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gHCtRoizc0yezAa1qF4H/yJOpu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italic.fntdata"/><Relationship Id="rId6" Type="http://schemas.openxmlformats.org/officeDocument/2006/relationships/slide" Target="slides/slide2.xml"/><Relationship Id="rId18"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The Wyoming Innovation Partnership (WIP) was created at the request of Governor Gordon in 2021 to modernize and focus Wyoming’s efforts to develop a resilient workforce and economy. The effort aims to better align Wyoming’s economic development agenda by increasing collaborations between state entities and ultimately local partners. The partnership involves the University of Wyoming, the state’s community colleges, Wyoming Business Council, and Department of Workforce Services with an emphasis on developing innovative solutions that support and enhance Wyoming’s economy, workforce, and sources of revenue.</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WIP intends to build on and complement existing state efforts in support of Wyoming’s economic development strategy (e.g., Wyoming's Tomorrow, Learn to Earn, Wyoming Works, WY Next Gen Sector Partnerships, Workforce Development Council, Higher Educational Attainment Exec Council and others), and recognizes the need for healthy and sustainably funded institutions to do this work.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68" name="Google Shape;6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43ca0778a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243ca0778a4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SzPts val="1400"/>
              <a:buNone/>
            </a:pPr>
            <a:r>
              <a:t/>
            </a:r>
            <a:endParaRPr/>
          </a:p>
        </p:txBody>
      </p:sp>
      <p:sp>
        <p:nvSpPr>
          <p:cNvPr id="176" name="Google Shape;176;g243ca0778a4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3a0575ea6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23a0575ea6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23a0575ea6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I have included this qr code and website for more information. We do have each of the phase I components summarized </a:t>
            </a:r>
            <a:endParaRPr/>
          </a:p>
          <a:p>
            <a:pPr indent="-228600" lvl="0" marL="457200" marR="0" rtl="0" algn="l">
              <a:lnSpc>
                <a:spcPct val="100000"/>
              </a:lnSpc>
              <a:spcBef>
                <a:spcPts val="0"/>
              </a:spcBef>
              <a:spcAft>
                <a:spcPts val="0"/>
              </a:spcAft>
              <a:buSzPts val="1400"/>
              <a:buNone/>
            </a:pPr>
            <a:r>
              <a:t/>
            </a:r>
            <a:endParaRPr/>
          </a:p>
          <a:p>
            <a:pPr indent="-317500" lvl="0" marL="457200" marR="0" rtl="0" algn="l">
              <a:lnSpc>
                <a:spcPct val="100000"/>
              </a:lnSpc>
              <a:spcBef>
                <a:spcPts val="0"/>
              </a:spcBef>
              <a:spcAft>
                <a:spcPts val="0"/>
              </a:spcAft>
              <a:buSzPts val="1400"/>
              <a:buChar char="-"/>
            </a:pPr>
            <a:r>
              <a:rPr lang="en-US"/>
              <a:t>Upcoming Items</a:t>
            </a:r>
            <a:endParaRPr/>
          </a:p>
          <a:p>
            <a:pPr indent="-317500" lvl="0" marL="457200" marR="0" rtl="0" algn="l">
              <a:lnSpc>
                <a:spcPct val="100000"/>
              </a:lnSpc>
              <a:spcBef>
                <a:spcPts val="0"/>
              </a:spcBef>
              <a:spcAft>
                <a:spcPts val="0"/>
              </a:spcAft>
              <a:buSzPts val="1400"/>
              <a:buChar char="-"/>
            </a:pPr>
            <a:r>
              <a:rPr lang="en-US"/>
              <a:t>Marketing RFP - statewide informational campaign</a:t>
            </a:r>
            <a:endParaRPr/>
          </a:p>
          <a:p>
            <a:pPr indent="-317500" lvl="0" marL="457200" marR="0" rtl="0" algn="l">
              <a:lnSpc>
                <a:spcPct val="100000"/>
              </a:lnSpc>
              <a:spcBef>
                <a:spcPts val="0"/>
              </a:spcBef>
              <a:spcAft>
                <a:spcPts val="0"/>
              </a:spcAft>
              <a:buSzPts val="1400"/>
              <a:buChar char="-"/>
            </a:pPr>
            <a:r>
              <a:rPr lang="en-US"/>
              <a:t>Closing out phase I - we are starting to pull in metrics and outcomes for the phase I programs. By the end of June/beginning of July, I plan on having a report put together for each component and each project to share metrics and outcomes and success stories. </a:t>
            </a:r>
            <a:endParaRPr/>
          </a:p>
        </p:txBody>
      </p:sp>
      <p:sp>
        <p:nvSpPr>
          <p:cNvPr id="208" name="Google Shape;20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4265bc7a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 name="Google Shape;74;g24265bc7a7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g24265bc7a7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4265bc7a7d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 name="Google Shape;81;g24265bc7a7d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g24265bc7a7d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What does that really mean? I am going to give you an overview of</a:t>
            </a:r>
            <a:r>
              <a:rPr lang="en-US"/>
              <a:t> </a:t>
            </a:r>
            <a:r>
              <a:rPr b="0" i="0" lang="en-US" sz="1200" u="none" cap="none" strike="noStrike">
                <a:solidFill>
                  <a:schemeClr val="dk1"/>
                </a:solidFill>
                <a:latin typeface="Calibri"/>
                <a:ea typeface="Calibri"/>
                <a:cs typeface="Calibri"/>
                <a:sym typeface="Calibri"/>
              </a:rPr>
              <a:t>where we are with phase 1 </a:t>
            </a:r>
            <a:r>
              <a:rPr lang="en-US"/>
              <a:t>and </a:t>
            </a:r>
            <a:r>
              <a:rPr b="0" i="0" lang="en-US" sz="1200" u="none" cap="none" strike="noStrike">
                <a:solidFill>
                  <a:schemeClr val="dk1"/>
                </a:solidFill>
                <a:latin typeface="Calibri"/>
                <a:ea typeface="Calibri"/>
                <a:cs typeface="Calibri"/>
                <a:sym typeface="Calibri"/>
              </a:rPr>
              <a:t>phase 2 and a few of the exciting things that we have moving forward </a:t>
            </a:r>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Wyoming Innovation Partnership (WIP) is a collaboration to align education, workforce development and industry to support Wyoming's economic development needs. WIP aims to support growth </a:t>
            </a:r>
            <a:r>
              <a:rPr lang="en-US"/>
              <a:t>for our</a:t>
            </a:r>
            <a:r>
              <a:rPr b="0" i="0" lang="en-US" sz="1200" u="none" cap="none" strike="noStrike">
                <a:solidFill>
                  <a:schemeClr val="dk1"/>
                </a:solidFill>
                <a:latin typeface="Calibri"/>
                <a:ea typeface="Calibri"/>
                <a:cs typeface="Calibri"/>
                <a:sym typeface="Calibri"/>
              </a:rPr>
              <a:t> economy and build a highly skilled, ambitious and qualified workforce through innovation, and by linking community goals with the state’s economic strategy. This partnership will be driven by data to ensure a return on investment for the people of Wyoming.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101" name="Google Shape;10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en-US"/>
              <a:t>WIP work began almost 2  years ago and my goal within the first year has been to organize what has been completed, identify and track short term metrics, identify long term metrics, plan and roll out the process for phase 2. To support this process I spent time traveling to the college campuses meeting with the college presidents, including UW, many of the teams working on WIP programs and the economic development groups in those communities. </a:t>
            </a:r>
            <a:endParaRPr/>
          </a:p>
          <a:p>
            <a:pPr indent="0" lvl="0" marL="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 Currently we have identified about 20 short term metrics and 19 long term metrics and are working through the process of collection of these metrics to measure the impact WIP is having. We are actually in final review process for the Phase I report - which includes metrics for each category and success stories.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SzPts val="1400"/>
              <a:buNone/>
            </a:pPr>
            <a:r>
              <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b4f9bb385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1b4f9bb385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rPr lang="en-US"/>
              <a:t>These are the short term metrics that we are measuring to report back on the impact that Phase 1 is making across Wyoming. As you can see, many of these metrics are being tracked at the colleges and the Department of Workforce Services. We will be pulling these together for each of the WIP programs to begin to tell the story about the impact that this funding along with the partnerships and collaborations have on the State. </a:t>
            </a:r>
            <a:endParaRPr/>
          </a:p>
          <a:p>
            <a:pPr indent="-228600" lvl="0" marL="457200" rtl="0" algn="l">
              <a:lnSpc>
                <a:spcPct val="100000"/>
              </a:lnSpc>
              <a:spcBef>
                <a:spcPts val="0"/>
              </a:spcBef>
              <a:spcAft>
                <a:spcPts val="0"/>
              </a:spcAft>
              <a:buClr>
                <a:schemeClr val="dk1"/>
              </a:buClr>
              <a:buSzPts val="1400"/>
              <a:buFont typeface="Arial"/>
              <a:buNone/>
            </a:pPr>
            <a:r>
              <a:t/>
            </a:r>
            <a:endParaRPr/>
          </a:p>
        </p:txBody>
      </p:sp>
      <p:sp>
        <p:nvSpPr>
          <p:cNvPr id="138" name="Google Shape;138;g1b4f9bb385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b4f9bb385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1b4f9bb3852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rPr lang="en-US"/>
              <a:t>When you look at the long term metrics this is where we will really begin to see the impact that WIP and many of the other programs/projects collectively have on Wyoming and the different industries and business needs. Many of these long term metrics, including the ROI of WIP funds will take a few years to collect however they will be very valuable once we get there. </a:t>
            </a:r>
            <a:endParaRPr/>
          </a:p>
        </p:txBody>
      </p:sp>
      <p:sp>
        <p:nvSpPr>
          <p:cNvPr id="145" name="Google Shape;145;g1b4f9bb3852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Here is a brief overview of the phasing and what that will look like. You can see that phase 1 is standing up the partnership and we will begin to see metrics for Phase 1 in July of 2023.</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Phase 2 is where we will begin to see shared curriculum at multiple colleges and toward the end of the phase 2 we will see students starting to transfer to the University or enter the workforce depending on which program they were enrolled in. Phase II funding was just announced and we will go over those in just a few minutes.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Phase 3 is when we will begin to realize what the return on investment for these investments along with the collaboration and partnerships will be across Wyoming.  </a:t>
            </a:r>
            <a:endParaRPr/>
          </a:p>
        </p:txBody>
      </p:sp>
      <p:sp>
        <p:nvSpPr>
          <p:cNvPr id="151" name="Google Shape;1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Phase 1 – we are currently towards the end of phase 1 which has supported start up of 6 different component categories in phase 1 with 17 different charters  – purchasing equipment, getting instructors hired, building curriculum and receiving approval and accreditation of curriculum.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We expect that most Phase 1 charters will continue into phase 2 of the program, however we will be utilizing data to determine impact, need, and return on investment throughout. There are also phase 1 charters that will not need WIP funding and have achieved sustainability through Phase 1.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SzPts val="1400"/>
              <a:buNone/>
            </a:pPr>
            <a:r>
              <a:t/>
            </a:r>
            <a:endParaRPr/>
          </a:p>
        </p:txBody>
      </p:sp>
      <p:sp>
        <p:nvSpPr>
          <p:cNvPr id="170" name="Google Shape;17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A picture containing icon&#10;&#10;Description automatically generated" id="13" name="Google Shape;13;p11"/>
          <p:cNvPicPr preferRelativeResize="0"/>
          <p:nvPr/>
        </p:nvPicPr>
        <p:blipFill rotWithShape="1">
          <a:blip r:embed="rId2">
            <a:alphaModFix/>
          </a:blip>
          <a:srcRect b="0" l="0" r="0" t="0"/>
          <a:stretch/>
        </p:blipFill>
        <p:spPr>
          <a:xfrm>
            <a:off x="0" y="0"/>
            <a:ext cx="12192000" cy="6896933"/>
          </a:xfrm>
          <a:prstGeom prst="rect">
            <a:avLst/>
          </a:prstGeom>
          <a:noFill/>
          <a:ln>
            <a:noFill/>
          </a:ln>
        </p:spPr>
      </p:pic>
      <p:sp>
        <p:nvSpPr>
          <p:cNvPr id="14" name="Google Shape;14;p11"/>
          <p:cNvSpPr txBox="1"/>
          <p:nvPr>
            <p:ph type="ctrTitle"/>
          </p:nvPr>
        </p:nvSpPr>
        <p:spPr>
          <a:xfrm>
            <a:off x="1524000" y="3291839"/>
            <a:ext cx="9144000" cy="113252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5200"/>
              <a:buFont typeface="Arial"/>
              <a:buNone/>
              <a:defRPr b="1" sz="5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1"/>
          <p:cNvSpPr txBox="1"/>
          <p:nvPr>
            <p:ph idx="1" type="subTitle"/>
          </p:nvPr>
        </p:nvSpPr>
        <p:spPr>
          <a:xfrm>
            <a:off x="1524000" y="4843085"/>
            <a:ext cx="9144000" cy="48228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text, clipart&#10;&#10;Description automatically generated" id="16" name="Google Shape;16;p11"/>
          <p:cNvPicPr preferRelativeResize="0"/>
          <p:nvPr/>
        </p:nvPicPr>
        <p:blipFill rotWithShape="1">
          <a:blip r:embed="rId3">
            <a:alphaModFix/>
          </a:blip>
          <a:srcRect b="0" l="0" r="0" t="0"/>
          <a:stretch/>
        </p:blipFill>
        <p:spPr>
          <a:xfrm>
            <a:off x="3946445" y="972851"/>
            <a:ext cx="4299109" cy="1582072"/>
          </a:xfrm>
          <a:prstGeom prst="rect">
            <a:avLst/>
          </a:prstGeom>
          <a:noFill/>
          <a:ln>
            <a:noFill/>
          </a:ln>
        </p:spPr>
      </p:pic>
      <p:cxnSp>
        <p:nvCxnSpPr>
          <p:cNvPr id="17" name="Google Shape;17;p11"/>
          <p:cNvCxnSpPr/>
          <p:nvPr/>
        </p:nvCxnSpPr>
        <p:spPr>
          <a:xfrm>
            <a:off x="4998720" y="4612640"/>
            <a:ext cx="2052320" cy="0"/>
          </a:xfrm>
          <a:prstGeom prst="straightConnector1">
            <a:avLst/>
          </a:prstGeom>
          <a:noFill/>
          <a:ln cap="flat" cmpd="sng" w="12700">
            <a:solidFill>
              <a:srgbClr val="F7BE24"/>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62" name="Shape 62"/>
        <p:cNvGrpSpPr/>
        <p:nvPr/>
      </p:nvGrpSpPr>
      <p:grpSpPr>
        <a:xfrm>
          <a:off x="0" y="0"/>
          <a:ext cx="0" cy="0"/>
          <a:chOff x="0" y="0"/>
          <a:chExt cx="0" cy="0"/>
        </a:xfrm>
      </p:grpSpPr>
      <p:pic>
        <p:nvPicPr>
          <p:cNvPr id="63" name="Google Shape;63;p20"/>
          <p:cNvPicPr preferRelativeResize="0"/>
          <p:nvPr/>
        </p:nvPicPr>
        <p:blipFill rotWithShape="1">
          <a:blip r:embed="rId2">
            <a:alphaModFix/>
          </a:blip>
          <a:srcRect b="0" l="0" r="0" t="0"/>
          <a:stretch/>
        </p:blipFill>
        <p:spPr>
          <a:xfrm>
            <a:off x="17225" y="5563"/>
            <a:ext cx="12157549" cy="6852437"/>
          </a:xfrm>
          <a:prstGeom prst="rect">
            <a:avLst/>
          </a:prstGeom>
          <a:noFill/>
          <a:ln>
            <a:noFill/>
          </a:ln>
        </p:spPr>
      </p:pic>
      <p:sp>
        <p:nvSpPr>
          <p:cNvPr id="64" name="Google Shape;64;p20"/>
          <p:cNvSpPr txBox="1"/>
          <p:nvPr>
            <p:ph type="ctrTitle"/>
          </p:nvPr>
        </p:nvSpPr>
        <p:spPr>
          <a:xfrm>
            <a:off x="1056640" y="1747519"/>
            <a:ext cx="6664960" cy="113252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000"/>
              <a:buFont typeface="Arial"/>
              <a:buNone/>
              <a:defRPr b="1"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8" name="Shape 18"/>
        <p:cNvGrpSpPr/>
        <p:nvPr/>
      </p:nvGrpSpPr>
      <p:grpSpPr>
        <a:xfrm>
          <a:off x="0" y="0"/>
          <a:ext cx="0" cy="0"/>
          <a:chOff x="0" y="0"/>
          <a:chExt cx="0" cy="0"/>
        </a:xfrm>
      </p:grpSpPr>
      <p:sp>
        <p:nvSpPr>
          <p:cNvPr id="19" name="Google Shape;19;p12"/>
          <p:cNvSpPr txBox="1"/>
          <p:nvPr>
            <p:ph type="title"/>
          </p:nvPr>
        </p:nvSpPr>
        <p:spPr>
          <a:xfrm>
            <a:off x="619760" y="365125"/>
            <a:ext cx="1073404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1"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 type="body"/>
          </p:nvPr>
        </p:nvSpPr>
        <p:spPr>
          <a:xfrm>
            <a:off x="619760" y="1825625"/>
            <a:ext cx="10734040" cy="40686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2"/>
          <p:cNvSpPr txBox="1"/>
          <p:nvPr>
            <p:ph idx="12" type="sldNum"/>
          </p:nvPr>
        </p:nvSpPr>
        <p:spPr>
          <a:xfrm>
            <a:off x="6820963" y="6201568"/>
            <a:ext cx="38982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r>
              <a:rPr lang="en-US"/>
              <a:t>NAME OF PRESENTATION  |  PAGE </a:t>
            </a:r>
            <a:fld id="{00000000-1234-1234-1234-123412341234}" type="slidenum">
              <a:rPr lang="en-US"/>
              <a:t>‹#›</a:t>
            </a:fld>
            <a:endParaRPr/>
          </a:p>
        </p:txBody>
      </p:sp>
      <p:cxnSp>
        <p:nvCxnSpPr>
          <p:cNvPr id="22" name="Google Shape;22;p12"/>
          <p:cNvCxnSpPr/>
          <p:nvPr/>
        </p:nvCxnSpPr>
        <p:spPr>
          <a:xfrm>
            <a:off x="736600" y="1432560"/>
            <a:ext cx="2052320" cy="0"/>
          </a:xfrm>
          <a:prstGeom prst="straightConnector1">
            <a:avLst/>
          </a:prstGeom>
          <a:noFill/>
          <a:ln cap="flat" cmpd="sng" w="12700">
            <a:solidFill>
              <a:srgbClr val="F7BE24"/>
            </a:solidFill>
            <a:prstDash val="solid"/>
            <a:miter lim="800000"/>
            <a:headEnd len="sm" w="sm" type="none"/>
            <a:tailEnd len="sm" w="sm" type="none"/>
          </a:ln>
        </p:spPr>
      </p:cxnSp>
      <p:pic>
        <p:nvPicPr>
          <p:cNvPr descr="A picture containing text, clipart&#10;&#10;Description automatically generated" id="23" name="Google Shape;23;p12"/>
          <p:cNvPicPr preferRelativeResize="0"/>
          <p:nvPr/>
        </p:nvPicPr>
        <p:blipFill rotWithShape="1">
          <a:blip r:embed="rId2">
            <a:alphaModFix/>
          </a:blip>
          <a:srcRect b="0" l="0" r="0" t="0"/>
          <a:stretch/>
        </p:blipFill>
        <p:spPr>
          <a:xfrm>
            <a:off x="10787032" y="6029166"/>
            <a:ext cx="735981" cy="628650"/>
          </a:xfrm>
          <a:prstGeom prst="rect">
            <a:avLst/>
          </a:prstGeom>
          <a:noFill/>
          <a:ln>
            <a:noFill/>
          </a:ln>
        </p:spPr>
      </p:pic>
      <p:pic>
        <p:nvPicPr>
          <p:cNvPr id="24" name="Google Shape;24;p12"/>
          <p:cNvPicPr preferRelativeResize="0"/>
          <p:nvPr/>
        </p:nvPicPr>
        <p:blipFill rotWithShape="1">
          <a:blip r:embed="rId3">
            <a:alphaModFix/>
          </a:blip>
          <a:srcRect b="0" l="0" r="0" t="0"/>
          <a:stretch/>
        </p:blipFill>
        <p:spPr>
          <a:xfrm>
            <a:off x="11759648" y="0"/>
            <a:ext cx="432352"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5" name="Shape 25"/>
        <p:cNvGrpSpPr/>
        <p:nvPr/>
      </p:nvGrpSpPr>
      <p:grpSpPr>
        <a:xfrm>
          <a:off x="0" y="0"/>
          <a:ext cx="0" cy="0"/>
          <a:chOff x="0" y="0"/>
          <a:chExt cx="0" cy="0"/>
        </a:xfrm>
      </p:grpSpPr>
      <p:pic>
        <p:nvPicPr>
          <p:cNvPr id="26" name="Google Shape;26;p19"/>
          <p:cNvPicPr preferRelativeResize="0"/>
          <p:nvPr/>
        </p:nvPicPr>
        <p:blipFill rotWithShape="1">
          <a:blip r:embed="rId2">
            <a:alphaModFix/>
          </a:blip>
          <a:srcRect b="0" l="0" r="0" t="0"/>
          <a:stretch/>
        </p:blipFill>
        <p:spPr>
          <a:xfrm>
            <a:off x="0" y="22248"/>
            <a:ext cx="12192000" cy="6852437"/>
          </a:xfrm>
          <a:prstGeom prst="rect">
            <a:avLst/>
          </a:prstGeom>
          <a:noFill/>
          <a:ln>
            <a:noFill/>
          </a:ln>
        </p:spPr>
      </p:pic>
      <p:sp>
        <p:nvSpPr>
          <p:cNvPr id="27" name="Google Shape;27;p19"/>
          <p:cNvSpPr txBox="1"/>
          <p:nvPr>
            <p:ph type="ctrTitle"/>
          </p:nvPr>
        </p:nvSpPr>
        <p:spPr>
          <a:xfrm>
            <a:off x="1524000" y="2621279"/>
            <a:ext cx="9144000" cy="113252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b="1"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13"/>
          <p:cNvSpPr/>
          <p:nvPr/>
        </p:nvSpPr>
        <p:spPr>
          <a:xfrm>
            <a:off x="4439920" y="0"/>
            <a:ext cx="7752080" cy="6858000"/>
          </a:xfrm>
          <a:prstGeom prst="rect">
            <a:avLst/>
          </a:prstGeom>
          <a:solidFill>
            <a:schemeClr val="dk1"/>
          </a:solidFill>
          <a:ln cap="flat" cmpd="sng" w="12700">
            <a:solidFill>
              <a:srgbClr val="B9912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with low confidence" id="30" name="Google Shape;30;p13"/>
          <p:cNvPicPr preferRelativeResize="0"/>
          <p:nvPr/>
        </p:nvPicPr>
        <p:blipFill rotWithShape="1">
          <a:blip r:embed="rId2">
            <a:alphaModFix/>
          </a:blip>
          <a:srcRect b="0" l="0" r="0" t="0"/>
          <a:stretch/>
        </p:blipFill>
        <p:spPr>
          <a:xfrm>
            <a:off x="9824720" y="2606558"/>
            <a:ext cx="2367280" cy="4251442"/>
          </a:xfrm>
          <a:prstGeom prst="rect">
            <a:avLst/>
          </a:prstGeom>
          <a:noFill/>
          <a:ln>
            <a:noFill/>
          </a:ln>
        </p:spPr>
      </p:pic>
      <p:sp>
        <p:nvSpPr>
          <p:cNvPr id="31" name="Google Shape;31;p13"/>
          <p:cNvSpPr txBox="1"/>
          <p:nvPr>
            <p:ph type="title"/>
          </p:nvPr>
        </p:nvSpPr>
        <p:spPr>
          <a:xfrm>
            <a:off x="5099050" y="846138"/>
            <a:ext cx="5040630" cy="228599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Arial"/>
              <a:buNone/>
              <a:defRPr b="1" sz="5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3"/>
          <p:cNvSpPr txBox="1"/>
          <p:nvPr>
            <p:ph idx="1" type="body"/>
          </p:nvPr>
        </p:nvSpPr>
        <p:spPr>
          <a:xfrm>
            <a:off x="5099050" y="3614103"/>
            <a:ext cx="504063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rgbClr val="8B8D9D"/>
              </a:buClr>
              <a:buSzPts val="2000"/>
              <a:buNone/>
              <a:defRPr sz="2000">
                <a:solidFill>
                  <a:srgbClr val="8B8D9D"/>
                </a:solidFill>
              </a:defRPr>
            </a:lvl2pPr>
            <a:lvl3pPr indent="-228600" lvl="2" marL="1371600" algn="l">
              <a:lnSpc>
                <a:spcPct val="90000"/>
              </a:lnSpc>
              <a:spcBef>
                <a:spcPts val="500"/>
              </a:spcBef>
              <a:spcAft>
                <a:spcPts val="0"/>
              </a:spcAft>
              <a:buClr>
                <a:srgbClr val="8B8D9D"/>
              </a:buClr>
              <a:buSzPts val="1800"/>
              <a:buNone/>
              <a:defRPr sz="1800">
                <a:solidFill>
                  <a:srgbClr val="8B8D9D"/>
                </a:solidFill>
              </a:defRPr>
            </a:lvl3pPr>
            <a:lvl4pPr indent="-228600" lvl="3" marL="1828800" algn="l">
              <a:lnSpc>
                <a:spcPct val="90000"/>
              </a:lnSpc>
              <a:spcBef>
                <a:spcPts val="500"/>
              </a:spcBef>
              <a:spcAft>
                <a:spcPts val="0"/>
              </a:spcAft>
              <a:buClr>
                <a:srgbClr val="8B8D9D"/>
              </a:buClr>
              <a:buSzPts val="1600"/>
              <a:buNone/>
              <a:defRPr sz="1600">
                <a:solidFill>
                  <a:srgbClr val="8B8D9D"/>
                </a:solidFill>
              </a:defRPr>
            </a:lvl4pPr>
            <a:lvl5pPr indent="-228600" lvl="4" marL="2286000" algn="l">
              <a:lnSpc>
                <a:spcPct val="90000"/>
              </a:lnSpc>
              <a:spcBef>
                <a:spcPts val="500"/>
              </a:spcBef>
              <a:spcAft>
                <a:spcPts val="0"/>
              </a:spcAft>
              <a:buClr>
                <a:srgbClr val="8B8D9D"/>
              </a:buClr>
              <a:buSzPts val="1600"/>
              <a:buNone/>
              <a:defRPr sz="1600">
                <a:solidFill>
                  <a:srgbClr val="8B8D9D"/>
                </a:solidFill>
              </a:defRPr>
            </a:lvl5pPr>
            <a:lvl6pPr indent="-228600" lvl="5" marL="2743200" algn="l">
              <a:lnSpc>
                <a:spcPct val="90000"/>
              </a:lnSpc>
              <a:spcBef>
                <a:spcPts val="500"/>
              </a:spcBef>
              <a:spcAft>
                <a:spcPts val="0"/>
              </a:spcAft>
              <a:buClr>
                <a:srgbClr val="8B8D9D"/>
              </a:buClr>
              <a:buSzPts val="1600"/>
              <a:buNone/>
              <a:defRPr sz="1600">
                <a:solidFill>
                  <a:srgbClr val="8B8D9D"/>
                </a:solidFill>
              </a:defRPr>
            </a:lvl6pPr>
            <a:lvl7pPr indent="-228600" lvl="6" marL="3200400" algn="l">
              <a:lnSpc>
                <a:spcPct val="90000"/>
              </a:lnSpc>
              <a:spcBef>
                <a:spcPts val="500"/>
              </a:spcBef>
              <a:spcAft>
                <a:spcPts val="0"/>
              </a:spcAft>
              <a:buClr>
                <a:srgbClr val="8B8D9D"/>
              </a:buClr>
              <a:buSzPts val="1600"/>
              <a:buNone/>
              <a:defRPr sz="1600">
                <a:solidFill>
                  <a:srgbClr val="8B8D9D"/>
                </a:solidFill>
              </a:defRPr>
            </a:lvl7pPr>
            <a:lvl8pPr indent="-228600" lvl="7" marL="3657600" algn="l">
              <a:lnSpc>
                <a:spcPct val="90000"/>
              </a:lnSpc>
              <a:spcBef>
                <a:spcPts val="500"/>
              </a:spcBef>
              <a:spcAft>
                <a:spcPts val="0"/>
              </a:spcAft>
              <a:buClr>
                <a:srgbClr val="8B8D9D"/>
              </a:buClr>
              <a:buSzPts val="1600"/>
              <a:buNone/>
              <a:defRPr sz="1600">
                <a:solidFill>
                  <a:srgbClr val="8B8D9D"/>
                </a:solidFill>
              </a:defRPr>
            </a:lvl8pPr>
            <a:lvl9pPr indent="-228600" lvl="8" marL="4114800" algn="l">
              <a:lnSpc>
                <a:spcPct val="90000"/>
              </a:lnSpc>
              <a:spcBef>
                <a:spcPts val="500"/>
              </a:spcBef>
              <a:spcAft>
                <a:spcPts val="0"/>
              </a:spcAft>
              <a:buClr>
                <a:srgbClr val="8B8D9D"/>
              </a:buClr>
              <a:buSzPts val="1600"/>
              <a:buNone/>
              <a:defRPr sz="1600">
                <a:solidFill>
                  <a:srgbClr val="8B8D9D"/>
                </a:solidFill>
              </a:defRPr>
            </a:lvl9pPr>
          </a:lstStyle>
          <a:p/>
        </p:txBody>
      </p:sp>
      <p:cxnSp>
        <p:nvCxnSpPr>
          <p:cNvPr id="33" name="Google Shape;33;p13"/>
          <p:cNvCxnSpPr/>
          <p:nvPr/>
        </p:nvCxnSpPr>
        <p:spPr>
          <a:xfrm>
            <a:off x="5212080" y="3362960"/>
            <a:ext cx="2052320" cy="0"/>
          </a:xfrm>
          <a:prstGeom prst="straightConnector1">
            <a:avLst/>
          </a:prstGeom>
          <a:noFill/>
          <a:ln cap="flat" cmpd="sng" w="12700">
            <a:solidFill>
              <a:srgbClr val="F7BE24"/>
            </a:solidFill>
            <a:prstDash val="solid"/>
            <a:miter lim="800000"/>
            <a:headEnd len="sm" w="sm" type="none"/>
            <a:tailEnd len="sm" w="sm" type="none"/>
          </a:ln>
        </p:spPr>
      </p:cxnSp>
      <p:pic>
        <p:nvPicPr>
          <p:cNvPr descr="Logo&#10;&#10;Description automatically generated" id="34" name="Google Shape;34;p13"/>
          <p:cNvPicPr preferRelativeResize="0"/>
          <p:nvPr/>
        </p:nvPicPr>
        <p:blipFill rotWithShape="1">
          <a:blip r:embed="rId3">
            <a:alphaModFix/>
          </a:blip>
          <a:srcRect b="0" l="0" r="0" t="0"/>
          <a:stretch/>
        </p:blipFill>
        <p:spPr>
          <a:xfrm>
            <a:off x="942340" y="1050808"/>
            <a:ext cx="2400300" cy="345925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5" name="Shape 35"/>
        <p:cNvGrpSpPr/>
        <p:nvPr/>
      </p:nvGrpSpPr>
      <p:grpSpPr>
        <a:xfrm>
          <a:off x="0" y="0"/>
          <a:ext cx="0" cy="0"/>
          <a:chOff x="0" y="0"/>
          <a:chExt cx="0" cy="0"/>
        </a:xfrm>
      </p:grpSpPr>
      <p:sp>
        <p:nvSpPr>
          <p:cNvPr id="36" name="Google Shape;36;p18"/>
          <p:cNvSpPr txBox="1"/>
          <p:nvPr>
            <p:ph type="title"/>
          </p:nvPr>
        </p:nvSpPr>
        <p:spPr>
          <a:xfrm>
            <a:off x="619760" y="365125"/>
            <a:ext cx="1073404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1"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 type="body"/>
          </p:nvPr>
        </p:nvSpPr>
        <p:spPr>
          <a:xfrm>
            <a:off x="619760" y="1825625"/>
            <a:ext cx="10734040" cy="40686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8"/>
          <p:cNvSpPr txBox="1"/>
          <p:nvPr>
            <p:ph idx="12" type="sldNum"/>
          </p:nvPr>
        </p:nvSpPr>
        <p:spPr>
          <a:xfrm>
            <a:off x="619760" y="6201568"/>
            <a:ext cx="389821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r>
              <a:rPr lang="en-US"/>
              <a:t>NAME OF PRESENTATION  |  PAGE </a:t>
            </a:r>
            <a:fld id="{00000000-1234-1234-1234-123412341234}" type="slidenum">
              <a:rPr lang="en-US"/>
              <a:t>‹#›</a:t>
            </a:fld>
            <a:endParaRPr/>
          </a:p>
        </p:txBody>
      </p:sp>
      <p:cxnSp>
        <p:nvCxnSpPr>
          <p:cNvPr id="39" name="Google Shape;39;p18"/>
          <p:cNvCxnSpPr/>
          <p:nvPr/>
        </p:nvCxnSpPr>
        <p:spPr>
          <a:xfrm>
            <a:off x="736600" y="1432560"/>
            <a:ext cx="2052320" cy="0"/>
          </a:xfrm>
          <a:prstGeom prst="straightConnector1">
            <a:avLst/>
          </a:prstGeom>
          <a:noFill/>
          <a:ln cap="flat" cmpd="sng" w="12700">
            <a:solidFill>
              <a:srgbClr val="F7BE24"/>
            </a:solidFill>
            <a:prstDash val="solid"/>
            <a:miter lim="800000"/>
            <a:headEnd len="sm" w="sm" type="none"/>
            <a:tailEnd len="sm" w="sm" type="none"/>
          </a:ln>
        </p:spPr>
      </p:cxnSp>
      <p:pic>
        <p:nvPicPr>
          <p:cNvPr descr="Logo, company name&#10;&#10;Description automatically generated" id="40" name="Google Shape;40;p18"/>
          <p:cNvPicPr preferRelativeResize="0"/>
          <p:nvPr/>
        </p:nvPicPr>
        <p:blipFill rotWithShape="1">
          <a:blip r:embed="rId2">
            <a:alphaModFix/>
          </a:blip>
          <a:srcRect b="0" l="0" r="0" t="0"/>
          <a:stretch/>
        </p:blipFill>
        <p:spPr>
          <a:xfrm>
            <a:off x="7289800" y="5435600"/>
            <a:ext cx="4902200" cy="1422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1" name="Shape 41"/>
        <p:cNvGrpSpPr/>
        <p:nvPr/>
      </p:nvGrpSpPr>
      <p:grpSpPr>
        <a:xfrm>
          <a:off x="0" y="0"/>
          <a:ext cx="0" cy="0"/>
          <a:chOff x="0" y="0"/>
          <a:chExt cx="0" cy="0"/>
        </a:xfrm>
      </p:grpSpPr>
      <p:sp>
        <p:nvSpPr>
          <p:cNvPr id="42" name="Google Shape;42;p17"/>
          <p:cNvSpPr txBox="1"/>
          <p:nvPr>
            <p:ph type="title"/>
          </p:nvPr>
        </p:nvSpPr>
        <p:spPr>
          <a:xfrm>
            <a:off x="619760" y="365125"/>
            <a:ext cx="1073404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1"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7"/>
          <p:cNvSpPr txBox="1"/>
          <p:nvPr>
            <p:ph idx="1" type="body"/>
          </p:nvPr>
        </p:nvSpPr>
        <p:spPr>
          <a:xfrm>
            <a:off x="619760" y="1825625"/>
            <a:ext cx="1073404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4" name="Google Shape;44;p17"/>
          <p:cNvPicPr preferRelativeResize="0"/>
          <p:nvPr/>
        </p:nvPicPr>
        <p:blipFill rotWithShape="1">
          <a:blip r:embed="rId2">
            <a:alphaModFix/>
          </a:blip>
          <a:srcRect b="0" l="0" r="0" t="0"/>
          <a:stretch/>
        </p:blipFill>
        <p:spPr>
          <a:xfrm>
            <a:off x="0" y="5738784"/>
            <a:ext cx="12192000" cy="1119216"/>
          </a:xfrm>
          <a:prstGeom prst="rect">
            <a:avLst/>
          </a:prstGeom>
          <a:noFill/>
          <a:ln>
            <a:noFill/>
          </a:ln>
        </p:spPr>
      </p:pic>
      <p:sp>
        <p:nvSpPr>
          <p:cNvPr id="45" name="Google Shape;45;p17"/>
          <p:cNvSpPr txBox="1"/>
          <p:nvPr>
            <p:ph idx="12" type="sldNum"/>
          </p:nvPr>
        </p:nvSpPr>
        <p:spPr>
          <a:xfrm>
            <a:off x="619760" y="6152356"/>
            <a:ext cx="34290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r>
              <a:rPr lang="en-US"/>
              <a:t>NAME OF PRESENTATION  |  PAGE </a:t>
            </a:r>
            <a:fld id="{00000000-1234-1234-1234-123412341234}" type="slidenum">
              <a:rPr lang="en-US"/>
              <a:t>‹#›</a:t>
            </a:fld>
            <a:endParaRPr/>
          </a:p>
        </p:txBody>
      </p:sp>
      <p:cxnSp>
        <p:nvCxnSpPr>
          <p:cNvPr id="46" name="Google Shape;46;p17"/>
          <p:cNvCxnSpPr/>
          <p:nvPr/>
        </p:nvCxnSpPr>
        <p:spPr>
          <a:xfrm>
            <a:off x="736600" y="1432560"/>
            <a:ext cx="2052320" cy="0"/>
          </a:xfrm>
          <a:prstGeom prst="straightConnector1">
            <a:avLst/>
          </a:prstGeom>
          <a:noFill/>
          <a:ln cap="flat" cmpd="sng" w="12700">
            <a:solidFill>
              <a:srgbClr val="F7BE24"/>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47" name="Shape 47"/>
        <p:cNvGrpSpPr/>
        <p:nvPr/>
      </p:nvGrpSpPr>
      <p:grpSpPr>
        <a:xfrm>
          <a:off x="0" y="0"/>
          <a:ext cx="0" cy="0"/>
          <a:chOff x="0" y="0"/>
          <a:chExt cx="0" cy="0"/>
        </a:xfrm>
      </p:grpSpPr>
      <p:pic>
        <p:nvPicPr>
          <p:cNvPr id="48" name="Google Shape;48;p36"/>
          <p:cNvPicPr preferRelativeResize="0"/>
          <p:nvPr/>
        </p:nvPicPr>
        <p:blipFill rotWithShape="1">
          <a:blip r:embed="rId2">
            <a:alphaModFix/>
          </a:blip>
          <a:srcRect b="0" l="0" r="0" t="0"/>
          <a:stretch/>
        </p:blipFill>
        <p:spPr>
          <a:xfrm>
            <a:off x="11509" y="5563"/>
            <a:ext cx="12168982" cy="6852437"/>
          </a:xfrm>
          <a:prstGeom prst="rect">
            <a:avLst/>
          </a:prstGeom>
          <a:noFill/>
          <a:ln>
            <a:noFill/>
          </a:ln>
        </p:spPr>
      </p:pic>
      <p:sp>
        <p:nvSpPr>
          <p:cNvPr id="49" name="Google Shape;49;p36"/>
          <p:cNvSpPr txBox="1"/>
          <p:nvPr>
            <p:ph type="ctrTitle"/>
          </p:nvPr>
        </p:nvSpPr>
        <p:spPr>
          <a:xfrm>
            <a:off x="1178560" y="2733039"/>
            <a:ext cx="6664960" cy="113252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000"/>
              <a:buFont typeface="Arial"/>
              <a:buNone/>
              <a:defRPr b="1"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0" name="Shape 50"/>
        <p:cNvGrpSpPr/>
        <p:nvPr/>
      </p:nvGrpSpPr>
      <p:grpSpPr>
        <a:xfrm>
          <a:off x="0" y="0"/>
          <a:ext cx="0" cy="0"/>
          <a:chOff x="0" y="0"/>
          <a:chExt cx="0" cy="0"/>
        </a:xfrm>
      </p:grpSpPr>
      <p:pic>
        <p:nvPicPr>
          <p:cNvPr descr="Shape, rectangle&#10;&#10;Description automatically generated" id="51" name="Google Shape;51;p15"/>
          <p:cNvPicPr preferRelativeResize="0"/>
          <p:nvPr/>
        </p:nvPicPr>
        <p:blipFill rotWithShape="1">
          <a:blip r:embed="rId2">
            <a:alphaModFix/>
          </a:blip>
          <a:srcRect b="0" l="0" r="0" t="0"/>
          <a:stretch/>
        </p:blipFill>
        <p:spPr>
          <a:xfrm>
            <a:off x="0" y="3544105"/>
            <a:ext cx="12192000" cy="3315629"/>
          </a:xfrm>
          <a:prstGeom prst="rect">
            <a:avLst/>
          </a:prstGeom>
          <a:noFill/>
          <a:ln>
            <a:noFill/>
          </a:ln>
        </p:spPr>
      </p:pic>
      <p:sp>
        <p:nvSpPr>
          <p:cNvPr id="52" name="Google Shape;52;p15"/>
          <p:cNvSpPr txBox="1"/>
          <p:nvPr>
            <p:ph type="ctrTitle"/>
          </p:nvPr>
        </p:nvSpPr>
        <p:spPr>
          <a:xfrm>
            <a:off x="1524000" y="885984"/>
            <a:ext cx="9144000" cy="113252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5200"/>
              <a:buFont typeface="Arial"/>
              <a:buNone/>
              <a:defRPr b="1" sz="52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 type="subTitle"/>
          </p:nvPr>
        </p:nvSpPr>
        <p:spPr>
          <a:xfrm>
            <a:off x="1524000" y="2313782"/>
            <a:ext cx="9144000" cy="48228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text, clipart&#10;&#10;Description automatically generated" id="54" name="Google Shape;54;p15"/>
          <p:cNvPicPr preferRelativeResize="0"/>
          <p:nvPr/>
        </p:nvPicPr>
        <p:blipFill rotWithShape="1">
          <a:blip r:embed="rId3">
            <a:alphaModFix/>
          </a:blip>
          <a:srcRect b="0" l="0" r="0" t="0"/>
          <a:stretch/>
        </p:blipFill>
        <p:spPr>
          <a:xfrm>
            <a:off x="3467213" y="4164981"/>
            <a:ext cx="4910422" cy="1807035"/>
          </a:xfrm>
          <a:prstGeom prst="rect">
            <a:avLst/>
          </a:prstGeom>
          <a:noFill/>
          <a:ln>
            <a:noFill/>
          </a:ln>
          <a:effectLst>
            <a:outerShdw blurRad="63500" sx="102000" rotWithShape="0" algn="ctr" sy="102000">
              <a:srgbClr val="000000">
                <a:alpha val="40000"/>
              </a:srgbClr>
            </a:outerShdw>
          </a:effectLst>
        </p:spPr>
      </p:pic>
      <p:cxnSp>
        <p:nvCxnSpPr>
          <p:cNvPr id="55" name="Google Shape;55;p15"/>
          <p:cNvCxnSpPr/>
          <p:nvPr/>
        </p:nvCxnSpPr>
        <p:spPr>
          <a:xfrm>
            <a:off x="4998720" y="2100423"/>
            <a:ext cx="2052320" cy="0"/>
          </a:xfrm>
          <a:prstGeom prst="straightConnector1">
            <a:avLst/>
          </a:prstGeom>
          <a:noFill/>
          <a:ln cap="flat" cmpd="sng" w="12700">
            <a:solidFill>
              <a:srgbClr val="F7BE24"/>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56" name="Shape 56"/>
        <p:cNvGrpSpPr/>
        <p:nvPr/>
      </p:nvGrpSpPr>
      <p:grpSpPr>
        <a:xfrm>
          <a:off x="0" y="0"/>
          <a:ext cx="0" cy="0"/>
          <a:chOff x="0" y="0"/>
          <a:chExt cx="0" cy="0"/>
        </a:xfrm>
      </p:grpSpPr>
      <p:pic>
        <p:nvPicPr>
          <p:cNvPr descr="Shape&#10;&#10;Description automatically generated with low confidence" id="57" name="Google Shape;57;p16"/>
          <p:cNvPicPr preferRelativeResize="0"/>
          <p:nvPr/>
        </p:nvPicPr>
        <p:blipFill rotWithShape="1">
          <a:blip r:embed="rId2">
            <a:alphaModFix/>
          </a:blip>
          <a:srcRect b="0" l="0" r="0" t="0"/>
          <a:stretch/>
        </p:blipFill>
        <p:spPr>
          <a:xfrm>
            <a:off x="0" y="563457"/>
            <a:ext cx="12192000" cy="6294543"/>
          </a:xfrm>
          <a:prstGeom prst="rect">
            <a:avLst/>
          </a:prstGeom>
          <a:noFill/>
          <a:ln>
            <a:noFill/>
          </a:ln>
        </p:spPr>
      </p:pic>
      <p:sp>
        <p:nvSpPr>
          <p:cNvPr id="58" name="Google Shape;58;p16"/>
          <p:cNvSpPr txBox="1"/>
          <p:nvPr>
            <p:ph type="title"/>
          </p:nvPr>
        </p:nvSpPr>
        <p:spPr>
          <a:xfrm>
            <a:off x="699770" y="2735898"/>
            <a:ext cx="5040630" cy="228599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Arial"/>
              <a:buNone/>
              <a:defRPr b="1" sz="5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6"/>
          <p:cNvSpPr txBox="1"/>
          <p:nvPr>
            <p:ph idx="1" type="body"/>
          </p:nvPr>
        </p:nvSpPr>
        <p:spPr>
          <a:xfrm>
            <a:off x="699770" y="5503863"/>
            <a:ext cx="591439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rgbClr val="8B8D9D"/>
              </a:buClr>
              <a:buSzPts val="2000"/>
              <a:buNone/>
              <a:defRPr sz="2000">
                <a:solidFill>
                  <a:srgbClr val="8B8D9D"/>
                </a:solidFill>
              </a:defRPr>
            </a:lvl2pPr>
            <a:lvl3pPr indent="-228600" lvl="2" marL="1371600" algn="l">
              <a:lnSpc>
                <a:spcPct val="90000"/>
              </a:lnSpc>
              <a:spcBef>
                <a:spcPts val="500"/>
              </a:spcBef>
              <a:spcAft>
                <a:spcPts val="0"/>
              </a:spcAft>
              <a:buClr>
                <a:srgbClr val="8B8D9D"/>
              </a:buClr>
              <a:buSzPts val="1800"/>
              <a:buNone/>
              <a:defRPr sz="1800">
                <a:solidFill>
                  <a:srgbClr val="8B8D9D"/>
                </a:solidFill>
              </a:defRPr>
            </a:lvl3pPr>
            <a:lvl4pPr indent="-228600" lvl="3" marL="1828800" algn="l">
              <a:lnSpc>
                <a:spcPct val="90000"/>
              </a:lnSpc>
              <a:spcBef>
                <a:spcPts val="500"/>
              </a:spcBef>
              <a:spcAft>
                <a:spcPts val="0"/>
              </a:spcAft>
              <a:buClr>
                <a:srgbClr val="8B8D9D"/>
              </a:buClr>
              <a:buSzPts val="1600"/>
              <a:buNone/>
              <a:defRPr sz="1600">
                <a:solidFill>
                  <a:srgbClr val="8B8D9D"/>
                </a:solidFill>
              </a:defRPr>
            </a:lvl4pPr>
            <a:lvl5pPr indent="-228600" lvl="4" marL="2286000" algn="l">
              <a:lnSpc>
                <a:spcPct val="90000"/>
              </a:lnSpc>
              <a:spcBef>
                <a:spcPts val="500"/>
              </a:spcBef>
              <a:spcAft>
                <a:spcPts val="0"/>
              </a:spcAft>
              <a:buClr>
                <a:srgbClr val="8B8D9D"/>
              </a:buClr>
              <a:buSzPts val="1600"/>
              <a:buNone/>
              <a:defRPr sz="1600">
                <a:solidFill>
                  <a:srgbClr val="8B8D9D"/>
                </a:solidFill>
              </a:defRPr>
            </a:lvl5pPr>
            <a:lvl6pPr indent="-228600" lvl="5" marL="2743200" algn="l">
              <a:lnSpc>
                <a:spcPct val="90000"/>
              </a:lnSpc>
              <a:spcBef>
                <a:spcPts val="500"/>
              </a:spcBef>
              <a:spcAft>
                <a:spcPts val="0"/>
              </a:spcAft>
              <a:buClr>
                <a:srgbClr val="8B8D9D"/>
              </a:buClr>
              <a:buSzPts val="1600"/>
              <a:buNone/>
              <a:defRPr sz="1600">
                <a:solidFill>
                  <a:srgbClr val="8B8D9D"/>
                </a:solidFill>
              </a:defRPr>
            </a:lvl6pPr>
            <a:lvl7pPr indent="-228600" lvl="6" marL="3200400" algn="l">
              <a:lnSpc>
                <a:spcPct val="90000"/>
              </a:lnSpc>
              <a:spcBef>
                <a:spcPts val="500"/>
              </a:spcBef>
              <a:spcAft>
                <a:spcPts val="0"/>
              </a:spcAft>
              <a:buClr>
                <a:srgbClr val="8B8D9D"/>
              </a:buClr>
              <a:buSzPts val="1600"/>
              <a:buNone/>
              <a:defRPr sz="1600">
                <a:solidFill>
                  <a:srgbClr val="8B8D9D"/>
                </a:solidFill>
              </a:defRPr>
            </a:lvl7pPr>
            <a:lvl8pPr indent="-228600" lvl="7" marL="3657600" algn="l">
              <a:lnSpc>
                <a:spcPct val="90000"/>
              </a:lnSpc>
              <a:spcBef>
                <a:spcPts val="500"/>
              </a:spcBef>
              <a:spcAft>
                <a:spcPts val="0"/>
              </a:spcAft>
              <a:buClr>
                <a:srgbClr val="8B8D9D"/>
              </a:buClr>
              <a:buSzPts val="1600"/>
              <a:buNone/>
              <a:defRPr sz="1600">
                <a:solidFill>
                  <a:srgbClr val="8B8D9D"/>
                </a:solidFill>
              </a:defRPr>
            </a:lvl8pPr>
            <a:lvl9pPr indent="-228600" lvl="8" marL="4114800" algn="l">
              <a:lnSpc>
                <a:spcPct val="90000"/>
              </a:lnSpc>
              <a:spcBef>
                <a:spcPts val="500"/>
              </a:spcBef>
              <a:spcAft>
                <a:spcPts val="0"/>
              </a:spcAft>
              <a:buClr>
                <a:srgbClr val="8B8D9D"/>
              </a:buClr>
              <a:buSzPts val="1600"/>
              <a:buNone/>
              <a:defRPr sz="1600">
                <a:solidFill>
                  <a:srgbClr val="8B8D9D"/>
                </a:solidFill>
              </a:defRPr>
            </a:lvl9pPr>
          </a:lstStyle>
          <a:p/>
        </p:txBody>
      </p:sp>
      <p:cxnSp>
        <p:nvCxnSpPr>
          <p:cNvPr id="60" name="Google Shape;60;p16"/>
          <p:cNvCxnSpPr/>
          <p:nvPr/>
        </p:nvCxnSpPr>
        <p:spPr>
          <a:xfrm>
            <a:off x="812800" y="5252720"/>
            <a:ext cx="2052320" cy="0"/>
          </a:xfrm>
          <a:prstGeom prst="straightConnector1">
            <a:avLst/>
          </a:prstGeom>
          <a:noFill/>
          <a:ln cap="flat" cmpd="sng" w="12700">
            <a:solidFill>
              <a:srgbClr val="F7BE24"/>
            </a:solidFill>
            <a:prstDash val="solid"/>
            <a:miter lim="800000"/>
            <a:headEnd len="sm" w="sm" type="none"/>
            <a:tailEnd len="sm" w="sm" type="none"/>
          </a:ln>
        </p:spPr>
      </p:cxnSp>
      <p:pic>
        <p:nvPicPr>
          <p:cNvPr descr="Logo&#10;&#10;Description automatically generated" id="61" name="Google Shape;61;p16"/>
          <p:cNvPicPr preferRelativeResize="0"/>
          <p:nvPr/>
        </p:nvPicPr>
        <p:blipFill rotWithShape="1">
          <a:blip r:embed="rId3">
            <a:alphaModFix/>
          </a:blip>
          <a:srcRect b="0" l="0" r="0" t="0"/>
          <a:stretch/>
        </p:blipFill>
        <p:spPr>
          <a:xfrm>
            <a:off x="6451602" y="750928"/>
            <a:ext cx="5226441" cy="221727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619760" y="365125"/>
            <a:ext cx="1073404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619760" y="1825625"/>
            <a:ext cx="1073404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type="ctrTitle"/>
          </p:nvPr>
        </p:nvSpPr>
        <p:spPr>
          <a:xfrm>
            <a:off x="913475" y="3291850"/>
            <a:ext cx="10455600" cy="1132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5200"/>
              <a:buFont typeface="Arial"/>
              <a:buNone/>
            </a:pPr>
            <a:r>
              <a:rPr lang="en-US"/>
              <a:t>WICHE Legislative Advisory Committee </a:t>
            </a:r>
            <a:endParaRPr/>
          </a:p>
        </p:txBody>
      </p:sp>
      <p:sp>
        <p:nvSpPr>
          <p:cNvPr id="71" name="Google Shape;71;p1"/>
          <p:cNvSpPr txBox="1"/>
          <p:nvPr>
            <p:ph idx="1" type="subTitle"/>
          </p:nvPr>
        </p:nvSpPr>
        <p:spPr>
          <a:xfrm>
            <a:off x="1524000" y="4843084"/>
            <a:ext cx="9144000" cy="90964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US"/>
              <a:t>August 12,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43ca0778a4_0_1"/>
          <p:cNvSpPr/>
          <p:nvPr/>
        </p:nvSpPr>
        <p:spPr>
          <a:xfrm>
            <a:off x="757675" y="130050"/>
            <a:ext cx="8703600" cy="39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7500" lvl="0" marL="2743200" rtl="0" algn="l">
              <a:spcBef>
                <a:spcPts val="0"/>
              </a:spcBef>
              <a:spcAft>
                <a:spcPts val="0"/>
              </a:spcAft>
              <a:buSzPts val="1400"/>
              <a:buChar char="●"/>
            </a:pPr>
            <a:r>
              <a:rPr lang="en-US"/>
              <a:t>Administrative Support </a:t>
            </a:r>
            <a:endParaRPr/>
          </a:p>
          <a:p>
            <a:pPr indent="0" lvl="0" marL="0" rtl="0" algn="l">
              <a:spcBef>
                <a:spcPts val="0"/>
              </a:spcBef>
              <a:spcAft>
                <a:spcPts val="0"/>
              </a:spcAft>
              <a:buNone/>
            </a:pPr>
            <a:r>
              <a:t/>
            </a:r>
            <a:endParaRPr/>
          </a:p>
        </p:txBody>
      </p:sp>
      <p:sp>
        <p:nvSpPr>
          <p:cNvPr id="179" name="Google Shape;179;g243ca0778a4_0_1"/>
          <p:cNvSpPr/>
          <p:nvPr/>
        </p:nvSpPr>
        <p:spPr>
          <a:xfrm>
            <a:off x="757675" y="641075"/>
            <a:ext cx="8703600" cy="39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7500" lvl="0" marL="2743200" rtl="0" algn="l">
              <a:spcBef>
                <a:spcPts val="0"/>
              </a:spcBef>
              <a:spcAft>
                <a:spcPts val="0"/>
              </a:spcAft>
              <a:buSzPts val="1400"/>
              <a:buChar char="●"/>
            </a:pPr>
            <a:r>
              <a:rPr lang="en-US"/>
              <a:t>Substation Technician		</a:t>
            </a:r>
            <a:r>
              <a:rPr lang="en-US"/>
              <a:t>Electrical and Instrumentation</a:t>
            </a:r>
            <a:r>
              <a:rPr lang="en-US"/>
              <a:t>	</a:t>
            </a:r>
            <a:endParaRPr/>
          </a:p>
          <a:p>
            <a:pPr indent="0" lvl="0" marL="5029200" rtl="0" algn="l">
              <a:spcBef>
                <a:spcPts val="0"/>
              </a:spcBef>
              <a:spcAft>
                <a:spcPts val="0"/>
              </a:spcAft>
              <a:buNone/>
            </a:pPr>
            <a:r>
              <a:t/>
            </a:r>
            <a:endParaRPr/>
          </a:p>
        </p:txBody>
      </p:sp>
      <p:sp>
        <p:nvSpPr>
          <p:cNvPr id="180" name="Google Shape;180;g243ca0778a4_0_1"/>
          <p:cNvSpPr/>
          <p:nvPr/>
        </p:nvSpPr>
        <p:spPr>
          <a:xfrm>
            <a:off x="757675" y="130050"/>
            <a:ext cx="2156400" cy="3918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Program Infrastructure</a:t>
            </a:r>
            <a:endParaRPr>
              <a:solidFill>
                <a:schemeClr val="lt1"/>
              </a:solidFill>
            </a:endParaRPr>
          </a:p>
        </p:txBody>
      </p:sp>
      <p:sp>
        <p:nvSpPr>
          <p:cNvPr id="181" name="Google Shape;181;g243ca0778a4_0_1"/>
          <p:cNvSpPr/>
          <p:nvPr/>
        </p:nvSpPr>
        <p:spPr>
          <a:xfrm>
            <a:off x="757675" y="1154550"/>
            <a:ext cx="8703600" cy="691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2743200" rtl="0" algn="l">
              <a:spcBef>
                <a:spcPts val="0"/>
              </a:spcBef>
              <a:spcAft>
                <a:spcPts val="0"/>
              </a:spcAft>
              <a:buSzPts val="1400"/>
              <a:buChar char="●"/>
            </a:pPr>
            <a:r>
              <a:rPr lang="en-US"/>
              <a:t>Creative Economy</a:t>
            </a:r>
            <a:endParaRPr/>
          </a:p>
          <a:p>
            <a:pPr indent="-317500" lvl="0" marL="2743200" rtl="0" algn="l">
              <a:spcBef>
                <a:spcPts val="0"/>
              </a:spcBef>
              <a:spcAft>
                <a:spcPts val="0"/>
              </a:spcAft>
              <a:buSzPts val="1400"/>
              <a:buChar char="●"/>
            </a:pPr>
            <a:r>
              <a:rPr lang="en-US"/>
              <a:t>Innovation</a:t>
            </a:r>
            <a:r>
              <a:rPr lang="en-US"/>
              <a:t> Workshops and Corporate Engineering</a:t>
            </a:r>
            <a:endParaRPr/>
          </a:p>
          <a:p>
            <a:pPr indent="-317500" lvl="0" marL="2743200" rtl="0" algn="l">
              <a:spcBef>
                <a:spcPts val="0"/>
              </a:spcBef>
              <a:spcAft>
                <a:spcPts val="0"/>
              </a:spcAft>
              <a:buSzPts val="1400"/>
              <a:buChar char="●"/>
            </a:pPr>
            <a:r>
              <a:rPr lang="en-US"/>
              <a:t>Makerspace Expansion and Availability</a:t>
            </a:r>
            <a:endParaRPr/>
          </a:p>
        </p:txBody>
      </p:sp>
      <p:sp>
        <p:nvSpPr>
          <p:cNvPr id="182" name="Google Shape;182;g243ca0778a4_0_1"/>
          <p:cNvSpPr/>
          <p:nvPr/>
        </p:nvSpPr>
        <p:spPr>
          <a:xfrm>
            <a:off x="757675" y="2950850"/>
            <a:ext cx="8703600" cy="552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2743200" rtl="0" algn="l">
              <a:spcBef>
                <a:spcPts val="0"/>
              </a:spcBef>
              <a:spcAft>
                <a:spcPts val="0"/>
              </a:spcAft>
              <a:buSzPts val="1400"/>
              <a:buChar char="●"/>
            </a:pPr>
            <a:r>
              <a:rPr lang="en-US"/>
              <a:t>WORTH Center			Training Programs</a:t>
            </a:r>
            <a:endParaRPr/>
          </a:p>
          <a:p>
            <a:pPr indent="-317500" lvl="0" marL="2743200" rtl="0" algn="l">
              <a:spcBef>
                <a:spcPts val="0"/>
              </a:spcBef>
              <a:spcAft>
                <a:spcPts val="0"/>
              </a:spcAft>
              <a:buSzPts val="1400"/>
              <a:buChar char="●"/>
            </a:pPr>
            <a:r>
              <a:rPr lang="en-US"/>
              <a:t>Culinary &amp; Hotel/Restaurant Management </a:t>
            </a:r>
            <a:endParaRPr/>
          </a:p>
        </p:txBody>
      </p:sp>
      <p:sp>
        <p:nvSpPr>
          <p:cNvPr id="183" name="Google Shape;183;g243ca0778a4_0_1"/>
          <p:cNvSpPr/>
          <p:nvPr/>
        </p:nvSpPr>
        <p:spPr>
          <a:xfrm>
            <a:off x="757675" y="4362150"/>
            <a:ext cx="8703600" cy="691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2743200" rtl="0" algn="l">
              <a:spcBef>
                <a:spcPts val="0"/>
              </a:spcBef>
              <a:spcAft>
                <a:spcPts val="0"/>
              </a:spcAft>
              <a:buSzPts val="1400"/>
              <a:buChar char="●"/>
            </a:pPr>
            <a:r>
              <a:rPr lang="en-US"/>
              <a:t>Controlled Environment Agriculture</a:t>
            </a:r>
            <a:endParaRPr/>
          </a:p>
          <a:p>
            <a:pPr indent="-317500" lvl="0" marL="2743200" rtl="0" algn="l">
              <a:spcBef>
                <a:spcPts val="0"/>
              </a:spcBef>
              <a:spcAft>
                <a:spcPts val="0"/>
              </a:spcAft>
              <a:buSzPts val="1400"/>
              <a:buChar char="●"/>
            </a:pPr>
            <a:r>
              <a:rPr lang="en-US"/>
              <a:t>Precision Agriculture</a:t>
            </a:r>
            <a:endParaRPr/>
          </a:p>
          <a:p>
            <a:pPr indent="-317500" lvl="0" marL="2743200" rtl="0" algn="l">
              <a:spcBef>
                <a:spcPts val="0"/>
              </a:spcBef>
              <a:spcAft>
                <a:spcPts val="0"/>
              </a:spcAft>
              <a:buSzPts val="1400"/>
              <a:buChar char="●"/>
            </a:pPr>
            <a:r>
              <a:rPr lang="en-US"/>
              <a:t>Ranch Management &amp; Agricultural Leadership</a:t>
            </a:r>
            <a:endParaRPr/>
          </a:p>
        </p:txBody>
      </p:sp>
      <p:sp>
        <p:nvSpPr>
          <p:cNvPr id="184" name="Google Shape;184;g243ca0778a4_0_1"/>
          <p:cNvSpPr/>
          <p:nvPr/>
        </p:nvSpPr>
        <p:spPr>
          <a:xfrm>
            <a:off x="757675" y="3659350"/>
            <a:ext cx="8703600" cy="552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2743200" rtl="0" algn="l">
              <a:spcBef>
                <a:spcPts val="0"/>
              </a:spcBef>
              <a:spcAft>
                <a:spcPts val="0"/>
              </a:spcAft>
              <a:buSzPts val="1400"/>
              <a:buChar char="●"/>
            </a:pPr>
            <a:r>
              <a:rPr lang="en-US"/>
              <a:t>Registered Nursing and Practical Nursing Program Expansion</a:t>
            </a:r>
            <a:endParaRPr/>
          </a:p>
          <a:p>
            <a:pPr indent="-317500" lvl="0" marL="2743200" rtl="0" algn="l">
              <a:spcBef>
                <a:spcPts val="0"/>
              </a:spcBef>
              <a:spcAft>
                <a:spcPts val="0"/>
              </a:spcAft>
              <a:buSzPts val="1400"/>
              <a:buChar char="●"/>
            </a:pPr>
            <a:r>
              <a:rPr lang="en-US"/>
              <a:t>Certified Nursing Assistant and Medical Assistance Expansion</a:t>
            </a:r>
            <a:endParaRPr/>
          </a:p>
        </p:txBody>
      </p:sp>
      <p:sp>
        <p:nvSpPr>
          <p:cNvPr id="185" name="Google Shape;185;g243ca0778a4_0_1"/>
          <p:cNvSpPr/>
          <p:nvPr/>
        </p:nvSpPr>
        <p:spPr>
          <a:xfrm>
            <a:off x="757675" y="4362150"/>
            <a:ext cx="2156400" cy="6915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Agriculture</a:t>
            </a:r>
            <a:endParaRPr>
              <a:solidFill>
                <a:schemeClr val="lt1"/>
              </a:solidFill>
            </a:endParaRPr>
          </a:p>
        </p:txBody>
      </p:sp>
      <p:sp>
        <p:nvSpPr>
          <p:cNvPr id="186" name="Google Shape;186;g243ca0778a4_0_1"/>
          <p:cNvSpPr/>
          <p:nvPr/>
        </p:nvSpPr>
        <p:spPr>
          <a:xfrm>
            <a:off x="757675" y="2950850"/>
            <a:ext cx="2156400" cy="5529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Tourism</a:t>
            </a:r>
            <a:r>
              <a:rPr lang="en-US">
                <a:solidFill>
                  <a:schemeClr val="lt1"/>
                </a:solidFill>
              </a:rPr>
              <a:t> and Hospitality</a:t>
            </a:r>
            <a:endParaRPr>
              <a:solidFill>
                <a:schemeClr val="lt1"/>
              </a:solidFill>
            </a:endParaRPr>
          </a:p>
        </p:txBody>
      </p:sp>
      <p:sp>
        <p:nvSpPr>
          <p:cNvPr id="187" name="Google Shape;187;g243ca0778a4_0_1"/>
          <p:cNvSpPr/>
          <p:nvPr/>
        </p:nvSpPr>
        <p:spPr>
          <a:xfrm>
            <a:off x="757675" y="3659346"/>
            <a:ext cx="2156400" cy="5529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Healthcare</a:t>
            </a:r>
            <a:endParaRPr>
              <a:solidFill>
                <a:schemeClr val="lt1"/>
              </a:solidFill>
            </a:endParaRPr>
          </a:p>
        </p:txBody>
      </p:sp>
      <p:sp>
        <p:nvSpPr>
          <p:cNvPr id="188" name="Google Shape;188;g243ca0778a4_0_1"/>
          <p:cNvSpPr/>
          <p:nvPr/>
        </p:nvSpPr>
        <p:spPr>
          <a:xfrm>
            <a:off x="757675" y="641075"/>
            <a:ext cx="2156400" cy="3918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Energy</a:t>
            </a:r>
            <a:endParaRPr>
              <a:solidFill>
                <a:schemeClr val="lt1"/>
              </a:solidFill>
            </a:endParaRPr>
          </a:p>
        </p:txBody>
      </p:sp>
      <p:sp>
        <p:nvSpPr>
          <p:cNvPr id="189" name="Google Shape;189;g243ca0778a4_0_1"/>
          <p:cNvSpPr/>
          <p:nvPr/>
        </p:nvSpPr>
        <p:spPr>
          <a:xfrm>
            <a:off x="757675" y="1165450"/>
            <a:ext cx="2156400" cy="6915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Entrepreneurship</a:t>
            </a:r>
            <a:endParaRPr>
              <a:solidFill>
                <a:schemeClr val="lt1"/>
              </a:solidFill>
            </a:endParaRPr>
          </a:p>
        </p:txBody>
      </p:sp>
      <p:sp>
        <p:nvSpPr>
          <p:cNvPr id="190" name="Google Shape;190;g243ca0778a4_0_1"/>
          <p:cNvSpPr/>
          <p:nvPr/>
        </p:nvSpPr>
        <p:spPr>
          <a:xfrm>
            <a:off x="757675" y="1943238"/>
            <a:ext cx="8703600" cy="84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2743200" rtl="0" algn="l">
              <a:spcBef>
                <a:spcPts val="0"/>
              </a:spcBef>
              <a:spcAft>
                <a:spcPts val="0"/>
              </a:spcAft>
              <a:buSzPts val="1400"/>
              <a:buChar char="●"/>
            </a:pPr>
            <a:r>
              <a:rPr lang="en-US"/>
              <a:t>Software </a:t>
            </a:r>
            <a:r>
              <a:rPr lang="en-US"/>
              <a:t>Development		Data Hub</a:t>
            </a:r>
            <a:endParaRPr/>
          </a:p>
          <a:p>
            <a:pPr indent="-317500" lvl="0" marL="2743200" rtl="0" algn="l">
              <a:spcBef>
                <a:spcPts val="0"/>
              </a:spcBef>
              <a:spcAft>
                <a:spcPts val="0"/>
              </a:spcAft>
              <a:buSzPts val="1400"/>
              <a:buChar char="●"/>
            </a:pPr>
            <a:r>
              <a:rPr lang="en-US"/>
              <a:t>Digital Credential Wallet	Research and Education - AI/Cybersecurity</a:t>
            </a:r>
            <a:endParaRPr/>
          </a:p>
          <a:p>
            <a:pPr indent="-317500" lvl="0" marL="2743200" rtl="0" algn="l">
              <a:spcBef>
                <a:spcPts val="0"/>
              </a:spcBef>
              <a:spcAft>
                <a:spcPts val="0"/>
              </a:spcAft>
              <a:buSzPts val="1400"/>
              <a:buChar char="●"/>
            </a:pPr>
            <a:r>
              <a:rPr lang="en-US"/>
              <a:t>Expanding Access to Careers in a Technology Driven Economy</a:t>
            </a:r>
            <a:endParaRPr/>
          </a:p>
        </p:txBody>
      </p:sp>
      <p:sp>
        <p:nvSpPr>
          <p:cNvPr id="191" name="Google Shape;191;g243ca0778a4_0_1"/>
          <p:cNvSpPr/>
          <p:nvPr/>
        </p:nvSpPr>
        <p:spPr>
          <a:xfrm>
            <a:off x="757675" y="1943238"/>
            <a:ext cx="2156400" cy="845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Digital Infrastructure &amp; Technology</a:t>
            </a:r>
            <a:endParaRPr>
              <a:solidFill>
                <a:schemeClr val="lt1"/>
              </a:solidFill>
            </a:endParaRPr>
          </a:p>
        </p:txBody>
      </p:sp>
      <p:sp>
        <p:nvSpPr>
          <p:cNvPr id="192" name="Google Shape;192;g243ca0778a4_0_1"/>
          <p:cNvSpPr/>
          <p:nvPr/>
        </p:nvSpPr>
        <p:spPr>
          <a:xfrm rot="-5400000">
            <a:off x="8193525" y="2544625"/>
            <a:ext cx="5158200" cy="9324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600"/>
              <a:t>PHASE II</a:t>
            </a:r>
            <a:endParaRPr sz="3500"/>
          </a:p>
        </p:txBody>
      </p:sp>
      <p:sp>
        <p:nvSpPr>
          <p:cNvPr id="193" name="Google Shape;193;g243ca0778a4_0_1"/>
          <p:cNvSpPr/>
          <p:nvPr/>
        </p:nvSpPr>
        <p:spPr>
          <a:xfrm>
            <a:off x="757675" y="5216150"/>
            <a:ext cx="8703600" cy="39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317500" lvl="0" marL="2743200" rtl="0" algn="l">
              <a:spcBef>
                <a:spcPts val="0"/>
              </a:spcBef>
              <a:spcAft>
                <a:spcPts val="0"/>
              </a:spcAft>
              <a:buSzPts val="1400"/>
              <a:buChar char="●"/>
            </a:pPr>
            <a:r>
              <a:rPr lang="en-US"/>
              <a:t>Advanced Manufacturing 		Manufacturing Works</a:t>
            </a:r>
            <a:endParaRPr/>
          </a:p>
        </p:txBody>
      </p:sp>
      <p:sp>
        <p:nvSpPr>
          <p:cNvPr id="194" name="Google Shape;194;g243ca0778a4_0_1"/>
          <p:cNvSpPr/>
          <p:nvPr/>
        </p:nvSpPr>
        <p:spPr>
          <a:xfrm>
            <a:off x="757675" y="5216150"/>
            <a:ext cx="2156400" cy="3918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Manufacturing</a:t>
            </a:r>
            <a:endParaRPr>
              <a:solidFill>
                <a:schemeClr val="lt1"/>
              </a:solidFill>
            </a:endParaRPr>
          </a:p>
        </p:txBody>
      </p:sp>
      <p:sp>
        <p:nvSpPr>
          <p:cNvPr id="195" name="Google Shape;195;g243ca0778a4_0_1"/>
          <p:cNvSpPr/>
          <p:nvPr/>
        </p:nvSpPr>
        <p:spPr>
          <a:xfrm>
            <a:off x="757675" y="5825750"/>
            <a:ext cx="8703600" cy="63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317500" lvl="0" marL="2743200" rtl="0" algn="l">
              <a:spcBef>
                <a:spcPts val="0"/>
              </a:spcBef>
              <a:spcAft>
                <a:spcPts val="0"/>
              </a:spcAft>
              <a:buSzPts val="1400"/>
              <a:buChar char="●"/>
            </a:pPr>
            <a:r>
              <a:rPr lang="en-US"/>
              <a:t>Construction Trades			Workforce Training Certifications</a:t>
            </a:r>
            <a:endParaRPr/>
          </a:p>
          <a:p>
            <a:pPr indent="-317500" lvl="0" marL="2743200" rtl="0" algn="l">
              <a:spcBef>
                <a:spcPts val="0"/>
              </a:spcBef>
              <a:spcAft>
                <a:spcPts val="0"/>
              </a:spcAft>
              <a:buSzPts val="1400"/>
              <a:buChar char="●"/>
            </a:pPr>
            <a:r>
              <a:rPr lang="en-US"/>
              <a:t>Young Adult Interships</a:t>
            </a:r>
            <a:endParaRPr/>
          </a:p>
        </p:txBody>
      </p:sp>
      <p:sp>
        <p:nvSpPr>
          <p:cNvPr id="196" name="Google Shape;196;g243ca0778a4_0_1"/>
          <p:cNvSpPr/>
          <p:nvPr/>
        </p:nvSpPr>
        <p:spPr>
          <a:xfrm>
            <a:off x="757675" y="5835850"/>
            <a:ext cx="2156400" cy="6321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Workforce Development</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3a0575ea65_0_0"/>
          <p:cNvSpPr txBox="1"/>
          <p:nvPr>
            <p:ph type="title"/>
          </p:nvPr>
        </p:nvSpPr>
        <p:spPr>
          <a:xfrm>
            <a:off x="619760" y="365125"/>
            <a:ext cx="10734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None/>
            </a:pPr>
            <a:r>
              <a:rPr lang="en-US"/>
              <a:t>Program Success </a:t>
            </a:r>
            <a:endParaRPr/>
          </a:p>
        </p:txBody>
      </p:sp>
      <p:sp>
        <p:nvSpPr>
          <p:cNvPr id="203" name="Google Shape;203;g23a0575ea65_0_0"/>
          <p:cNvSpPr txBox="1"/>
          <p:nvPr>
            <p:ph idx="1" type="body"/>
          </p:nvPr>
        </p:nvSpPr>
        <p:spPr>
          <a:xfrm>
            <a:off x="619760" y="2370950"/>
            <a:ext cx="10734000" cy="4068600"/>
          </a:xfrm>
          <a:prstGeom prst="rect">
            <a:avLst/>
          </a:prstGeom>
          <a:noFill/>
          <a:ln>
            <a:noFill/>
          </a:ln>
        </p:spPr>
        <p:txBody>
          <a:bodyPr anchorCtr="0" anchor="t" bIns="45700" lIns="91425" spcFirstLastPara="1" rIns="91425" wrap="square" tIns="45700">
            <a:normAutofit lnSpcReduction="10000"/>
          </a:bodyPr>
          <a:lstStyle/>
          <a:p>
            <a:pPr indent="-361950" lvl="0" marL="457200" rtl="0" algn="l">
              <a:lnSpc>
                <a:spcPct val="150000"/>
              </a:lnSpc>
              <a:spcBef>
                <a:spcPts val="1000"/>
              </a:spcBef>
              <a:spcAft>
                <a:spcPts val="0"/>
              </a:spcAft>
              <a:buSzPts val="2100"/>
              <a:buChar char="-"/>
            </a:pPr>
            <a:r>
              <a:rPr lang="en-US" sz="3100"/>
              <a:t>Powerline Technology</a:t>
            </a:r>
            <a:endParaRPr sz="3100"/>
          </a:p>
          <a:p>
            <a:pPr indent="-361950" lvl="0" marL="457200" rtl="0" algn="l">
              <a:lnSpc>
                <a:spcPct val="150000"/>
              </a:lnSpc>
              <a:spcBef>
                <a:spcPts val="0"/>
              </a:spcBef>
              <a:spcAft>
                <a:spcPts val="0"/>
              </a:spcAft>
              <a:buSzPts val="2100"/>
              <a:buChar char="-"/>
            </a:pPr>
            <a:r>
              <a:rPr lang="en-US" sz="3100"/>
              <a:t>Software Development</a:t>
            </a:r>
            <a:endParaRPr sz="3100"/>
          </a:p>
          <a:p>
            <a:pPr indent="-361950" lvl="0" marL="457200" rtl="0" algn="l">
              <a:lnSpc>
                <a:spcPct val="150000"/>
              </a:lnSpc>
              <a:spcBef>
                <a:spcPts val="0"/>
              </a:spcBef>
              <a:spcAft>
                <a:spcPts val="0"/>
              </a:spcAft>
              <a:buSzPts val="2100"/>
              <a:buChar char="-"/>
            </a:pPr>
            <a:r>
              <a:rPr lang="en-US" sz="3100"/>
              <a:t>Echocardiography </a:t>
            </a:r>
            <a:endParaRPr sz="3100"/>
          </a:p>
          <a:p>
            <a:pPr indent="-361950" lvl="0" marL="457200" rtl="0" algn="l">
              <a:lnSpc>
                <a:spcPct val="150000"/>
              </a:lnSpc>
              <a:spcBef>
                <a:spcPts val="0"/>
              </a:spcBef>
              <a:spcAft>
                <a:spcPts val="0"/>
              </a:spcAft>
              <a:buSzPts val="2100"/>
              <a:buChar char="-"/>
            </a:pPr>
            <a:r>
              <a:rPr lang="en-US" sz="3100"/>
              <a:t>Virtual Reality</a:t>
            </a:r>
            <a:endParaRPr sz="3100"/>
          </a:p>
          <a:p>
            <a:pPr indent="-361950" lvl="0" marL="457200" rtl="0" algn="l">
              <a:lnSpc>
                <a:spcPct val="150000"/>
              </a:lnSpc>
              <a:spcBef>
                <a:spcPts val="0"/>
              </a:spcBef>
              <a:spcAft>
                <a:spcPts val="0"/>
              </a:spcAft>
              <a:buSzPts val="2100"/>
              <a:buChar char="-"/>
            </a:pPr>
            <a:r>
              <a:rPr lang="en-US" sz="3100"/>
              <a:t>Course Sharing</a:t>
            </a:r>
            <a:endParaRPr sz="3100"/>
          </a:p>
          <a:p>
            <a:pPr indent="0" lvl="0" marL="0" rtl="0" algn="l">
              <a:lnSpc>
                <a:spcPct val="90000"/>
              </a:lnSpc>
              <a:spcBef>
                <a:spcPts val="1000"/>
              </a:spcBef>
              <a:spcAft>
                <a:spcPts val="0"/>
              </a:spcAft>
              <a:buSzPts val="1800"/>
              <a:buNone/>
            </a:pPr>
            <a:r>
              <a:t/>
            </a:r>
            <a:endParaRPr/>
          </a:p>
        </p:txBody>
      </p:sp>
      <p:pic>
        <p:nvPicPr>
          <p:cNvPr id="204" name="Google Shape;204;g23a0575ea65_0_0"/>
          <p:cNvPicPr preferRelativeResize="0"/>
          <p:nvPr/>
        </p:nvPicPr>
        <p:blipFill>
          <a:blip r:embed="rId3">
            <a:alphaModFix/>
          </a:blip>
          <a:stretch>
            <a:fillRect/>
          </a:stretch>
        </p:blipFill>
        <p:spPr>
          <a:xfrm>
            <a:off x="5572831" y="152400"/>
            <a:ext cx="6023469" cy="6675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6"/>
          <p:cNvSpPr txBox="1"/>
          <p:nvPr>
            <p:ph type="ctrTitle"/>
          </p:nvPr>
        </p:nvSpPr>
        <p:spPr>
          <a:xfrm>
            <a:off x="1093595" y="314126"/>
            <a:ext cx="10004809" cy="109264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Arial"/>
              <a:buNone/>
            </a:pPr>
            <a:r>
              <a:rPr lang="en-US"/>
              <a:t>More Information at https://wip.wyo.gov/</a:t>
            </a:r>
            <a:endParaRPr/>
          </a:p>
        </p:txBody>
      </p:sp>
      <p:pic>
        <p:nvPicPr>
          <p:cNvPr id="211" name="Google Shape;211;p6"/>
          <p:cNvPicPr preferRelativeResize="0"/>
          <p:nvPr/>
        </p:nvPicPr>
        <p:blipFill rotWithShape="1">
          <a:blip r:embed="rId3">
            <a:alphaModFix/>
          </a:blip>
          <a:srcRect b="0" l="0" r="0" t="0"/>
          <a:stretch/>
        </p:blipFill>
        <p:spPr>
          <a:xfrm>
            <a:off x="4000775" y="1888778"/>
            <a:ext cx="4286250" cy="428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24265bc7a7d_0_0"/>
          <p:cNvSpPr txBox="1"/>
          <p:nvPr>
            <p:ph type="title"/>
          </p:nvPr>
        </p:nvSpPr>
        <p:spPr>
          <a:xfrm>
            <a:off x="619760" y="365125"/>
            <a:ext cx="107340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Wyoming Innovation Partnership</a:t>
            </a:r>
            <a:endParaRPr/>
          </a:p>
        </p:txBody>
      </p:sp>
      <p:sp>
        <p:nvSpPr>
          <p:cNvPr id="78" name="Google Shape;78;g24265bc7a7d_0_0"/>
          <p:cNvSpPr txBox="1"/>
          <p:nvPr>
            <p:ph idx="1" type="body"/>
          </p:nvPr>
        </p:nvSpPr>
        <p:spPr>
          <a:xfrm>
            <a:off x="619760" y="1825625"/>
            <a:ext cx="10734000" cy="40686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1000"/>
              </a:spcBef>
              <a:spcAft>
                <a:spcPts val="0"/>
              </a:spcAft>
              <a:buNone/>
            </a:pPr>
            <a:r>
              <a:rPr lang="en-US" sz="3400"/>
              <a:t>Structure</a:t>
            </a:r>
            <a:endParaRPr sz="3400"/>
          </a:p>
          <a:p>
            <a:pPr indent="-381000" lvl="0" marL="457200" rtl="0" algn="l">
              <a:lnSpc>
                <a:spcPct val="115000"/>
              </a:lnSpc>
              <a:spcBef>
                <a:spcPts val="1000"/>
              </a:spcBef>
              <a:spcAft>
                <a:spcPts val="0"/>
              </a:spcAft>
              <a:buSzPts val="2400"/>
              <a:buChar char="-"/>
            </a:pPr>
            <a:r>
              <a:rPr lang="en-US" sz="3400"/>
              <a:t>8 Community Colleges </a:t>
            </a:r>
            <a:endParaRPr sz="3400"/>
          </a:p>
          <a:p>
            <a:pPr indent="-381000" lvl="0" marL="457200" rtl="0" algn="l">
              <a:lnSpc>
                <a:spcPct val="115000"/>
              </a:lnSpc>
              <a:spcBef>
                <a:spcPts val="0"/>
              </a:spcBef>
              <a:spcAft>
                <a:spcPts val="0"/>
              </a:spcAft>
              <a:buSzPts val="2400"/>
              <a:buChar char="-"/>
            </a:pPr>
            <a:r>
              <a:rPr lang="en-US" sz="3400"/>
              <a:t>1 University</a:t>
            </a:r>
            <a:endParaRPr sz="3400"/>
          </a:p>
          <a:p>
            <a:pPr indent="-381000" lvl="0" marL="457200" rtl="0" algn="l">
              <a:lnSpc>
                <a:spcPct val="115000"/>
              </a:lnSpc>
              <a:spcBef>
                <a:spcPts val="0"/>
              </a:spcBef>
              <a:spcAft>
                <a:spcPts val="0"/>
              </a:spcAft>
              <a:buSzPts val="2400"/>
              <a:buChar char="-"/>
            </a:pPr>
            <a:r>
              <a:rPr lang="en-US" sz="3400"/>
              <a:t>Wyoming Business Council</a:t>
            </a:r>
            <a:endParaRPr sz="3400"/>
          </a:p>
          <a:p>
            <a:pPr indent="-381000" lvl="0" marL="457200" rtl="0" algn="l">
              <a:lnSpc>
                <a:spcPct val="115000"/>
              </a:lnSpc>
              <a:spcBef>
                <a:spcPts val="0"/>
              </a:spcBef>
              <a:spcAft>
                <a:spcPts val="0"/>
              </a:spcAft>
              <a:buSzPts val="2400"/>
              <a:buChar char="-"/>
            </a:pPr>
            <a:r>
              <a:rPr lang="en-US" sz="3400"/>
              <a:t>Wyoming Department of Workforce Services</a:t>
            </a:r>
            <a:endParaRPr sz="3400"/>
          </a:p>
          <a:p>
            <a:pPr indent="-444500" lvl="0" marL="457200" rtl="0" algn="l">
              <a:lnSpc>
                <a:spcPct val="115000"/>
              </a:lnSpc>
              <a:spcBef>
                <a:spcPts val="0"/>
              </a:spcBef>
              <a:spcAft>
                <a:spcPts val="0"/>
              </a:spcAft>
              <a:buSzPts val="3400"/>
              <a:buChar char="-"/>
            </a:pPr>
            <a:r>
              <a:rPr lang="en-US" sz="3400"/>
              <a:t>Wyoming Department of Education</a:t>
            </a:r>
            <a:endParaRPr sz="3400"/>
          </a:p>
          <a:p>
            <a:pPr indent="-444500" lvl="0" marL="457200" rtl="0" algn="l">
              <a:lnSpc>
                <a:spcPct val="115000"/>
              </a:lnSpc>
              <a:spcBef>
                <a:spcPts val="0"/>
              </a:spcBef>
              <a:spcAft>
                <a:spcPts val="0"/>
              </a:spcAft>
              <a:buSzPts val="3400"/>
              <a:buChar char="-"/>
            </a:pPr>
            <a:r>
              <a:rPr lang="en-US" sz="3400"/>
              <a:t>Wyoming Community College Commission</a:t>
            </a:r>
            <a:endParaRPr sz="3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4265bc7a7d_0_6"/>
          <p:cNvSpPr txBox="1"/>
          <p:nvPr>
            <p:ph type="title"/>
          </p:nvPr>
        </p:nvSpPr>
        <p:spPr>
          <a:xfrm>
            <a:off x="619760" y="365125"/>
            <a:ext cx="107340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Process</a:t>
            </a:r>
            <a:endParaRPr/>
          </a:p>
        </p:txBody>
      </p:sp>
      <p:sp>
        <p:nvSpPr>
          <p:cNvPr id="85" name="Google Shape;85;g24265bc7a7d_0_6"/>
          <p:cNvSpPr/>
          <p:nvPr/>
        </p:nvSpPr>
        <p:spPr>
          <a:xfrm>
            <a:off x="5012291" y="2053267"/>
            <a:ext cx="2050800" cy="590100"/>
          </a:xfrm>
          <a:prstGeom prst="roundRect">
            <a:avLst>
              <a:gd fmla="val 50000" name="adj"/>
            </a:avLst>
          </a:prstGeom>
          <a:solidFill>
            <a:schemeClr val="dk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Governor Mark Gordon</a:t>
            </a:r>
            <a:endParaRPr sz="1900">
              <a:solidFill>
                <a:srgbClr val="FFFFFF"/>
              </a:solidFill>
            </a:endParaRPr>
          </a:p>
        </p:txBody>
      </p:sp>
      <p:sp>
        <p:nvSpPr>
          <p:cNvPr id="86" name="Google Shape;86;g24265bc7a7d_0_6"/>
          <p:cNvSpPr/>
          <p:nvPr/>
        </p:nvSpPr>
        <p:spPr>
          <a:xfrm>
            <a:off x="1312616" y="3719583"/>
            <a:ext cx="2050800" cy="590100"/>
          </a:xfrm>
          <a:prstGeom prst="roundRect">
            <a:avLst>
              <a:gd fmla="val 50000" name="adj"/>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Presidential Steering Committee</a:t>
            </a:r>
            <a:endParaRPr sz="1900">
              <a:solidFill>
                <a:srgbClr val="FFFFFF"/>
              </a:solidFill>
            </a:endParaRPr>
          </a:p>
        </p:txBody>
      </p:sp>
      <p:sp>
        <p:nvSpPr>
          <p:cNvPr id="87" name="Google Shape;87;g24265bc7a7d_0_6"/>
          <p:cNvSpPr/>
          <p:nvPr/>
        </p:nvSpPr>
        <p:spPr>
          <a:xfrm>
            <a:off x="1311866" y="5412020"/>
            <a:ext cx="2050800" cy="590100"/>
          </a:xfrm>
          <a:prstGeom prst="roundRect">
            <a:avLst>
              <a:gd fmla="val 50000" name="adj"/>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Institution/Agency</a:t>
            </a:r>
            <a:endParaRPr sz="1900">
              <a:solidFill>
                <a:srgbClr val="FFFFFF"/>
              </a:solidFill>
            </a:endParaRPr>
          </a:p>
        </p:txBody>
      </p:sp>
      <p:sp>
        <p:nvSpPr>
          <p:cNvPr id="88" name="Google Shape;88;g24265bc7a7d_0_6"/>
          <p:cNvSpPr/>
          <p:nvPr/>
        </p:nvSpPr>
        <p:spPr>
          <a:xfrm>
            <a:off x="1361200" y="2053275"/>
            <a:ext cx="2050800" cy="590100"/>
          </a:xfrm>
          <a:prstGeom prst="roundRect">
            <a:avLst>
              <a:gd fmla="val 50000" name="adj"/>
            </a:avLst>
          </a:prstGeom>
          <a:solidFill>
            <a:schemeClr val="dk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Board/Governance</a:t>
            </a:r>
            <a:endParaRPr sz="1900">
              <a:solidFill>
                <a:srgbClr val="FFFFFF"/>
              </a:solidFill>
            </a:endParaRPr>
          </a:p>
        </p:txBody>
      </p:sp>
      <p:cxnSp>
        <p:nvCxnSpPr>
          <p:cNvPr id="89" name="Google Shape;89;g24265bc7a7d_0_6"/>
          <p:cNvCxnSpPr>
            <a:endCxn id="86" idx="0"/>
          </p:cNvCxnSpPr>
          <p:nvPr/>
        </p:nvCxnSpPr>
        <p:spPr>
          <a:xfrm>
            <a:off x="2336516" y="2643483"/>
            <a:ext cx="1500" cy="1076100"/>
          </a:xfrm>
          <a:prstGeom prst="straightConnector1">
            <a:avLst/>
          </a:prstGeom>
          <a:noFill/>
          <a:ln cap="flat" cmpd="sng" w="9525">
            <a:solidFill>
              <a:schemeClr val="dk2"/>
            </a:solidFill>
            <a:prstDash val="solid"/>
            <a:round/>
            <a:headEnd len="med" w="med" type="none"/>
            <a:tailEnd len="med" w="med" type="none"/>
          </a:ln>
        </p:spPr>
      </p:cxnSp>
      <p:cxnSp>
        <p:nvCxnSpPr>
          <p:cNvPr id="90" name="Google Shape;90;g24265bc7a7d_0_6"/>
          <p:cNvCxnSpPr>
            <a:endCxn id="91" idx="0"/>
          </p:cNvCxnSpPr>
          <p:nvPr/>
        </p:nvCxnSpPr>
        <p:spPr>
          <a:xfrm flipH="1">
            <a:off x="6037712" y="2726581"/>
            <a:ext cx="1500" cy="993000"/>
          </a:xfrm>
          <a:prstGeom prst="straightConnector1">
            <a:avLst/>
          </a:prstGeom>
          <a:noFill/>
          <a:ln cap="flat" cmpd="sng" w="9525">
            <a:solidFill>
              <a:schemeClr val="dk2"/>
            </a:solidFill>
            <a:prstDash val="solid"/>
            <a:round/>
            <a:headEnd len="med" w="med" type="none"/>
            <a:tailEnd len="med" w="med" type="none"/>
          </a:ln>
        </p:spPr>
      </p:cxnSp>
      <p:sp>
        <p:nvSpPr>
          <p:cNvPr id="92" name="Google Shape;92;g24265bc7a7d_0_6"/>
          <p:cNvSpPr/>
          <p:nvPr/>
        </p:nvSpPr>
        <p:spPr>
          <a:xfrm>
            <a:off x="3191916" y="4640670"/>
            <a:ext cx="2050800" cy="5901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Project Management Team</a:t>
            </a:r>
            <a:endParaRPr sz="1900">
              <a:solidFill>
                <a:srgbClr val="FFFFFF"/>
              </a:solidFill>
            </a:endParaRPr>
          </a:p>
        </p:txBody>
      </p:sp>
      <p:cxnSp>
        <p:nvCxnSpPr>
          <p:cNvPr id="93" name="Google Shape;93;g24265bc7a7d_0_6"/>
          <p:cNvCxnSpPr>
            <a:endCxn id="87" idx="0"/>
          </p:cNvCxnSpPr>
          <p:nvPr/>
        </p:nvCxnSpPr>
        <p:spPr>
          <a:xfrm>
            <a:off x="2332166" y="4302620"/>
            <a:ext cx="5100" cy="1109400"/>
          </a:xfrm>
          <a:prstGeom prst="straightConnector1">
            <a:avLst/>
          </a:prstGeom>
          <a:noFill/>
          <a:ln cap="flat" cmpd="sng" w="9525">
            <a:solidFill>
              <a:schemeClr val="dk2"/>
            </a:solidFill>
            <a:prstDash val="solid"/>
            <a:round/>
            <a:headEnd len="med" w="med" type="none"/>
            <a:tailEnd len="med" w="med" type="none"/>
          </a:ln>
        </p:spPr>
      </p:cxnSp>
      <p:sp>
        <p:nvSpPr>
          <p:cNvPr id="91" name="Google Shape;91;g24265bc7a7d_0_6"/>
          <p:cNvSpPr/>
          <p:nvPr/>
        </p:nvSpPr>
        <p:spPr>
          <a:xfrm>
            <a:off x="5012312" y="3719581"/>
            <a:ext cx="2050800" cy="590100"/>
          </a:xfrm>
          <a:prstGeom prst="roundRect">
            <a:avLst>
              <a:gd fmla="val 50000" name="adj"/>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WIP Executive Director</a:t>
            </a:r>
            <a:endParaRPr sz="1900">
              <a:solidFill>
                <a:srgbClr val="FFFFFF"/>
              </a:solidFill>
            </a:endParaRPr>
          </a:p>
        </p:txBody>
      </p:sp>
      <p:sp>
        <p:nvSpPr>
          <p:cNvPr id="94" name="Google Shape;94;g24265bc7a7d_0_6"/>
          <p:cNvSpPr/>
          <p:nvPr/>
        </p:nvSpPr>
        <p:spPr>
          <a:xfrm>
            <a:off x="8620187" y="2004706"/>
            <a:ext cx="2050800" cy="590100"/>
          </a:xfrm>
          <a:prstGeom prst="roundRect">
            <a:avLst>
              <a:gd fmla="val 50000" name="adj"/>
            </a:avLst>
          </a:prstGeom>
          <a:solidFill>
            <a:schemeClr val="dk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Stakeholders</a:t>
            </a:r>
            <a:endParaRPr sz="1900">
              <a:solidFill>
                <a:srgbClr val="FFFFFF"/>
              </a:solidFill>
            </a:endParaRPr>
          </a:p>
        </p:txBody>
      </p:sp>
      <p:sp>
        <p:nvSpPr>
          <p:cNvPr id="95" name="Google Shape;95;g24265bc7a7d_0_6"/>
          <p:cNvSpPr/>
          <p:nvPr/>
        </p:nvSpPr>
        <p:spPr>
          <a:xfrm>
            <a:off x="8620187" y="3133956"/>
            <a:ext cx="2050800" cy="590100"/>
          </a:xfrm>
          <a:prstGeom prst="roundRect">
            <a:avLst>
              <a:gd fmla="val 50000" name="adj"/>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Industry</a:t>
            </a:r>
            <a:endParaRPr sz="1900">
              <a:solidFill>
                <a:srgbClr val="FFFFFF"/>
              </a:solidFill>
            </a:endParaRPr>
          </a:p>
        </p:txBody>
      </p:sp>
      <p:sp>
        <p:nvSpPr>
          <p:cNvPr id="96" name="Google Shape;96;g24265bc7a7d_0_6"/>
          <p:cNvSpPr/>
          <p:nvPr/>
        </p:nvSpPr>
        <p:spPr>
          <a:xfrm>
            <a:off x="8620187" y="4157281"/>
            <a:ext cx="2050800" cy="590100"/>
          </a:xfrm>
          <a:prstGeom prst="roundRect">
            <a:avLst>
              <a:gd fmla="val 50000" name="adj"/>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Students</a:t>
            </a:r>
            <a:endParaRPr sz="1300">
              <a:solidFill>
                <a:srgbClr val="FFFFFF"/>
              </a:solidFill>
              <a:latin typeface="Roboto"/>
              <a:ea typeface="Roboto"/>
              <a:cs typeface="Roboto"/>
              <a:sym typeface="Roboto"/>
            </a:endParaRPr>
          </a:p>
        </p:txBody>
      </p:sp>
      <p:sp>
        <p:nvSpPr>
          <p:cNvPr id="97" name="Google Shape;97;g24265bc7a7d_0_6"/>
          <p:cNvSpPr/>
          <p:nvPr/>
        </p:nvSpPr>
        <p:spPr>
          <a:xfrm>
            <a:off x="8620187" y="5180606"/>
            <a:ext cx="2050800" cy="590100"/>
          </a:xfrm>
          <a:prstGeom prst="roundRect">
            <a:avLst>
              <a:gd fmla="val 50000" name="adj"/>
            </a:avLst>
          </a:prstGeom>
          <a:solidFill>
            <a:schemeClr val="accent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Legislature</a:t>
            </a:r>
            <a:endParaRPr sz="130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266329" y="365125"/>
            <a:ext cx="1138117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a:t>What is the Wyoming Innovation Partnership?</a:t>
            </a:r>
            <a:endParaRPr/>
          </a:p>
        </p:txBody>
      </p:sp>
      <p:grpSp>
        <p:nvGrpSpPr>
          <p:cNvPr id="104" name="Google Shape;104;p2"/>
          <p:cNvGrpSpPr/>
          <p:nvPr/>
        </p:nvGrpSpPr>
        <p:grpSpPr>
          <a:xfrm>
            <a:off x="2056356" y="1571500"/>
            <a:ext cx="7209992" cy="5059967"/>
            <a:chOff x="1987759" y="1129"/>
            <a:chExt cx="6759156" cy="4920232"/>
          </a:xfrm>
        </p:grpSpPr>
        <p:sp>
          <p:nvSpPr>
            <p:cNvPr id="105" name="Google Shape;105;p2"/>
            <p:cNvSpPr/>
            <p:nvPr/>
          </p:nvSpPr>
          <p:spPr>
            <a:xfrm>
              <a:off x="4092332" y="1129"/>
              <a:ext cx="2550009" cy="1275004"/>
            </a:xfrm>
            <a:prstGeom prst="roundRect">
              <a:avLst>
                <a:gd fmla="val 10000" name="adj"/>
              </a:avLst>
            </a:prstGeom>
            <a:solidFill>
              <a:schemeClr val="dk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
            <p:cNvSpPr txBox="1"/>
            <p:nvPr/>
          </p:nvSpPr>
          <p:spPr>
            <a:xfrm>
              <a:off x="4129676" y="38473"/>
              <a:ext cx="2475321" cy="1200316"/>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Business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rot="3600000">
              <a:off x="6431835" y="1989642"/>
              <a:ext cx="1327309" cy="446251"/>
            </a:xfrm>
            <a:prstGeom prst="leftRightArrow">
              <a:avLst>
                <a:gd fmla="val 60000" name="adj1"/>
                <a:gd fmla="val 50000" name="adj2"/>
              </a:avLst>
            </a:prstGeom>
            <a:solidFill>
              <a:srgbClr val="648B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
            <p:cNvSpPr txBox="1"/>
            <p:nvPr/>
          </p:nvSpPr>
          <p:spPr>
            <a:xfrm rot="3600000">
              <a:off x="6565710" y="2078892"/>
              <a:ext cx="1059559" cy="26775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lt1"/>
                </a:solidFill>
                <a:latin typeface="Calibri"/>
                <a:ea typeface="Calibri"/>
                <a:cs typeface="Calibri"/>
                <a:sym typeface="Calibri"/>
              </a:endParaRPr>
            </a:p>
          </p:txBody>
        </p:sp>
        <p:sp>
          <p:nvSpPr>
            <p:cNvPr id="109" name="Google Shape;109;p2"/>
            <p:cNvSpPr/>
            <p:nvPr/>
          </p:nvSpPr>
          <p:spPr>
            <a:xfrm>
              <a:off x="6196906" y="3646357"/>
              <a:ext cx="2550009" cy="1275004"/>
            </a:xfrm>
            <a:prstGeom prst="roundRect">
              <a:avLst>
                <a:gd fmla="val 10000"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6234250" y="3683701"/>
              <a:ext cx="2475321" cy="1200316"/>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Education</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rot="10800000">
              <a:off x="4703682" y="4060734"/>
              <a:ext cx="1327309" cy="446251"/>
            </a:xfrm>
            <a:prstGeom prst="leftRightArrow">
              <a:avLst>
                <a:gd fmla="val 60000" name="adj1"/>
                <a:gd fmla="val 50000" name="adj2"/>
              </a:avLst>
            </a:prstGeom>
            <a:solidFill>
              <a:srgbClr val="648B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
            <p:cNvSpPr txBox="1"/>
            <p:nvPr/>
          </p:nvSpPr>
          <p:spPr>
            <a:xfrm>
              <a:off x="4837557" y="4149984"/>
              <a:ext cx="1059559" cy="26775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lt1"/>
                </a:solidFill>
                <a:latin typeface="Calibri"/>
                <a:ea typeface="Calibri"/>
                <a:cs typeface="Calibri"/>
                <a:sym typeface="Calibri"/>
              </a:endParaRPr>
            </a:p>
          </p:txBody>
        </p:sp>
        <p:sp>
          <p:nvSpPr>
            <p:cNvPr id="113" name="Google Shape;113;p2"/>
            <p:cNvSpPr/>
            <p:nvPr/>
          </p:nvSpPr>
          <p:spPr>
            <a:xfrm>
              <a:off x="1987759" y="3646357"/>
              <a:ext cx="2550009" cy="1275004"/>
            </a:xfrm>
            <a:prstGeom prst="roundRect">
              <a:avLst>
                <a:gd fmla="val 10000" name="adj"/>
              </a:avLst>
            </a:prstGeom>
            <a:solidFill>
              <a:srgbClr val="FDC62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2025103" y="3683701"/>
              <a:ext cx="2475321" cy="1200316"/>
            </a:xfrm>
            <a:prstGeom prst="rect">
              <a:avLst/>
            </a:prstGeom>
            <a:solidFill>
              <a:schemeClr val="accent1"/>
            </a:solid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Workforce</a:t>
              </a:r>
              <a:endParaRPr b="0" i="0" sz="1400" u="none" cap="none" strike="noStrike">
                <a:solidFill>
                  <a:srgbClr val="000000"/>
                </a:solidFill>
                <a:latin typeface="Arial"/>
                <a:ea typeface="Arial"/>
                <a:cs typeface="Arial"/>
                <a:sym typeface="Arial"/>
              </a:endParaRPr>
            </a:p>
          </p:txBody>
        </p:sp>
        <p:sp>
          <p:nvSpPr>
            <p:cNvPr id="115" name="Google Shape;115;p2"/>
            <p:cNvSpPr/>
            <p:nvPr/>
          </p:nvSpPr>
          <p:spPr>
            <a:xfrm rot="-3600000">
              <a:off x="2935777" y="2019461"/>
              <a:ext cx="1327309" cy="446251"/>
            </a:xfrm>
            <a:prstGeom prst="leftRightArrow">
              <a:avLst>
                <a:gd fmla="val 60000" name="adj1"/>
                <a:gd fmla="val 50000" name="adj2"/>
              </a:avLst>
            </a:prstGeom>
            <a:solidFill>
              <a:srgbClr val="648B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
            <p:cNvSpPr txBox="1"/>
            <p:nvPr/>
          </p:nvSpPr>
          <p:spPr>
            <a:xfrm rot="-3600000">
              <a:off x="3069652" y="2108711"/>
              <a:ext cx="1059559" cy="26775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lt1"/>
                </a:solidFill>
                <a:latin typeface="Calibri"/>
                <a:ea typeface="Calibri"/>
                <a:cs typeface="Calibri"/>
                <a:sym typeface="Calibri"/>
              </a:endParaRPr>
            </a:p>
          </p:txBody>
        </p:sp>
      </p:grpSp>
      <p:sp>
        <p:nvSpPr>
          <p:cNvPr id="117" name="Google Shape;117;p2"/>
          <p:cNvSpPr txBox="1"/>
          <p:nvPr/>
        </p:nvSpPr>
        <p:spPr>
          <a:xfrm>
            <a:off x="4561530" y="3562887"/>
            <a:ext cx="219964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accent6"/>
                </a:solidFill>
                <a:latin typeface="Calibri"/>
                <a:ea typeface="Calibri"/>
                <a:cs typeface="Calibri"/>
                <a:sym typeface="Calibri"/>
              </a:rPr>
              <a:t>Wyoming’s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accent6"/>
                </a:solidFill>
                <a:latin typeface="Calibri"/>
                <a:ea typeface="Calibri"/>
                <a:cs typeface="Calibri"/>
                <a:sym typeface="Calibri"/>
              </a:rPr>
              <a:t>Economy</a:t>
            </a:r>
            <a:endParaRPr b="0" i="0" sz="1400" u="none" cap="none" strike="noStrike">
              <a:solidFill>
                <a:srgbClr val="000000"/>
              </a:solidFill>
              <a:latin typeface="Arial"/>
              <a:ea typeface="Arial"/>
              <a:cs typeface="Arial"/>
              <a:sym typeface="Arial"/>
            </a:endParaRPr>
          </a:p>
        </p:txBody>
      </p:sp>
      <p:sp>
        <p:nvSpPr>
          <p:cNvPr id="118" name="Google Shape;118;p2"/>
          <p:cNvSpPr/>
          <p:nvPr/>
        </p:nvSpPr>
        <p:spPr>
          <a:xfrm>
            <a:off x="4381250" y="3438687"/>
            <a:ext cx="2560200" cy="1325700"/>
          </a:xfrm>
          <a:prstGeom prst="roundRect">
            <a:avLst>
              <a:gd fmla="val 16667" name="adj"/>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619760" y="365125"/>
            <a:ext cx="1073404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a:t>Areas of Focus</a:t>
            </a:r>
            <a:endParaRPr/>
          </a:p>
        </p:txBody>
      </p:sp>
      <p:sp>
        <p:nvSpPr>
          <p:cNvPr id="125" name="Google Shape;125;p4"/>
          <p:cNvSpPr txBox="1"/>
          <p:nvPr>
            <p:ph idx="1" type="body"/>
          </p:nvPr>
        </p:nvSpPr>
        <p:spPr>
          <a:xfrm>
            <a:off x="3655728" y="5744855"/>
            <a:ext cx="4662103" cy="1325563"/>
          </a:xfrm>
          <a:prstGeom prst="rect">
            <a:avLst/>
          </a:prstGeom>
          <a:noFill/>
          <a:ln>
            <a:noFill/>
          </a:ln>
        </p:spPr>
        <p:txBody>
          <a:bodyPr anchorCtr="0" anchor="t" bIns="45700" lIns="91425" spcFirstLastPara="1" rIns="91425" wrap="square" tIns="45700">
            <a:normAutofit lnSpcReduction="10000"/>
          </a:bodyPr>
          <a:lstStyle/>
          <a:p>
            <a:pPr indent="0" lvl="0" marL="114300" rtl="0" algn="ctr">
              <a:lnSpc>
                <a:spcPct val="90000"/>
              </a:lnSpc>
              <a:spcBef>
                <a:spcPts val="1000"/>
              </a:spcBef>
              <a:spcAft>
                <a:spcPts val="0"/>
              </a:spcAft>
              <a:buSzPts val="1800"/>
              <a:buNone/>
            </a:pPr>
            <a:r>
              <a:rPr lang="en-US"/>
              <a:t>Align With State Economic Development Strategy</a:t>
            </a:r>
            <a:endParaRPr/>
          </a:p>
          <a:p>
            <a:pPr indent="-228600" lvl="0" marL="457200" rtl="0" algn="l">
              <a:lnSpc>
                <a:spcPct val="90000"/>
              </a:lnSpc>
              <a:spcBef>
                <a:spcPts val="1000"/>
              </a:spcBef>
              <a:spcAft>
                <a:spcPts val="0"/>
              </a:spcAft>
              <a:buClr>
                <a:schemeClr val="dk1"/>
              </a:buClr>
              <a:buSzPts val="1800"/>
              <a:buNone/>
            </a:pPr>
            <a:r>
              <a:t/>
            </a:r>
            <a:endParaRPr/>
          </a:p>
        </p:txBody>
      </p:sp>
      <p:pic>
        <p:nvPicPr>
          <p:cNvPr descr="Checklist RTL" id="126" name="Google Shape;126;p4"/>
          <p:cNvPicPr preferRelativeResize="0"/>
          <p:nvPr/>
        </p:nvPicPr>
        <p:blipFill rotWithShape="1">
          <a:blip r:embed="rId3">
            <a:alphaModFix/>
          </a:blip>
          <a:srcRect b="0" l="0" r="0" t="0"/>
          <a:stretch/>
        </p:blipFill>
        <p:spPr>
          <a:xfrm>
            <a:off x="4451217" y="1627487"/>
            <a:ext cx="1180652" cy="1180652"/>
          </a:xfrm>
          <a:prstGeom prst="rect">
            <a:avLst/>
          </a:prstGeom>
          <a:noFill/>
          <a:ln>
            <a:noFill/>
          </a:ln>
        </p:spPr>
      </p:pic>
      <p:pic>
        <p:nvPicPr>
          <p:cNvPr id="127" name="Google Shape;127;p4"/>
          <p:cNvPicPr preferRelativeResize="0"/>
          <p:nvPr/>
        </p:nvPicPr>
        <p:blipFill rotWithShape="1">
          <a:blip r:embed="rId4">
            <a:alphaModFix/>
          </a:blip>
          <a:srcRect b="0" l="0" r="0" t="0"/>
          <a:stretch/>
        </p:blipFill>
        <p:spPr>
          <a:xfrm>
            <a:off x="7283690" y="3530976"/>
            <a:ext cx="1243012" cy="1195387"/>
          </a:xfrm>
          <a:prstGeom prst="rect">
            <a:avLst/>
          </a:prstGeom>
          <a:noFill/>
          <a:ln>
            <a:noFill/>
          </a:ln>
        </p:spPr>
      </p:pic>
      <p:pic>
        <p:nvPicPr>
          <p:cNvPr descr="Cycle with people" id="128" name="Google Shape;128;p4"/>
          <p:cNvPicPr preferRelativeResize="0"/>
          <p:nvPr/>
        </p:nvPicPr>
        <p:blipFill rotWithShape="1">
          <a:blip r:embed="rId5">
            <a:alphaModFix/>
          </a:blip>
          <a:srcRect b="0" l="0" r="0" t="0"/>
          <a:stretch/>
        </p:blipFill>
        <p:spPr>
          <a:xfrm>
            <a:off x="3160334" y="3287758"/>
            <a:ext cx="1531317" cy="1531317"/>
          </a:xfrm>
          <a:prstGeom prst="rect">
            <a:avLst/>
          </a:prstGeom>
          <a:noFill/>
          <a:ln>
            <a:noFill/>
          </a:ln>
        </p:spPr>
      </p:pic>
      <p:pic>
        <p:nvPicPr>
          <p:cNvPr descr="Bar graph with upward trend" id="129" name="Google Shape;129;p4"/>
          <p:cNvPicPr preferRelativeResize="0"/>
          <p:nvPr/>
        </p:nvPicPr>
        <p:blipFill rotWithShape="1">
          <a:blip r:embed="rId6">
            <a:alphaModFix/>
          </a:blip>
          <a:srcRect b="0" l="0" r="0" t="0"/>
          <a:stretch/>
        </p:blipFill>
        <p:spPr>
          <a:xfrm>
            <a:off x="5381044" y="4402981"/>
            <a:ext cx="1429912" cy="1429912"/>
          </a:xfrm>
          <a:prstGeom prst="rect">
            <a:avLst/>
          </a:prstGeom>
          <a:noFill/>
          <a:ln>
            <a:noFill/>
          </a:ln>
        </p:spPr>
      </p:pic>
      <p:pic>
        <p:nvPicPr>
          <p:cNvPr descr="Lightbulb and gear" id="130" name="Google Shape;130;p4"/>
          <p:cNvPicPr preferRelativeResize="0"/>
          <p:nvPr/>
        </p:nvPicPr>
        <p:blipFill rotWithShape="1">
          <a:blip r:embed="rId7">
            <a:alphaModFix/>
          </a:blip>
          <a:srcRect b="0" l="0" r="0" t="0"/>
          <a:stretch/>
        </p:blipFill>
        <p:spPr>
          <a:xfrm>
            <a:off x="6387124" y="1534373"/>
            <a:ext cx="1325563" cy="1325563"/>
          </a:xfrm>
          <a:prstGeom prst="rect">
            <a:avLst/>
          </a:prstGeom>
          <a:noFill/>
          <a:ln>
            <a:noFill/>
          </a:ln>
        </p:spPr>
      </p:pic>
      <p:sp>
        <p:nvSpPr>
          <p:cNvPr id="131" name="Google Shape;131;p4"/>
          <p:cNvSpPr txBox="1"/>
          <p:nvPr/>
        </p:nvSpPr>
        <p:spPr>
          <a:xfrm>
            <a:off x="2558223" y="4740407"/>
            <a:ext cx="2422458" cy="480131"/>
          </a:xfrm>
          <a:prstGeom prst="rect">
            <a:avLst/>
          </a:prstGeom>
          <a:noFill/>
          <a:ln>
            <a:noFill/>
          </a:ln>
        </p:spPr>
        <p:txBody>
          <a:bodyPr anchorCtr="0" anchor="t" bIns="45700" lIns="91425" spcFirstLastPara="1" rIns="91425" wrap="square" tIns="45700">
            <a:spAutoFit/>
          </a:bodyPr>
          <a:lstStyle/>
          <a:p>
            <a:pPr indent="0" lvl="0" marL="114300" marR="0" rtl="0" algn="l">
              <a:lnSpc>
                <a:spcPct val="90000"/>
              </a:lnSpc>
              <a:spcBef>
                <a:spcPts val="0"/>
              </a:spcBef>
              <a:spcAft>
                <a:spcPts val="0"/>
              </a:spcAft>
              <a:buClr>
                <a:srgbClr val="000000"/>
              </a:buClr>
              <a:buSzPts val="2800"/>
              <a:buFont typeface="Arial"/>
              <a:buNone/>
            </a:pPr>
            <a:r>
              <a:rPr b="0" i="0" lang="en-US" sz="2800" u="none" cap="none" strike="noStrike">
                <a:solidFill>
                  <a:srgbClr val="283263"/>
                </a:solidFill>
                <a:latin typeface="Arial"/>
                <a:ea typeface="Arial"/>
                <a:cs typeface="Arial"/>
                <a:sym typeface="Arial"/>
              </a:rPr>
              <a:t>Collaboration</a:t>
            </a:r>
            <a:endParaRPr b="0" i="0" sz="1400" u="none" cap="none" strike="noStrike">
              <a:solidFill>
                <a:srgbClr val="000000"/>
              </a:solidFill>
              <a:latin typeface="Arial"/>
              <a:ea typeface="Arial"/>
              <a:cs typeface="Arial"/>
              <a:sym typeface="Arial"/>
            </a:endParaRPr>
          </a:p>
        </p:txBody>
      </p:sp>
      <p:sp>
        <p:nvSpPr>
          <p:cNvPr id="132" name="Google Shape;132;p4"/>
          <p:cNvSpPr txBox="1"/>
          <p:nvPr/>
        </p:nvSpPr>
        <p:spPr>
          <a:xfrm>
            <a:off x="7151159" y="4780484"/>
            <a:ext cx="1899879" cy="480131"/>
          </a:xfrm>
          <a:prstGeom prst="rect">
            <a:avLst/>
          </a:prstGeom>
          <a:noFill/>
          <a:ln>
            <a:noFill/>
          </a:ln>
        </p:spPr>
        <p:txBody>
          <a:bodyPr anchorCtr="0" anchor="t" bIns="45700" lIns="91425" spcFirstLastPara="1" rIns="91425" wrap="square" tIns="45700">
            <a:spAutoFit/>
          </a:bodyPr>
          <a:lstStyle/>
          <a:p>
            <a:pPr indent="0" lvl="0" marL="114300" marR="0" rtl="0" algn="l">
              <a:lnSpc>
                <a:spcPct val="90000"/>
              </a:lnSpc>
              <a:spcBef>
                <a:spcPts val="0"/>
              </a:spcBef>
              <a:spcAft>
                <a:spcPts val="0"/>
              </a:spcAft>
              <a:buClr>
                <a:srgbClr val="000000"/>
              </a:buClr>
              <a:buSzPts val="2800"/>
              <a:buFont typeface="Arial"/>
              <a:buNone/>
            </a:pPr>
            <a:r>
              <a:rPr b="0" i="0" lang="en-US" sz="2800" u="none" cap="none" strike="noStrike">
                <a:solidFill>
                  <a:srgbClr val="283263"/>
                </a:solidFill>
                <a:latin typeface="Arial"/>
                <a:ea typeface="Arial"/>
                <a:cs typeface="Arial"/>
                <a:sym typeface="Arial"/>
              </a:rPr>
              <a:t>Alignment</a:t>
            </a:r>
            <a:endParaRPr b="0" i="0" sz="1400" u="none" cap="none" strike="noStrike">
              <a:solidFill>
                <a:srgbClr val="000000"/>
              </a:solidFill>
              <a:latin typeface="Arial"/>
              <a:ea typeface="Arial"/>
              <a:cs typeface="Arial"/>
              <a:sym typeface="Arial"/>
            </a:endParaRPr>
          </a:p>
        </p:txBody>
      </p:sp>
      <p:sp>
        <p:nvSpPr>
          <p:cNvPr id="133" name="Google Shape;133;p4"/>
          <p:cNvSpPr txBox="1"/>
          <p:nvPr/>
        </p:nvSpPr>
        <p:spPr>
          <a:xfrm>
            <a:off x="6814452" y="2834344"/>
            <a:ext cx="2199641" cy="480131"/>
          </a:xfrm>
          <a:prstGeom prst="rect">
            <a:avLst/>
          </a:prstGeom>
          <a:noFill/>
          <a:ln>
            <a:noFill/>
          </a:ln>
        </p:spPr>
        <p:txBody>
          <a:bodyPr anchorCtr="0" anchor="t" bIns="45700" lIns="91425" spcFirstLastPara="1" rIns="91425" wrap="square" tIns="45700">
            <a:spAutoFit/>
          </a:bodyPr>
          <a:lstStyle/>
          <a:p>
            <a:pPr indent="0" lvl="0" marL="114300" marR="0" rtl="0" algn="l">
              <a:lnSpc>
                <a:spcPct val="90000"/>
              </a:lnSpc>
              <a:spcBef>
                <a:spcPts val="0"/>
              </a:spcBef>
              <a:spcAft>
                <a:spcPts val="0"/>
              </a:spcAft>
              <a:buClr>
                <a:srgbClr val="000000"/>
              </a:buClr>
              <a:buSzPts val="2800"/>
              <a:buFont typeface="Arial"/>
              <a:buNone/>
            </a:pPr>
            <a:r>
              <a:rPr b="0" i="0" lang="en-US" sz="2800" u="none" cap="none" strike="noStrike">
                <a:solidFill>
                  <a:srgbClr val="283263"/>
                </a:solidFill>
                <a:latin typeface="Arial"/>
                <a:ea typeface="Arial"/>
                <a:cs typeface="Arial"/>
                <a:sym typeface="Arial"/>
              </a:rPr>
              <a:t>Data Driven</a:t>
            </a:r>
            <a:endParaRPr b="0" i="0" sz="1400" u="none" cap="none" strike="noStrike">
              <a:solidFill>
                <a:srgbClr val="000000"/>
              </a:solidFill>
              <a:latin typeface="Arial"/>
              <a:ea typeface="Arial"/>
              <a:cs typeface="Arial"/>
              <a:sym typeface="Arial"/>
            </a:endParaRPr>
          </a:p>
        </p:txBody>
      </p:sp>
      <p:sp>
        <p:nvSpPr>
          <p:cNvPr id="134" name="Google Shape;134;p4"/>
          <p:cNvSpPr txBox="1"/>
          <p:nvPr/>
        </p:nvSpPr>
        <p:spPr>
          <a:xfrm>
            <a:off x="2294907" y="2807619"/>
            <a:ext cx="3158237" cy="480131"/>
          </a:xfrm>
          <a:prstGeom prst="rect">
            <a:avLst/>
          </a:prstGeom>
          <a:noFill/>
          <a:ln>
            <a:noFill/>
          </a:ln>
        </p:spPr>
        <p:txBody>
          <a:bodyPr anchorCtr="0" anchor="t" bIns="45700" lIns="91425" spcFirstLastPara="1" rIns="91425" wrap="square" tIns="45700">
            <a:spAutoFit/>
          </a:bodyPr>
          <a:lstStyle/>
          <a:p>
            <a:pPr indent="0" lvl="0" marL="114300" marR="0" rtl="0" algn="l">
              <a:lnSpc>
                <a:spcPct val="90000"/>
              </a:lnSpc>
              <a:spcBef>
                <a:spcPts val="0"/>
              </a:spcBef>
              <a:spcAft>
                <a:spcPts val="0"/>
              </a:spcAft>
              <a:buClr>
                <a:srgbClr val="000000"/>
              </a:buClr>
              <a:buSzPts val="2800"/>
              <a:buFont typeface="Arial"/>
              <a:buNone/>
            </a:pPr>
            <a:r>
              <a:rPr b="0" i="0" lang="en-US" sz="2800" u="none" cap="none" strike="noStrike">
                <a:solidFill>
                  <a:srgbClr val="283263"/>
                </a:solidFill>
                <a:latin typeface="Arial"/>
                <a:ea typeface="Arial"/>
                <a:cs typeface="Arial"/>
                <a:sym typeface="Arial"/>
              </a:rPr>
              <a:t>Community Goals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1b4f9bb3852_0_0"/>
          <p:cNvSpPr txBox="1"/>
          <p:nvPr>
            <p:ph type="title"/>
          </p:nvPr>
        </p:nvSpPr>
        <p:spPr>
          <a:xfrm>
            <a:off x="619760" y="365125"/>
            <a:ext cx="10734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None/>
            </a:pPr>
            <a:r>
              <a:rPr lang="en-US"/>
              <a:t>Short Term Metrics</a:t>
            </a:r>
            <a:endParaRPr/>
          </a:p>
        </p:txBody>
      </p:sp>
      <p:sp>
        <p:nvSpPr>
          <p:cNvPr id="141" name="Google Shape;141;g1b4f9bb3852_0_0"/>
          <p:cNvSpPr txBox="1"/>
          <p:nvPr>
            <p:ph idx="1" type="body"/>
          </p:nvPr>
        </p:nvSpPr>
        <p:spPr>
          <a:xfrm>
            <a:off x="619750" y="1570750"/>
            <a:ext cx="10734000" cy="55653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275"/>
              <a:buNone/>
            </a:pPr>
            <a:r>
              <a:rPr b="1" lang="en-US" sz="1550">
                <a:solidFill>
                  <a:srgbClr val="000000"/>
                </a:solidFill>
                <a:latin typeface="Calibri"/>
                <a:ea typeface="Calibri"/>
                <a:cs typeface="Calibri"/>
                <a:sym typeface="Calibri"/>
              </a:rPr>
              <a:t>Specific to WIP Programs</a:t>
            </a:r>
            <a:endParaRPr b="1"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New educational program stood up - by type &amp; by location</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Number of students enrolled</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Number of dual and concurrent enrolled students</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Anticipated number of graduates</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Jobs available in Wyoming that match degree/certificate</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Average wage of jobs</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Anticipated need of job based on industry trends</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Number and type of business partnerships</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Number of internships/apprenticeships created</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Transition to higher education/degree to UW</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Student retention</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Is program capacity met? Does it meet industry need?</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Recruitment of nontraditional students - over 24, single parents, retraining</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Job placement after graduation</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Number of courses that are not offered traditionally - online, hybrid, night classes</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Average financial aid per student within WIP programs</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Child care assistance? What's the impact</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Full time/Part time - are students already within the workforce</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Number of business incubation currently being served</a:t>
            </a:r>
            <a:endParaRPr sz="1550">
              <a:solidFill>
                <a:srgbClr val="000000"/>
              </a:solidFill>
              <a:latin typeface="Calibri"/>
              <a:ea typeface="Calibri"/>
              <a:cs typeface="Calibri"/>
              <a:sym typeface="Calibri"/>
            </a:endParaRPr>
          </a:p>
          <a:p>
            <a:pPr indent="-327025" lvl="0" marL="457200" rtl="0" algn="l">
              <a:lnSpc>
                <a:spcPct val="9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Total number of business clients served (new, existing, ongoing)</a:t>
            </a:r>
            <a:endParaRPr sz="1550">
              <a:solidFill>
                <a:srgbClr val="000000"/>
              </a:solidFill>
              <a:latin typeface="Calibri"/>
              <a:ea typeface="Calibri"/>
              <a:cs typeface="Calibri"/>
              <a:sym typeface="Calibri"/>
            </a:endParaRPr>
          </a:p>
          <a:p>
            <a:pPr indent="0" lvl="0" marL="0" rtl="0" algn="l">
              <a:lnSpc>
                <a:spcPct val="70000"/>
              </a:lnSpc>
              <a:spcBef>
                <a:spcPts val="1000"/>
              </a:spcBef>
              <a:spcAft>
                <a:spcPts val="0"/>
              </a:spcAft>
              <a:buSzPts val="275"/>
              <a:buNone/>
            </a:pPr>
            <a:r>
              <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1b4f9bb3852_0_7"/>
          <p:cNvSpPr txBox="1"/>
          <p:nvPr>
            <p:ph type="title"/>
          </p:nvPr>
        </p:nvSpPr>
        <p:spPr>
          <a:xfrm>
            <a:off x="619760" y="365125"/>
            <a:ext cx="10734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None/>
            </a:pPr>
            <a:r>
              <a:rPr lang="en-US"/>
              <a:t>Long Term Metrics</a:t>
            </a:r>
            <a:endParaRPr/>
          </a:p>
        </p:txBody>
      </p:sp>
      <p:sp>
        <p:nvSpPr>
          <p:cNvPr id="148" name="Google Shape;148;g1b4f9bb3852_0_7"/>
          <p:cNvSpPr txBox="1"/>
          <p:nvPr>
            <p:ph idx="1" type="body"/>
          </p:nvPr>
        </p:nvSpPr>
        <p:spPr>
          <a:xfrm>
            <a:off x="619750" y="1401250"/>
            <a:ext cx="10734000" cy="4996800"/>
          </a:xfrm>
          <a:prstGeom prst="rect">
            <a:avLst/>
          </a:prstGeom>
          <a:noFill/>
          <a:ln>
            <a:noFill/>
          </a:ln>
        </p:spPr>
        <p:txBody>
          <a:bodyPr anchorCtr="0" anchor="t" bIns="45700" lIns="91425" spcFirstLastPara="1" rIns="91425" wrap="square" tIns="45700">
            <a:noAutofit/>
          </a:bodyPr>
          <a:lstStyle/>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New business starts </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Wyoming business expansions (# jobs)</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Business relocation (# jobs)</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New jobs added to Wyoming's economy</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Average wage of WIP program graduates</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Retention of Wyoming graduates</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Research activity - aligned with economic impact</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Number of patents, intellectual property and market commercialization</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Diversification of economy - 2-5 years</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Graduation - UW and Grad school</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Job placement after graduation </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Job growth within smaller communities under 10,000/5,000</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ROI - dollars invested per job created/graduate retained in Wyo within sector trained</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Additional money invested (grant and private sector investment)</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New housing builds and new builds on commercial property</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Housing and rental price data</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Total number of business clients who opened businesses</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000000"/>
              </a:buClr>
              <a:buSzPts val="1550"/>
              <a:buFont typeface="Calibri"/>
              <a:buChar char="-"/>
            </a:pPr>
            <a:r>
              <a:rPr lang="en-US" sz="1550">
                <a:solidFill>
                  <a:srgbClr val="000000"/>
                </a:solidFill>
                <a:latin typeface="Calibri"/>
                <a:ea typeface="Calibri"/>
                <a:cs typeface="Calibri"/>
                <a:sym typeface="Calibri"/>
              </a:rPr>
              <a:t>Total number of business clients who opened businesses - still in business 3 and 5 years</a:t>
            </a:r>
            <a:endParaRPr sz="1550">
              <a:solidFill>
                <a:srgbClr val="000000"/>
              </a:solidFill>
              <a:latin typeface="Calibri"/>
              <a:ea typeface="Calibri"/>
              <a:cs typeface="Calibri"/>
              <a:sym typeface="Calibri"/>
            </a:endParaRPr>
          </a:p>
          <a:p>
            <a:pPr indent="-327025" lvl="0" marL="457200" rtl="0" algn="l">
              <a:lnSpc>
                <a:spcPct val="115000"/>
              </a:lnSpc>
              <a:spcBef>
                <a:spcPts val="0"/>
              </a:spcBef>
              <a:spcAft>
                <a:spcPts val="0"/>
              </a:spcAft>
              <a:buClr>
                <a:srgbClr val="222222"/>
              </a:buClr>
              <a:buSzPts val="1550"/>
              <a:buFont typeface="Calibri"/>
              <a:buChar char="-"/>
            </a:pPr>
            <a:r>
              <a:rPr lang="en-US" sz="1550">
                <a:solidFill>
                  <a:srgbClr val="222222"/>
                </a:solidFill>
                <a:latin typeface="Calibri"/>
                <a:ea typeface="Calibri"/>
                <a:cs typeface="Calibri"/>
                <a:sym typeface="Calibri"/>
              </a:rPr>
              <a:t>Total estimated business size, dollars of annual revenues - 3 and 5 years</a:t>
            </a:r>
            <a:endParaRPr sz="1550">
              <a:solidFill>
                <a:srgbClr val="222222"/>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type="title"/>
          </p:nvPr>
        </p:nvSpPr>
        <p:spPr>
          <a:xfrm>
            <a:off x="599663" y="113771"/>
            <a:ext cx="1073404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en-US"/>
              <a:t>Timeframes &amp; Phasing</a:t>
            </a:r>
            <a:endParaRPr/>
          </a:p>
        </p:txBody>
      </p:sp>
      <p:grpSp>
        <p:nvGrpSpPr>
          <p:cNvPr id="154" name="Google Shape;154;p8"/>
          <p:cNvGrpSpPr/>
          <p:nvPr/>
        </p:nvGrpSpPr>
        <p:grpSpPr>
          <a:xfrm>
            <a:off x="531531" y="1221421"/>
            <a:ext cx="9207036" cy="5519654"/>
            <a:chOff x="0" y="3153"/>
            <a:chExt cx="9207036" cy="5519654"/>
          </a:xfrm>
        </p:grpSpPr>
        <p:sp>
          <p:nvSpPr>
            <p:cNvPr id="155" name="Google Shape;155;p8"/>
            <p:cNvSpPr/>
            <p:nvPr/>
          </p:nvSpPr>
          <p:spPr>
            <a:xfrm rot="5400000">
              <a:off x="-295050" y="298203"/>
              <a:ext cx="1967004" cy="1376903"/>
            </a:xfrm>
            <a:prstGeom prst="chevron">
              <a:avLst>
                <a:gd fmla="val 50000" name="adj"/>
              </a:avLst>
            </a:prstGeom>
            <a:solidFill>
              <a:srgbClr val="29629E"/>
            </a:solidFill>
            <a:ln cap="flat" cmpd="sng" w="25400">
              <a:solidFill>
                <a:srgbClr val="29629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8"/>
            <p:cNvSpPr txBox="1"/>
            <p:nvPr/>
          </p:nvSpPr>
          <p:spPr>
            <a:xfrm>
              <a:off x="1" y="691605"/>
              <a:ext cx="1376903" cy="590101"/>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Phase 1</a:t>
              </a:r>
              <a:endParaRPr b="0" i="0" sz="1400" u="none" cap="none" strike="noStrike">
                <a:solidFill>
                  <a:srgbClr val="000000"/>
                </a:solidFill>
                <a:latin typeface="Arial"/>
                <a:ea typeface="Arial"/>
                <a:cs typeface="Arial"/>
                <a:sym typeface="Arial"/>
              </a:endParaRPr>
            </a:p>
          </p:txBody>
        </p:sp>
        <p:sp>
          <p:nvSpPr>
            <p:cNvPr id="157" name="Google Shape;157;p8"/>
            <p:cNvSpPr/>
            <p:nvPr/>
          </p:nvSpPr>
          <p:spPr>
            <a:xfrm rot="5400000">
              <a:off x="4652694" y="-3272638"/>
              <a:ext cx="1278552" cy="7830134"/>
            </a:xfrm>
            <a:prstGeom prst="round2SameRect">
              <a:avLst>
                <a:gd fmla="val 16667" name="adj1"/>
                <a:gd fmla="val 0" name="adj2"/>
              </a:avLst>
            </a:prstGeom>
            <a:solidFill>
              <a:schemeClr val="lt1">
                <a:alpha val="88235"/>
              </a:schemeClr>
            </a:solidFill>
            <a:ln cap="flat" cmpd="sng" w="25400">
              <a:solidFill>
                <a:srgbClr val="29629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8"/>
            <p:cNvSpPr txBox="1"/>
            <p:nvPr/>
          </p:nvSpPr>
          <p:spPr>
            <a:xfrm>
              <a:off x="1376903" y="65567"/>
              <a:ext cx="7767720" cy="1153724"/>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Through June 2023</a:t>
              </a:r>
              <a:endParaRPr b="0" i="0" sz="1400" u="none" cap="none" strike="noStrike">
                <a:solidFill>
                  <a:srgbClr val="000000"/>
                </a:solidFill>
                <a:latin typeface="Arial"/>
                <a:ea typeface="Arial"/>
                <a:cs typeface="Arial"/>
                <a:sym typeface="Arial"/>
              </a:endParaRPr>
            </a:p>
            <a:p>
              <a:pPr indent="-171450" lvl="2" marL="34290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Infrastructure Support</a:t>
              </a:r>
              <a:endParaRPr b="0" i="0" sz="1400" u="none" cap="none" strike="noStrike">
                <a:solidFill>
                  <a:srgbClr val="000000"/>
                </a:solidFill>
                <a:latin typeface="Arial"/>
                <a:ea typeface="Arial"/>
                <a:cs typeface="Arial"/>
                <a:sym typeface="Arial"/>
              </a:endParaRPr>
            </a:p>
            <a:p>
              <a:pPr indent="-171450" lvl="2" marL="34290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Launch of WIP’s collaborative, programmatic efforts</a:t>
              </a:r>
              <a:endParaRPr b="0" i="0" sz="1400" u="none" cap="none" strike="noStrike">
                <a:solidFill>
                  <a:srgbClr val="000000"/>
                </a:solidFill>
                <a:latin typeface="Arial"/>
                <a:ea typeface="Arial"/>
                <a:cs typeface="Arial"/>
                <a:sym typeface="Arial"/>
              </a:endParaRPr>
            </a:p>
            <a:p>
              <a:pPr indent="-171450" lvl="2" marL="34290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Short Term Metrics Reporting – July 2023</a:t>
              </a:r>
              <a:endParaRPr b="0" i="0" sz="1400" u="none" cap="none" strike="noStrike">
                <a:solidFill>
                  <a:srgbClr val="000000"/>
                </a:solidFill>
                <a:latin typeface="Arial"/>
                <a:ea typeface="Arial"/>
                <a:cs typeface="Arial"/>
                <a:sym typeface="Arial"/>
              </a:endParaRPr>
            </a:p>
          </p:txBody>
        </p:sp>
        <p:sp>
          <p:nvSpPr>
            <p:cNvPr id="159" name="Google Shape;159;p8"/>
            <p:cNvSpPr/>
            <p:nvPr/>
          </p:nvSpPr>
          <p:spPr>
            <a:xfrm rot="5400000">
              <a:off x="-295050" y="2074528"/>
              <a:ext cx="1967004" cy="1376903"/>
            </a:xfrm>
            <a:prstGeom prst="chevron">
              <a:avLst>
                <a:gd fmla="val 50000" name="adj"/>
              </a:avLst>
            </a:prstGeom>
            <a:solidFill>
              <a:srgbClr val="CE282F"/>
            </a:solidFill>
            <a:ln cap="flat" cmpd="sng" w="25400">
              <a:solidFill>
                <a:srgbClr val="CE282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8"/>
            <p:cNvSpPr txBox="1"/>
            <p:nvPr/>
          </p:nvSpPr>
          <p:spPr>
            <a:xfrm>
              <a:off x="1" y="2467930"/>
              <a:ext cx="1376903" cy="590101"/>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Phase 2</a:t>
              </a:r>
              <a:endParaRPr b="0" i="0" sz="1400" u="none" cap="none" strike="noStrike">
                <a:solidFill>
                  <a:srgbClr val="000000"/>
                </a:solidFill>
                <a:latin typeface="Arial"/>
                <a:ea typeface="Arial"/>
                <a:cs typeface="Arial"/>
                <a:sym typeface="Arial"/>
              </a:endParaRPr>
            </a:p>
          </p:txBody>
        </p:sp>
        <p:sp>
          <p:nvSpPr>
            <p:cNvPr id="161" name="Google Shape;161;p8"/>
            <p:cNvSpPr/>
            <p:nvPr/>
          </p:nvSpPr>
          <p:spPr>
            <a:xfrm rot="5400000">
              <a:off x="4652694" y="-1496313"/>
              <a:ext cx="1278552" cy="7830134"/>
            </a:xfrm>
            <a:prstGeom prst="round2SameRect">
              <a:avLst>
                <a:gd fmla="val 16667" name="adj1"/>
                <a:gd fmla="val 0" name="adj2"/>
              </a:avLst>
            </a:prstGeom>
            <a:solidFill>
              <a:schemeClr val="lt1">
                <a:alpha val="88235"/>
              </a:schemeClr>
            </a:solidFill>
            <a:ln cap="flat" cmpd="sng" w="25400">
              <a:solidFill>
                <a:srgbClr val="CE282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8"/>
            <p:cNvSpPr txBox="1"/>
            <p:nvPr/>
          </p:nvSpPr>
          <p:spPr>
            <a:xfrm>
              <a:off x="1376903" y="1841892"/>
              <a:ext cx="7767720" cy="1153724"/>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July 2023 – June 2024</a:t>
              </a:r>
              <a:endParaRPr b="0" i="0" sz="1400" u="none" cap="none" strike="noStrike">
                <a:solidFill>
                  <a:srgbClr val="000000"/>
                </a:solidFill>
                <a:latin typeface="Arial"/>
                <a:ea typeface="Arial"/>
                <a:cs typeface="Arial"/>
                <a:sym typeface="Arial"/>
              </a:endParaRPr>
            </a:p>
            <a:p>
              <a:pPr indent="-171450" lvl="2" marL="34290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Metric driven programming rollout</a:t>
              </a:r>
              <a:endParaRPr b="0" i="0" sz="1400" u="none" cap="none" strike="noStrike">
                <a:solidFill>
                  <a:srgbClr val="000000"/>
                </a:solidFill>
                <a:latin typeface="Arial"/>
                <a:ea typeface="Arial"/>
                <a:cs typeface="Arial"/>
                <a:sym typeface="Arial"/>
              </a:endParaRPr>
            </a:p>
            <a:p>
              <a:pPr indent="-171450" lvl="2" marL="34290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Shared curriculum stood up at multiple locations</a:t>
              </a:r>
              <a:endParaRPr b="0" i="0" sz="1400" u="none" cap="none" strike="noStrike">
                <a:solidFill>
                  <a:srgbClr val="000000"/>
                </a:solidFill>
                <a:latin typeface="Arial"/>
                <a:ea typeface="Arial"/>
                <a:cs typeface="Arial"/>
                <a:sym typeface="Arial"/>
              </a:endParaRPr>
            </a:p>
            <a:p>
              <a:pPr indent="-171450" lvl="2" marL="34290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Students begin to enter workforce/transfer to UW</a:t>
              </a:r>
              <a:endParaRPr b="0" i="0" sz="1400" u="none" cap="none" strike="noStrike">
                <a:solidFill>
                  <a:srgbClr val="000000"/>
                </a:solidFill>
                <a:latin typeface="Arial"/>
                <a:ea typeface="Arial"/>
                <a:cs typeface="Arial"/>
                <a:sym typeface="Arial"/>
              </a:endParaRPr>
            </a:p>
          </p:txBody>
        </p:sp>
        <p:sp>
          <p:nvSpPr>
            <p:cNvPr id="163" name="Google Shape;163;p8"/>
            <p:cNvSpPr/>
            <p:nvPr/>
          </p:nvSpPr>
          <p:spPr>
            <a:xfrm rot="5400000">
              <a:off x="-295050" y="3850853"/>
              <a:ext cx="1967004" cy="1376903"/>
            </a:xfrm>
            <a:prstGeom prst="chevron">
              <a:avLst>
                <a:gd fmla="val 50000" name="adj"/>
              </a:avLst>
            </a:prstGeom>
            <a:solidFill>
              <a:srgbClr val="093F69"/>
            </a:solidFill>
            <a:ln cap="flat" cmpd="sng" w="25400">
              <a:solidFill>
                <a:srgbClr val="093F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8"/>
            <p:cNvSpPr txBox="1"/>
            <p:nvPr/>
          </p:nvSpPr>
          <p:spPr>
            <a:xfrm>
              <a:off x="1" y="4244255"/>
              <a:ext cx="1376903" cy="590101"/>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Phase 3</a:t>
              </a:r>
              <a:endParaRPr b="0" i="0" sz="1400" u="none" cap="none" strike="noStrike">
                <a:solidFill>
                  <a:srgbClr val="000000"/>
                </a:solidFill>
                <a:latin typeface="Arial"/>
                <a:ea typeface="Arial"/>
                <a:cs typeface="Arial"/>
                <a:sym typeface="Arial"/>
              </a:endParaRPr>
            </a:p>
          </p:txBody>
        </p:sp>
        <p:sp>
          <p:nvSpPr>
            <p:cNvPr id="165" name="Google Shape;165;p8"/>
            <p:cNvSpPr/>
            <p:nvPr/>
          </p:nvSpPr>
          <p:spPr>
            <a:xfrm rot="5400000">
              <a:off x="4652694" y="269642"/>
              <a:ext cx="1278552" cy="7830134"/>
            </a:xfrm>
            <a:prstGeom prst="round2SameRect">
              <a:avLst>
                <a:gd fmla="val 16667" name="adj1"/>
                <a:gd fmla="val 0" name="adj2"/>
              </a:avLst>
            </a:prstGeom>
            <a:solidFill>
              <a:schemeClr val="lt1">
                <a:alpha val="88235"/>
              </a:schemeClr>
            </a:solidFill>
            <a:ln cap="flat" cmpd="sng" w="25400">
              <a:solidFill>
                <a:srgbClr val="093F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8"/>
            <p:cNvSpPr txBox="1"/>
            <p:nvPr/>
          </p:nvSpPr>
          <p:spPr>
            <a:xfrm>
              <a:off x="1376903" y="3760247"/>
              <a:ext cx="7767600" cy="1153800"/>
            </a:xfrm>
            <a:prstGeom prst="rect">
              <a:avLst/>
            </a:prstGeom>
            <a:noFill/>
            <a:ln>
              <a:noFill/>
            </a:ln>
          </p:spPr>
          <p:txBody>
            <a:bodyPr anchorCtr="0" anchor="ctr" bIns="12050" lIns="135125" spcFirstLastPara="1" rIns="12050" wrap="square" tIns="12050">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July 2024 – Beyond</a:t>
              </a:r>
              <a:endParaRPr b="0" i="0" sz="1400" u="none" cap="none" strike="noStrike">
                <a:solidFill>
                  <a:srgbClr val="000000"/>
                </a:solidFill>
                <a:latin typeface="Arial"/>
                <a:ea typeface="Arial"/>
                <a:cs typeface="Arial"/>
                <a:sym typeface="Arial"/>
              </a:endParaRPr>
            </a:p>
            <a:p>
              <a:pPr indent="-171450" lvl="2" marL="34290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Iterative process to build sustainability</a:t>
              </a:r>
              <a:endParaRPr b="0" i="0" sz="1900" u="none" cap="none" strike="noStrike">
                <a:solidFill>
                  <a:srgbClr val="000000"/>
                </a:solidFill>
                <a:latin typeface="Arial"/>
                <a:ea typeface="Arial"/>
                <a:cs typeface="Arial"/>
                <a:sym typeface="Arial"/>
              </a:endParaRPr>
            </a:p>
            <a:p>
              <a:pPr indent="-171450" lvl="2" marL="34290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Long term metrics realized</a:t>
              </a:r>
              <a:endParaRPr b="0" i="0" sz="1400" u="none" cap="none" strike="noStrike">
                <a:solidFill>
                  <a:srgbClr val="000000"/>
                </a:solidFill>
                <a:latin typeface="Arial"/>
                <a:ea typeface="Arial"/>
                <a:cs typeface="Arial"/>
                <a:sym typeface="Arial"/>
              </a:endParaRPr>
            </a:p>
            <a:p>
              <a:pPr indent="-171450" lvl="2" marL="34290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Return on investment </a:t>
              </a:r>
              <a:endParaRPr b="0" i="0" sz="1400" u="none" cap="none" strike="noStrike">
                <a:solidFill>
                  <a:srgbClr val="000000"/>
                </a:solidFill>
                <a:latin typeface="Arial"/>
                <a:ea typeface="Arial"/>
                <a:cs typeface="Arial"/>
                <a:sym typeface="Arial"/>
              </a:endParaRPr>
            </a:p>
            <a:p>
              <a:pPr indent="-50800" lvl="1" marL="171450" marR="0" rtl="0" algn="l">
                <a:lnSpc>
                  <a:spcPct val="90000"/>
                </a:lnSpc>
                <a:spcBef>
                  <a:spcPts val="285"/>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5"/>
          <p:cNvPicPr preferRelativeResize="0"/>
          <p:nvPr/>
        </p:nvPicPr>
        <p:blipFill rotWithShape="1">
          <a:blip r:embed="rId3">
            <a:alphaModFix/>
          </a:blip>
          <a:srcRect b="0" l="0" r="0" t="0"/>
          <a:stretch/>
        </p:blipFill>
        <p:spPr>
          <a:xfrm>
            <a:off x="667385" y="187960"/>
            <a:ext cx="6610350" cy="6629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WIP">
      <a:dk1>
        <a:srgbClr val="283263"/>
      </a:dk1>
      <a:lt1>
        <a:srgbClr val="FFFFFF"/>
      </a:lt1>
      <a:dk2>
        <a:srgbClr val="2B649F"/>
      </a:dk2>
      <a:lt2>
        <a:srgbClr val="E7E6E6"/>
      </a:lt2>
      <a:accent1>
        <a:srgbClr val="FEC72E"/>
      </a:accent1>
      <a:accent2>
        <a:srgbClr val="2B649F"/>
      </a:accent2>
      <a:accent3>
        <a:srgbClr val="CE2B2F"/>
      </a:accent3>
      <a:accent4>
        <a:srgbClr val="0B3F6A"/>
      </a:accent4>
      <a:accent5>
        <a:srgbClr val="F6FAFD"/>
      </a:accent5>
      <a:accent6>
        <a:srgbClr val="2A4A7D"/>
      </a:accent6>
      <a:hlink>
        <a:srgbClr val="0D5894"/>
      </a:hlink>
      <a:folHlink>
        <a:srgbClr val="0D58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2022-10-17T18:41:58Z</dcterms:created>
  <dc:creator>Marvin C Perry</dc:creator>
</cp:coreProperties>
</file>