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7" r:id="rId4"/>
    <p:sldId id="278" r:id="rId5"/>
    <p:sldId id="260" r:id="rId6"/>
    <p:sldId id="264" r:id="rId7"/>
    <p:sldId id="265" r:id="rId8"/>
    <p:sldId id="267" r:id="rId9"/>
    <p:sldId id="268" r:id="rId10"/>
    <p:sldId id="270" r:id="rId11"/>
    <p:sldId id="279" r:id="rId12"/>
    <p:sldId id="269" r:id="rId13"/>
    <p:sldId id="282" r:id="rId14"/>
    <p:sldId id="280" r:id="rId15"/>
    <p:sldId id="281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5"/>
    <p:restoredTop sz="94688"/>
  </p:normalViewPr>
  <p:slideViewPr>
    <p:cSldViewPr snapToGrid="0" snapToObjects="1">
      <p:cViewPr varScale="1">
        <p:scale>
          <a:sx n="107" d="100"/>
          <a:sy n="107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4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211C5C-AEA4-0243-B0AF-E1CDA0F074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 dirty="0">
              <a:latin typeface="Georgia" panose="02040502050405020303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607C6-EA69-064F-9092-BF44528CE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0" y="458788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128282BD-ACDE-4E42-B466-9EC60FC5FD39}" type="datetimeFigureOut">
              <a:rPr lang="en-US" sz="1100" smtClean="0">
                <a:latin typeface="Georgia" panose="02040502050405020303" pitchFamily="18" charset="0"/>
              </a:rPr>
              <a:pPr algn="l"/>
              <a:t>9/2/2023</a:t>
            </a:fld>
            <a:endParaRPr lang="en-US" sz="110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5325F-D373-7C49-8D59-8DA5F42B92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latin typeface="Georgia" panose="0204050205040502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64088-5984-664B-A7A0-7D2BE5BFAD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9B984-45B6-9A4D-8038-612CB7EBD17F}" type="slidenum">
              <a:rPr lang="en-US" sz="1100" smtClean="0">
                <a:latin typeface="Georgia" panose="02040502050405020303" pitchFamily="18" charset="0"/>
              </a:rPr>
              <a:t>‹#›</a:t>
            </a:fld>
            <a:endParaRPr lang="en-US" sz="110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F2879-1EA5-454E-A629-9E4490324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430" y="229394"/>
            <a:ext cx="1617518" cy="3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0" y="458787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Georgia" panose="02040502050405020303" pitchFamily="18" charset="0"/>
              </a:defRPr>
            </a:lvl1pPr>
          </a:lstStyle>
          <a:p>
            <a:fld id="{A3CC876C-D336-954F-BB37-BE2BCDEBA761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Georgia" panose="02040502050405020303" pitchFamily="18" charset="0"/>
              </a:defRPr>
            </a:lvl1pPr>
          </a:lstStyle>
          <a:p>
            <a:fld id="{8D69EEF7-CDEC-0040-B02D-4DF51FA9B2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172FA-235A-C348-A6BB-906E3590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522" y="229394"/>
            <a:ext cx="1617518" cy="3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4670D6-45A1-6444-B69B-7BB2792E0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4F01B-889F-B244-80EE-0BFFDA8D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574" y="3548057"/>
            <a:ext cx="5393635" cy="1083577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92BF2-B943-3A46-879C-2F3316B2AB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5850" y="4860925"/>
            <a:ext cx="5392738" cy="1390650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3494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66EF23-566E-A545-A3AF-1294F54D2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D7A1E-D070-C54F-8FF1-A98E3079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C5BF4-5816-414F-A500-B460F17B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B3E54E-AE53-D64A-839A-54BE0DCC2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EC6224-3CDA-2547-BA60-D86989DF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DBFF-20BF-C443-B4D0-3118215B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7C0CA-0BA4-3D4E-9AF6-82D6F1F93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A8829-07B4-D244-9CA7-1F697CB0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6579A-F016-4944-B4EC-17DCB725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5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B5FD04-460E-A84D-BEA4-A73B77EF2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6B8D6-8418-8B45-BAE7-A53F5A1B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126A7-E2FF-8548-BEF7-C5E10BA98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0FFA6-0D5B-5E47-B11B-5F47E417E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CCE9-A855-E641-8F6D-548A3108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B10C1-EA55-EF44-9035-EC86B6CB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22782-E6C5-514B-8A68-979BE0B46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6C247-1CAA-034A-A13C-BD02DE60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8C23-DF86-7046-A5C3-990370B6D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2997" y="1825625"/>
            <a:ext cx="11324359" cy="41832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D0C4-E227-704D-B164-4FE4E031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C4297-4BFD-E448-8018-329B86AD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4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085EBC-D596-5A41-92A0-8D6824FA2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38B1B-401D-204A-9F65-829D74E3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7078"/>
            <a:ext cx="2628900" cy="50758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21122-E9D2-FD43-B435-94728D29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7078"/>
            <a:ext cx="7734300" cy="50758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7FE7-EC7D-654E-B49B-05AEB46E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D69D7-88B8-5A4E-9EAE-2CDBA281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accent6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7471-3AD5-0443-A7C8-6FB45455E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A540C-A0AE-794E-B188-1BB24E292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6C1F3-7ADD-9042-A7A1-DD85F75F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95B5A-E378-1046-B352-6BCF2BB03EF0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4699-B67D-4846-8B70-22B1D8DD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7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0512-E9E0-1C48-B73F-82D166E8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A321-4691-CD40-ABD0-D5BF28D5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97" y="1825625"/>
            <a:ext cx="11324359" cy="4359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7B1C4-FADF-FF44-8426-1E6B9F2B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95B5A-E378-1046-B352-6BCF2BB03EF0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F6A4-5DD7-FB40-A853-E403749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1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1FEB-8BD7-7B47-8271-97EFE6BB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02820-539F-0B45-9598-ED165ADA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634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CD7F-0AEF-FB46-8035-66CF9A2B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B603-9391-3846-B662-3F135CD0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2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2070-0724-1B4B-8B5E-2B3D6E64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0A4A1-F31C-8E45-8D8C-610524A7A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92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56C91-5E0E-374C-9A46-0300D3145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92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09ADB-4AB7-9342-A654-D9A29C9F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3BB38-D910-9047-8544-F82B1658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8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2F90-60E3-AA42-B492-3F17A5E4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03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B1FFB-14A1-1649-AE1F-6035117B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DC585-48FB-C041-801B-ABE38B4A8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2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lzevelz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9F633-C2D2-894A-BAAA-DE4A4205F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F91AE-B0C6-8647-AC2A-16E55D43B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2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err="1"/>
              <a:t>Fifthz</a:t>
            </a:r>
            <a:r>
              <a:rPr lang="en-US" dirty="0"/>
              <a:t>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D2062-DBF6-9D4E-8BE0-A809BB8E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46176-62A6-4343-B7AB-F375B2F0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2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61B1CF-E29B-F946-A653-5800B7C1C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23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45069D-6F93-DA42-9EB8-1C5C43C45341}"/>
              </a:ext>
            </a:extLst>
          </p:cNvPr>
          <p:cNvSpPr/>
          <p:nvPr userDrawn="1"/>
        </p:nvSpPr>
        <p:spPr>
          <a:xfrm>
            <a:off x="0" y="3209732"/>
            <a:ext cx="10524931" cy="292981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A7471-3AD5-0443-A7C8-6FB45455E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902" y="3429001"/>
            <a:ext cx="9144000" cy="161584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A540C-A0AE-794E-B188-1BB24E292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902" y="5304873"/>
            <a:ext cx="9144000" cy="6796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06AF47-56B8-9E4D-B680-802D2643A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839" y="306960"/>
            <a:ext cx="1617518" cy="3740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667C2A-1C14-5D45-A205-3B4E752118B7}"/>
              </a:ext>
            </a:extLst>
          </p:cNvPr>
          <p:cNvCxnSpPr/>
          <p:nvPr userDrawn="1"/>
        </p:nvCxnSpPr>
        <p:spPr>
          <a:xfrm>
            <a:off x="10524931" y="3209732"/>
            <a:ext cx="0" cy="29298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1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F23F-1339-EF4C-9200-1FCCBD2E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5A02A-3BD8-CD42-84B3-8A395E4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C4EFF-CB08-D541-BFD8-37AD4C80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D7A1E-D070-C54F-8FF1-A98E3079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C5BF4-5816-414F-A500-B460F17B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74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6224-3CDA-2547-BA60-D86989DF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DBFF-20BF-C443-B4D0-3118215B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221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7C0CA-0BA4-3D4E-9AF6-82D6F1F93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522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A8829-07B4-D244-9CA7-1F697CB0A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6579A-F016-4944-B4EC-17DCB725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33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B8D6-8418-8B45-BAE7-A53F5A1B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126A7-E2FF-8548-BEF7-C5E10BA98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2720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0FFA6-0D5B-5E47-B11B-5F47E417E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020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CCE9-A855-E641-8F6D-548A3108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B10C1-EA55-EF44-9035-EC86B6CB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0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C247-1CAA-034A-A13C-BD02DE60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8C23-DF86-7046-A5C3-990370B6D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2997" y="1825625"/>
            <a:ext cx="11324359" cy="4375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D0C4-E227-704D-B164-4FE4E031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C4297-4BFD-E448-8018-329B86AD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5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38B1B-401D-204A-9F65-829D74E3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7078"/>
            <a:ext cx="2628900" cy="50758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21122-E9D2-FD43-B435-94728D29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7078"/>
            <a:ext cx="7734300" cy="50758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7FE7-EC7D-654E-B49B-05AEB46E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D69D7-88B8-5A4E-9EAE-2CDBA281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35AB5-7424-4C48-87EE-D52F818F5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4F01B-889F-B244-80EE-0BFFDA8D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881" y="3566718"/>
            <a:ext cx="7766972" cy="1083577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92BF2-B943-3A46-879C-2F3316B2AB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3778" y="4879587"/>
            <a:ext cx="7766973" cy="1390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733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accent6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60338A-C957-0941-AC8F-DE8CA13D5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1A7471-3AD5-0443-A7C8-6FB45455E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A540C-A0AE-794E-B188-1BB24E292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6C1F3-7ADD-9042-A7A1-DD85F75F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95B5A-E378-1046-B352-6BCF2BB03EF0}" type="datetimeFigureOut">
              <a:rPr lang="en-US" smtClean="0"/>
              <a:pPr/>
              <a:t>9/2/2023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4699-B67D-4846-8B70-22B1D8DD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72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13184E2-0B94-2646-BB81-0FCCB6348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40512-E9E0-1C48-B73F-82D166E8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A321-4691-CD40-ABD0-D5BF28D5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97" y="1825625"/>
            <a:ext cx="11324359" cy="4089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7B1C4-FADF-FF44-8426-1E6B9F2B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95B5A-E378-1046-B352-6BCF2BB03EF0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9F6A4-5DD7-FB40-A853-E403749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7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6BE90A-4082-5140-B4A1-78814656D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11FEB-8BD7-7B47-8271-97EFE6BB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02820-539F-0B45-9598-ED165ADA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634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CD7F-0AEF-FB46-8035-66CF9A2B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B603-9391-3846-B662-3F135CD0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293CB9-D288-C445-BBCE-7891F4468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E42070-0724-1B4B-8B5E-2B3D6E64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0A4A1-F31C-8E45-8D8C-610524A7A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9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56C91-5E0E-374C-9A46-0300D3145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9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09ADB-4AB7-9342-A654-D9A29C9F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3BB38-D910-9047-8544-F82B1658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584C62-3C2A-CA43-8508-7B49B8DF2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32F90-60E3-AA42-B492-3F17A5E4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03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B1FFB-14A1-1649-AE1F-6035117B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DC585-48FB-C041-801B-ABE38B4A8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66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9F633-C2D2-894A-BAAA-DE4A4205F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F91AE-B0C6-8647-AC2A-16E55D43B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66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D2062-DBF6-9D4E-8BE0-A809BB8E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46176-62A6-4343-B7AB-F375B2F0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8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CC0253-EEEF-2744-967C-0E184329EC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" y="6222956"/>
            <a:ext cx="12192000" cy="656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BCF23F-1339-EF4C-9200-1FCCBD2E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5A02A-3BD8-CD42-84B3-8A395E49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8" y="6356350"/>
            <a:ext cx="862100" cy="365125"/>
          </a:xfrm>
          <a:prstGeom prst="rect">
            <a:avLst/>
          </a:prstGeom>
        </p:spPr>
        <p:txBody>
          <a:bodyPr/>
          <a:lstStyle/>
          <a:p>
            <a:fld id="{C8895B5A-E378-1046-B352-6BCF2BB03EF0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C4EFF-CB08-D541-BFD8-37AD4C80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</p:spPr>
        <p:txBody>
          <a:bodyPr/>
          <a:lstStyle/>
          <a:p>
            <a:fld id="{C55A0A21-E8D8-AF43-A839-ADADFF2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5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93E15-1AEC-0940-BE62-4FAEAE2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9" y="365125"/>
            <a:ext cx="95156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3F730-A535-E84E-8877-22D85BB29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97" y="1825625"/>
            <a:ext cx="11324359" cy="408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0F0C5-A022-5C42-AEEB-3197D47E29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839" y="306960"/>
            <a:ext cx="1617518" cy="37407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995242A-7A9A-6A47-8E73-0C078A275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C8895B5A-E378-1046-B352-6BCF2BB03EF0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6EE684-2CB9-9E44-8B83-76B517585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5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3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93E15-1AEC-0940-BE62-4FAEAE2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9" y="365125"/>
            <a:ext cx="95156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3F730-A535-E84E-8877-22D85BB29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97" y="1825625"/>
            <a:ext cx="11324359" cy="4089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0F0C5-A022-5C42-AEEB-3197D47E29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839" y="306960"/>
            <a:ext cx="1617518" cy="37407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995242A-7A9A-6A47-8E73-0C078A275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98" y="6356350"/>
            <a:ext cx="862100" cy="3651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C8895B5A-E378-1046-B352-6BCF2BB03EF0}" type="datetimeFigureOut">
              <a:rPr lang="en-US" smtClean="0"/>
              <a:pPr/>
              <a:t>9/2/2023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6EE684-2CB9-9E44-8B83-76B517585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8806" y="6417425"/>
            <a:ext cx="510195" cy="30405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C55A0A21-E8D8-AF43-A839-ADADFF238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edstates.org/" TargetMode="External"/><Relationship Id="rId2" Type="http://schemas.openxmlformats.org/officeDocument/2006/relationships/hyperlink" Target="mailto:rkelchen@utk.edu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F5F7-7F4A-BC4C-A1BA-B5F530C1F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National Analysis of State Higher Education Funding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0CF73-143E-C24F-A934-E44655AF3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483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Robert Kelchen, University of Tennessee, Knoxville</a:t>
            </a:r>
          </a:p>
          <a:p>
            <a:r>
              <a:rPr lang="en-US" dirty="0">
                <a:solidFill>
                  <a:schemeClr val="accent2"/>
                </a:solidFill>
                <a:hlinkClick r:id="rId2"/>
              </a:rPr>
              <a:t>rkelchen@utk.edu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  <a:hlinkClick r:id="rId3"/>
              </a:rPr>
              <a:t>https://informedstates.org/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September 12, 2023</a:t>
            </a:r>
          </a:p>
        </p:txBody>
      </p:sp>
    </p:spTree>
    <p:extLst>
      <p:ext uri="{BB962C8B-B14F-4D97-AF65-F5344CB8AC3E}">
        <p14:creationId xmlns:p14="http://schemas.microsoft.com/office/powerpoint/2010/main" val="236215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31CD-B5E3-56C8-C698-34F4E1D8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PBF dosage characteristics: FY20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16BC6B9-F3D4-34F8-F79B-C1F0BF9AA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3353" y="1326816"/>
            <a:ext cx="7331988" cy="4816154"/>
          </a:xfrm>
        </p:spPr>
      </p:pic>
    </p:spTree>
    <p:extLst>
      <p:ext uri="{BB962C8B-B14F-4D97-AF65-F5344CB8AC3E}">
        <p14:creationId xmlns:p14="http://schemas.microsoft.com/office/powerpoint/2010/main" val="170247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81C7-1483-455D-272D-F0043629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broader funding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ABA88-63EF-BA70-F7AE-F48576F0F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 on breakdown of incentive or hybrid versus traditional models</a:t>
            </a:r>
          </a:p>
          <a:p>
            <a:r>
              <a:rPr lang="en-US" dirty="0"/>
              <a:t>Four-year institutions: generally no effect of funding type on enrollment or completions</a:t>
            </a:r>
          </a:p>
          <a:p>
            <a:r>
              <a:rPr lang="en-US" dirty="0"/>
              <a:t>Two-year institutions: hybrid models increased enrollment, but not completions </a:t>
            </a:r>
          </a:p>
        </p:txBody>
      </p:sp>
    </p:spTree>
    <p:extLst>
      <p:ext uri="{BB962C8B-B14F-4D97-AF65-F5344CB8AC3E}">
        <p14:creationId xmlns:p14="http://schemas.microsoft.com/office/powerpoint/2010/main" val="363560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1C4B-7C24-795B-CF63-9EF45EB2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financial aid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10884-E821-6954-618B-F473E044D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Need-based aid: </a:t>
            </a:r>
            <a:r>
              <a:rPr lang="en-US" dirty="0"/>
              <a:t>Purely based on financial need without academic requirements beyond satisfactory academic progress</a:t>
            </a:r>
          </a:p>
          <a:p>
            <a:r>
              <a:rPr lang="en-US" b="1" dirty="0"/>
              <a:t>Merit-based aid: </a:t>
            </a:r>
            <a:r>
              <a:rPr lang="en-US" dirty="0"/>
              <a:t>No need-based components whatsoever</a:t>
            </a:r>
          </a:p>
          <a:p>
            <a:r>
              <a:rPr lang="en-US" b="1" dirty="0"/>
              <a:t>Combo aid: </a:t>
            </a:r>
            <a:r>
              <a:rPr lang="en-US" dirty="0"/>
              <a:t>Need-based aid with academic performance components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815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95FC-26F0-7DDB-F0B7-077EF60D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8" y="365125"/>
            <a:ext cx="1080770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Need-based aid as share of state aid (number=top line, amount=bottom line)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094E3-8436-F446-DC57-E7B88C8F7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29" y="1690688"/>
            <a:ext cx="6053091" cy="440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3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3D03-F93C-9AD6-B0BA-29243DC8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8" y="365125"/>
            <a:ext cx="11220083" cy="1325563"/>
          </a:xfrm>
        </p:spPr>
        <p:txBody>
          <a:bodyPr/>
          <a:lstStyle/>
          <a:p>
            <a:r>
              <a:rPr lang="en-US" dirty="0"/>
              <a:t>Need-based aid per recipient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5C6A5-B441-D9E8-A8A9-62B14DA2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247" y="1299613"/>
            <a:ext cx="6604107" cy="48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3D03-F93C-9AD6-B0BA-29243DC8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8" y="365125"/>
            <a:ext cx="11220083" cy="1325563"/>
          </a:xfrm>
        </p:spPr>
        <p:txBody>
          <a:bodyPr/>
          <a:lstStyle/>
          <a:p>
            <a:r>
              <a:rPr lang="en-US" dirty="0"/>
              <a:t>Merit-based aid per recipient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C98CC-9D43-60C6-12DC-D2A53E6E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57" y="1389530"/>
            <a:ext cx="6542135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1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3D03-F93C-9AD6-B0BA-29243DC8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8" y="365125"/>
            <a:ext cx="11220083" cy="1325563"/>
          </a:xfrm>
        </p:spPr>
        <p:txBody>
          <a:bodyPr/>
          <a:lstStyle/>
          <a:p>
            <a:r>
              <a:rPr lang="en-US" dirty="0"/>
              <a:t>Combo aid per recipient over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3D370-2247-4B4B-98C7-3A65511F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11" y="1362636"/>
            <a:ext cx="6604107" cy="48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9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9D21-DF9D-B4E3-55C9-A3FD8816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aid eligibility criteria (most inclusive program)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094485F-5908-C7AE-847C-4AC57512D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68848"/>
            <a:ext cx="59436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2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002C-4947-5F88-F41B-DADF49F6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8" y="365125"/>
            <a:ext cx="11524883" cy="1325563"/>
          </a:xfrm>
        </p:spPr>
        <p:txBody>
          <a:bodyPr/>
          <a:lstStyle/>
          <a:p>
            <a:r>
              <a:rPr lang="en-US" dirty="0"/>
              <a:t>Effects of aid programs on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05826-9220-573D-7DD9-0C025F374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Amount of aid per recipient did not affect number of completions or graduation rate as a whole</a:t>
            </a:r>
          </a:p>
          <a:p>
            <a:r>
              <a:rPr lang="en-US" dirty="0"/>
              <a:t>But requiring ACT/SAT or requiring demonstrated need for combo aid reduced enrollment and completions</a:t>
            </a:r>
          </a:p>
          <a:p>
            <a:r>
              <a:rPr lang="en-US" dirty="0"/>
              <a:t>On the other hand, combo aid increased degree completions and graduation rates</a:t>
            </a:r>
          </a:p>
          <a:p>
            <a:r>
              <a:rPr lang="en-US" dirty="0"/>
              <a:t>Much more work needs to be done in this area</a:t>
            </a:r>
          </a:p>
        </p:txBody>
      </p:sp>
    </p:spTree>
    <p:extLst>
      <p:ext uri="{BB962C8B-B14F-4D97-AF65-F5344CB8AC3E}">
        <p14:creationId xmlns:p14="http://schemas.microsoft.com/office/powerpoint/2010/main" val="64379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8F37-2E11-9392-82BA-D7B6803E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A77E3-7DFE-1D97-7FA5-2022F6F86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Balancing act among model complexity, getting support from institutions, and getting support from policymakers</a:t>
            </a:r>
          </a:p>
          <a:p>
            <a:r>
              <a:rPr lang="en-US" dirty="0"/>
              <a:t>Think about what mechanisms can move the needle with colleges and students</a:t>
            </a:r>
          </a:p>
          <a:p>
            <a:r>
              <a:rPr lang="en-US" dirty="0"/>
              <a:t>Keep in mind other policies (tuition caps, who sets prices, </a:t>
            </a:r>
            <a:r>
              <a:rPr lang="en-US"/>
              <a:t>differential tuition, etc.)</a:t>
            </a:r>
            <a:endParaRPr lang="en-US" dirty="0"/>
          </a:p>
          <a:p>
            <a:r>
              <a:rPr lang="en-US" dirty="0"/>
              <a:t>Finally, we’re here for you as a resource!</a:t>
            </a:r>
          </a:p>
        </p:txBody>
      </p:sp>
    </p:spTree>
    <p:extLst>
      <p:ext uri="{BB962C8B-B14F-4D97-AF65-F5344CB8AC3E}">
        <p14:creationId xmlns:p14="http://schemas.microsoft.com/office/powerpoint/2010/main" val="339949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F5B7-F095-BC42-71CC-ED43BBED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FC53A-3636-0784-1A8F-0C8F694BE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Co-PIs: Dominique Baker (Southern Methodist University), Justin </a:t>
            </a:r>
            <a:r>
              <a:rPr lang="en-US" dirty="0" err="1"/>
              <a:t>Ortagus</a:t>
            </a:r>
            <a:r>
              <a:rPr lang="en-US" dirty="0"/>
              <a:t> (University of Florida), Kelly </a:t>
            </a:r>
            <a:r>
              <a:rPr lang="en-US" dirty="0" err="1"/>
              <a:t>Rosinger</a:t>
            </a:r>
            <a:r>
              <a:rPr lang="en-US" dirty="0"/>
              <a:t> (Pennsylvania State University)</a:t>
            </a:r>
          </a:p>
          <a:p>
            <a:r>
              <a:rPr lang="en-US" dirty="0"/>
              <a:t>Funders: Arnold Ventures, Bill &amp; Melinda Gates Foundation, Joyce Foundation, William T. Grant Foundation</a:t>
            </a:r>
          </a:p>
          <a:p>
            <a:r>
              <a:rPr lang="en-US" dirty="0"/>
              <a:t>Small army of graduate assistants</a:t>
            </a:r>
          </a:p>
        </p:txBody>
      </p:sp>
    </p:spTree>
    <p:extLst>
      <p:ext uri="{BB962C8B-B14F-4D97-AF65-F5344CB8AC3E}">
        <p14:creationId xmlns:p14="http://schemas.microsoft.com/office/powerpoint/2010/main" val="411750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4728-464E-2B55-AD66-AD3A6278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higher education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EEBC8-2E43-1983-0EA9-CC9D9B675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question: Is a college education worth public subsidies? Research says yes, on average</a:t>
            </a:r>
          </a:p>
          <a:p>
            <a:r>
              <a:rPr lang="en-US" dirty="0"/>
              <a:t>Second question: Fund colleges (appropriations) or students (financial aid)?</a:t>
            </a:r>
          </a:p>
          <a:p>
            <a:r>
              <a:rPr lang="en-US" dirty="0"/>
              <a:t>FY2022 data on public higher education (SHEEO):</a:t>
            </a:r>
          </a:p>
          <a:p>
            <a:pPr lvl="1"/>
            <a:r>
              <a:rPr lang="en-US" dirty="0"/>
              <a:t>$92.8 billion to fund general operations</a:t>
            </a:r>
          </a:p>
          <a:p>
            <a:pPr lvl="1"/>
            <a:r>
              <a:rPr lang="en-US" dirty="0"/>
              <a:t>$10.2 billion to fund student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8467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4CFC-C38B-DE4C-A50B-38602E69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8" y="365125"/>
            <a:ext cx="11470835" cy="1325563"/>
          </a:xfrm>
        </p:spPr>
        <p:txBody>
          <a:bodyPr/>
          <a:lstStyle/>
          <a:p>
            <a:r>
              <a:rPr lang="en-US" dirty="0"/>
              <a:t>State higher education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DD6A-843C-5C48-A76E-962E1966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attention from researchers and policymakers has focused on performance funding—only about 10% of total funding</a:t>
            </a:r>
          </a:p>
          <a:p>
            <a:r>
              <a:rPr lang="en-US" dirty="0"/>
              <a:t>Little has been known about the other mechanisms of direct state appropriations</a:t>
            </a:r>
          </a:p>
          <a:p>
            <a:r>
              <a:rPr lang="en-US" dirty="0"/>
              <a:t>And no details about the characteristics of student financial aid programs</a:t>
            </a:r>
          </a:p>
        </p:txBody>
      </p:sp>
    </p:spTree>
    <p:extLst>
      <p:ext uri="{BB962C8B-B14F-4D97-AF65-F5344CB8AC3E}">
        <p14:creationId xmlns:p14="http://schemas.microsoft.com/office/powerpoint/2010/main" val="196501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0197-0DA6-DF06-9D95-62BFB49BE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8" y="365125"/>
            <a:ext cx="10627455" cy="1325563"/>
          </a:xfrm>
        </p:spPr>
        <p:txBody>
          <a:bodyPr/>
          <a:lstStyle/>
          <a:p>
            <a:r>
              <a:rPr lang="en-US" dirty="0"/>
              <a:t>Scope of 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EABA-6C19-A824-E107-5A8C4F73F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Collected data from FY97-20 on performance funding model details and FY04-20 on overall higher education funding and student financial aid models</a:t>
            </a:r>
          </a:p>
          <a:p>
            <a:r>
              <a:rPr lang="en-US" dirty="0"/>
              <a:t>Unit of analysis is system/sector level for funding and state level for student financial aid</a:t>
            </a:r>
          </a:p>
          <a:p>
            <a:r>
              <a:rPr lang="en-US" dirty="0"/>
              <a:t>All data and research available at informedstates.org</a:t>
            </a:r>
          </a:p>
          <a:p>
            <a:r>
              <a:rPr lang="en-US" dirty="0"/>
              <a:t>Starting an update process to go through FY23/24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2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7B9F-64E6-8B39-629F-5CD44B6F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model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B6931-4466-9AE7-2A00-EF4B427AA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funding models as how colleges may be induced to respond</a:t>
            </a:r>
          </a:p>
          <a:p>
            <a:r>
              <a:rPr lang="en-US" b="1" dirty="0"/>
              <a:t>Traditional model</a:t>
            </a:r>
            <a:r>
              <a:rPr lang="en-US" dirty="0"/>
              <a:t>: Colleges have no ability to influence funding through their direct actions (base-plus, no formula)</a:t>
            </a:r>
          </a:p>
          <a:p>
            <a:r>
              <a:rPr lang="en-US" b="1" dirty="0"/>
              <a:t>Incentive model: </a:t>
            </a:r>
            <a:r>
              <a:rPr lang="en-US" dirty="0"/>
              <a:t>Colleges can influence funding by improving metrics (enrollment and performance funding)</a:t>
            </a:r>
          </a:p>
          <a:p>
            <a:r>
              <a:rPr lang="en-US" b="1" dirty="0"/>
              <a:t>Hybrid model: </a:t>
            </a:r>
            <a:r>
              <a:rPr lang="en-US" dirty="0"/>
              <a:t>Combines incentive components with base-plus</a:t>
            </a:r>
            <a:endParaRPr lang="en-US" b="1" dirty="0"/>
          </a:p>
          <a:p>
            <a:pPr lvl="1"/>
            <a:r>
              <a:rPr lang="en-US" dirty="0"/>
              <a:t>Often has hold-harmless or stop-loss provision</a:t>
            </a:r>
          </a:p>
        </p:txBody>
      </p:sp>
    </p:spTree>
    <p:extLst>
      <p:ext uri="{BB962C8B-B14F-4D97-AF65-F5344CB8AC3E}">
        <p14:creationId xmlns:p14="http://schemas.microsoft.com/office/powerpoint/2010/main" val="236423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03BA-0413-9501-8FCA-F39B9FCF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funding models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0F1C0A-EEFD-B208-A412-B93CFB6A2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622540"/>
              </p:ext>
            </p:extLst>
          </p:nvPr>
        </p:nvGraphicFramePr>
        <p:xfrm>
          <a:off x="788894" y="1362635"/>
          <a:ext cx="11232774" cy="472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2510">
                  <a:extLst>
                    <a:ext uri="{9D8B030D-6E8A-4147-A177-3AD203B41FA5}">
                      <a16:colId xmlns:a16="http://schemas.microsoft.com/office/drawing/2014/main" val="2056879628"/>
                    </a:ext>
                  </a:extLst>
                </a:gridCol>
                <a:gridCol w="1025044">
                  <a:extLst>
                    <a:ext uri="{9D8B030D-6E8A-4147-A177-3AD203B41FA5}">
                      <a16:colId xmlns:a16="http://schemas.microsoft.com/office/drawing/2014/main" val="4193924231"/>
                    </a:ext>
                  </a:extLst>
                </a:gridCol>
                <a:gridCol w="1025044">
                  <a:extLst>
                    <a:ext uri="{9D8B030D-6E8A-4147-A177-3AD203B41FA5}">
                      <a16:colId xmlns:a16="http://schemas.microsoft.com/office/drawing/2014/main" val="2545168714"/>
                    </a:ext>
                  </a:extLst>
                </a:gridCol>
                <a:gridCol w="1025044">
                  <a:extLst>
                    <a:ext uri="{9D8B030D-6E8A-4147-A177-3AD203B41FA5}">
                      <a16:colId xmlns:a16="http://schemas.microsoft.com/office/drawing/2014/main" val="389688530"/>
                    </a:ext>
                  </a:extLst>
                </a:gridCol>
                <a:gridCol w="1025044">
                  <a:extLst>
                    <a:ext uri="{9D8B030D-6E8A-4147-A177-3AD203B41FA5}">
                      <a16:colId xmlns:a16="http://schemas.microsoft.com/office/drawing/2014/main" val="1533494730"/>
                    </a:ext>
                  </a:extLst>
                </a:gridCol>
                <a:gridCol w="1025044">
                  <a:extLst>
                    <a:ext uri="{9D8B030D-6E8A-4147-A177-3AD203B41FA5}">
                      <a16:colId xmlns:a16="http://schemas.microsoft.com/office/drawing/2014/main" val="1850500045"/>
                    </a:ext>
                  </a:extLst>
                </a:gridCol>
                <a:gridCol w="1025044">
                  <a:extLst>
                    <a:ext uri="{9D8B030D-6E8A-4147-A177-3AD203B41FA5}">
                      <a16:colId xmlns:a16="http://schemas.microsoft.com/office/drawing/2014/main" val="2649219019"/>
                    </a:ext>
                  </a:extLst>
                </a:gridCol>
              </a:tblGrid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Four-year universities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Two-year colleges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614082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Funding model (pct)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FY04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FY12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FY20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FY04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FY12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FY20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0709475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Traditional model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45.7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49.9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40.8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19.2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18.9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7.0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8434127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No formula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24.0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24.1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4361191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Base adjusted only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26.8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110823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Incentive model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13.9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2.0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7.2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23.6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13.7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21.4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1912507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Enrollment only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185746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Performance only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3601953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Enrollment+performance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3967028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Hybrid model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40.4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48.1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51.9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57.2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67.3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71.5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50526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Base+enrollment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34.4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46.3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49.1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7380932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Base+performance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6092885"/>
                  </a:ext>
                </a:extLst>
              </a:tr>
              <a:tr h="36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Base+enrollment+performance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47.7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798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49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81C7-1483-455D-272D-F0043629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9" y="365125"/>
            <a:ext cx="10281226" cy="1325563"/>
          </a:xfrm>
        </p:spPr>
        <p:txBody>
          <a:bodyPr/>
          <a:lstStyle/>
          <a:p>
            <a:r>
              <a:rPr lang="en-US" dirty="0"/>
              <a:t>Funding models in WICHE states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DAE7E5-31B9-D890-1FC4-8E9539429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363464"/>
              </p:ext>
            </p:extLst>
          </p:nvPr>
        </p:nvGraphicFramePr>
        <p:xfrm>
          <a:off x="286871" y="1349998"/>
          <a:ext cx="11618258" cy="4766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261">
                  <a:extLst>
                    <a:ext uri="{9D8B030D-6E8A-4147-A177-3AD203B41FA5}">
                      <a16:colId xmlns:a16="http://schemas.microsoft.com/office/drawing/2014/main" val="3491143495"/>
                    </a:ext>
                  </a:extLst>
                </a:gridCol>
                <a:gridCol w="2195727">
                  <a:extLst>
                    <a:ext uri="{9D8B030D-6E8A-4147-A177-3AD203B41FA5}">
                      <a16:colId xmlns:a16="http://schemas.microsoft.com/office/drawing/2014/main" val="3536168478"/>
                    </a:ext>
                  </a:extLst>
                </a:gridCol>
                <a:gridCol w="1193330">
                  <a:extLst>
                    <a:ext uri="{9D8B030D-6E8A-4147-A177-3AD203B41FA5}">
                      <a16:colId xmlns:a16="http://schemas.microsoft.com/office/drawing/2014/main" val="635963802"/>
                    </a:ext>
                  </a:extLst>
                </a:gridCol>
                <a:gridCol w="1985700">
                  <a:extLst>
                    <a:ext uri="{9D8B030D-6E8A-4147-A177-3AD203B41FA5}">
                      <a16:colId xmlns:a16="http://schemas.microsoft.com/office/drawing/2014/main" val="371090078"/>
                    </a:ext>
                  </a:extLst>
                </a:gridCol>
                <a:gridCol w="1365169">
                  <a:extLst>
                    <a:ext uri="{9D8B030D-6E8A-4147-A177-3AD203B41FA5}">
                      <a16:colId xmlns:a16="http://schemas.microsoft.com/office/drawing/2014/main" val="2531398788"/>
                    </a:ext>
                  </a:extLst>
                </a:gridCol>
                <a:gridCol w="1193330">
                  <a:extLst>
                    <a:ext uri="{9D8B030D-6E8A-4147-A177-3AD203B41FA5}">
                      <a16:colId xmlns:a16="http://schemas.microsoft.com/office/drawing/2014/main" val="2156507616"/>
                    </a:ext>
                  </a:extLst>
                </a:gridCol>
                <a:gridCol w="1584741">
                  <a:extLst>
                    <a:ext uri="{9D8B030D-6E8A-4147-A177-3AD203B41FA5}">
                      <a16:colId xmlns:a16="http://schemas.microsoft.com/office/drawing/2014/main" val="3994116767"/>
                    </a:ext>
                  </a:extLst>
                </a:gridCol>
              </a:tblGrid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Four-year universities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Two-year colleges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029934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Traditional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Incentive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Hybrid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Traditional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Incentive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Hybrid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4263882103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Alaska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3890179660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Arizona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2004, 2009-12, 2015, 2018-20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2005-08, 2013-14, 2016-17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2004, 2011-12, 2020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2005-10, 2013-19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3824367502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California (UC, CCC)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2009-10, 2014-15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2004-08, 2011-13, 2016-20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1719982414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California (CSU)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2009-10, 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2004-08, 2011-12, 2014-20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3807924563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Colorado (most)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2016-19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2006-15, 2020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2016-19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2006-15, 2020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2359723893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Colorado (Aims CC &amp; CO Mtn.)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3488819323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Hawaii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2017-20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1752140857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Idaho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2008, 2011-12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2004-07, 2009-10, 2013-20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2004-06, 2011-12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2007-10, 2013-20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2664353336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Montana (MT University system)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2010-11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2004-09, 2012-13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2010-11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2004-09, 2012-13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1436329050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Montana (others)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3444908603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Dakota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220190168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 Mexico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725661977"/>
                  </a:ext>
                </a:extLst>
              </a:tr>
              <a:tr h="36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Nevada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2004-09, 2014-20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2004-09, 2014-20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2720969426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Oregon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2016-20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3676741962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Dakota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2004, 2011-12, 2014-20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2005-10, 2013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3717312253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Utah (tech colleges)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2009-17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2018-20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1510725048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Utah (others)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2017-20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3961896183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Washington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1595806788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Wyoming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2004-20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73" marR="9273" marT="9273" marB="0" anchor="b"/>
                </a:tc>
                <a:extLst>
                  <a:ext uri="{0D108BD9-81ED-4DB2-BD59-A6C34878D82A}">
                    <a16:rowId xmlns:a16="http://schemas.microsoft.com/office/drawing/2014/main" val="12280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6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81C7-1483-455D-272D-F0043629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PBF on student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ABA88-63EF-BA70-F7AE-F48576F0F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research has found limited effects of PBF on a host of outcomes</a:t>
            </a:r>
          </a:p>
          <a:p>
            <a:pPr lvl="1"/>
            <a:r>
              <a:rPr lang="en-US" dirty="0"/>
              <a:t>Ours generally follows suit, even with better data</a:t>
            </a:r>
          </a:p>
          <a:p>
            <a:r>
              <a:rPr lang="en-US" dirty="0"/>
              <a:t>We find null or modest positive/negative effects</a:t>
            </a:r>
          </a:p>
          <a:p>
            <a:r>
              <a:rPr lang="en-US" dirty="0"/>
              <a:t>Some unintended consequences on access at highly selective colleges and increases in debt among those who did not graduate</a:t>
            </a:r>
          </a:p>
          <a:p>
            <a:r>
              <a:rPr lang="en-US" dirty="0"/>
              <a:t>But PBF also modestly increased earnings at four-year institutions</a:t>
            </a:r>
          </a:p>
          <a:p>
            <a:r>
              <a:rPr lang="en-US" dirty="0"/>
              <a:t>Also worth considering: if not PBF, will there be funding?</a:t>
            </a:r>
          </a:p>
        </p:txBody>
      </p:sp>
    </p:spTree>
    <p:extLst>
      <p:ext uri="{BB962C8B-B14F-4D97-AF65-F5344CB8AC3E}">
        <p14:creationId xmlns:p14="http://schemas.microsoft.com/office/powerpoint/2010/main" val="57343164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dStates_ppt">
  <a:themeElements>
    <a:clrScheme name="InformEd States">
      <a:dk1>
        <a:srgbClr val="000000"/>
      </a:dk1>
      <a:lt1>
        <a:srgbClr val="FFFFFF"/>
      </a:lt1>
      <a:dk2>
        <a:srgbClr val="0072BC"/>
      </a:dk2>
      <a:lt2>
        <a:srgbClr val="939598"/>
      </a:lt2>
      <a:accent1>
        <a:srgbClr val="0072BC"/>
      </a:accent1>
      <a:accent2>
        <a:srgbClr val="28256D"/>
      </a:accent2>
      <a:accent3>
        <a:srgbClr val="EE3441"/>
      </a:accent3>
      <a:accent4>
        <a:srgbClr val="939598"/>
      </a:accent4>
      <a:accent5>
        <a:srgbClr val="00A88E"/>
      </a:accent5>
      <a:accent6>
        <a:srgbClr val="28256D"/>
      </a:accent6>
      <a:hlink>
        <a:srgbClr val="0072BC"/>
      </a:hlink>
      <a:folHlink>
        <a:srgbClr val="00A88E"/>
      </a:folHlink>
    </a:clrScheme>
    <a:fontScheme name="InformEd States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t"/>
      <a:lstStyle>
        <a:defPPr algn="l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spcAft>
            <a:spcPts val="8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formEdStates_ppt" id="{4C93FF49-F191-1A4E-A87B-52FA77E85CFD}" vid="{196D2A05-3B4C-8344-87D5-16B9B211674E}"/>
    </a:ext>
  </a:extLst>
</a:theme>
</file>

<file path=ppt/theme/theme2.xml><?xml version="1.0" encoding="utf-8"?>
<a:theme xmlns:a="http://schemas.openxmlformats.org/drawingml/2006/main" name="InformEd States Simple">
  <a:themeElements>
    <a:clrScheme name="InformEd States">
      <a:dk1>
        <a:srgbClr val="000000"/>
      </a:dk1>
      <a:lt1>
        <a:srgbClr val="FFFFFF"/>
      </a:lt1>
      <a:dk2>
        <a:srgbClr val="0072BC"/>
      </a:dk2>
      <a:lt2>
        <a:srgbClr val="939598"/>
      </a:lt2>
      <a:accent1>
        <a:srgbClr val="0072BC"/>
      </a:accent1>
      <a:accent2>
        <a:srgbClr val="28256D"/>
      </a:accent2>
      <a:accent3>
        <a:srgbClr val="EE3441"/>
      </a:accent3>
      <a:accent4>
        <a:srgbClr val="939598"/>
      </a:accent4>
      <a:accent5>
        <a:srgbClr val="00A88E"/>
      </a:accent5>
      <a:accent6>
        <a:srgbClr val="28256D"/>
      </a:accent6>
      <a:hlink>
        <a:srgbClr val="0072BC"/>
      </a:hlink>
      <a:folHlink>
        <a:srgbClr val="00A88E"/>
      </a:folHlink>
    </a:clrScheme>
    <a:fontScheme name="InformEd States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t"/>
      <a:lstStyle>
        <a:defPPr algn="l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spcAft>
            <a:spcPts val="8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formEdStates_ppt" id="{4C93FF49-F191-1A4E-A87B-52FA77E85CFD}" vid="{A4883FB7-2C70-BE4A-A12F-20DF048C3E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InformEdStates_ppt</Template>
  <TotalTime>1466</TotalTime>
  <Words>940</Words>
  <Application>Microsoft Office PowerPoint</Application>
  <PresentationFormat>Widescreen</PresentationFormat>
  <Paragraphs>237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Georgia</vt:lpstr>
      <vt:lpstr>Times New Roman</vt:lpstr>
      <vt:lpstr>InformEdStates_ppt</vt:lpstr>
      <vt:lpstr>InformEd States Simple</vt:lpstr>
      <vt:lpstr>A National Analysis of State Higher Education Funding Strategies</vt:lpstr>
      <vt:lpstr>Acknowledgements</vt:lpstr>
      <vt:lpstr>State higher education funding</vt:lpstr>
      <vt:lpstr>State higher education funding</vt:lpstr>
      <vt:lpstr>Scope of our project</vt:lpstr>
      <vt:lpstr>Funding model theory</vt:lpstr>
      <vt:lpstr>Frequency of funding models</vt:lpstr>
      <vt:lpstr>Funding models in WICHE states</vt:lpstr>
      <vt:lpstr>Effects of PBF on student outcomes</vt:lpstr>
      <vt:lpstr>PBF dosage characteristics: FY20</vt:lpstr>
      <vt:lpstr>Effects of broader funding models</vt:lpstr>
      <vt:lpstr>Describing financial aid programs</vt:lpstr>
      <vt:lpstr>Need-based aid as share of state aid (number=top line, amount=bottom line)</vt:lpstr>
      <vt:lpstr>Need-based aid per recipient over time</vt:lpstr>
      <vt:lpstr>Merit-based aid per recipient over time</vt:lpstr>
      <vt:lpstr>Combo aid per recipient over time</vt:lpstr>
      <vt:lpstr>State aid eligibility criteria (most inclusive program)</vt:lpstr>
      <vt:lpstr>Effects of aid programs on outcomes</vt:lpstr>
      <vt:lpstr>Concluding remarks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Kelchen</dc:creator>
  <cp:lastModifiedBy>Robert Kelchen</cp:lastModifiedBy>
  <cp:revision>9</cp:revision>
  <dcterms:created xsi:type="dcterms:W3CDTF">2019-12-12T19:15:43Z</dcterms:created>
  <dcterms:modified xsi:type="dcterms:W3CDTF">2023-09-02T18:10:01Z</dcterms:modified>
</cp:coreProperties>
</file>