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24"/>
  </p:notesMasterIdLst>
  <p:handoutMasterIdLst>
    <p:handoutMasterId r:id="rId25"/>
  </p:handoutMasterIdLst>
  <p:sldIdLst>
    <p:sldId id="256" r:id="rId5"/>
    <p:sldId id="277" r:id="rId6"/>
    <p:sldId id="297" r:id="rId7"/>
    <p:sldId id="303" r:id="rId8"/>
    <p:sldId id="304" r:id="rId9"/>
    <p:sldId id="261" r:id="rId10"/>
    <p:sldId id="301" r:id="rId11"/>
    <p:sldId id="264" r:id="rId12"/>
    <p:sldId id="305" r:id="rId13"/>
    <p:sldId id="302" r:id="rId14"/>
    <p:sldId id="307" r:id="rId15"/>
    <p:sldId id="309" r:id="rId16"/>
    <p:sldId id="306" r:id="rId17"/>
    <p:sldId id="312" r:id="rId18"/>
    <p:sldId id="311" r:id="rId19"/>
    <p:sldId id="308" r:id="rId20"/>
    <p:sldId id="310" r:id="rId21"/>
    <p:sldId id="276" r:id="rId22"/>
    <p:sldId id="29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116" autoAdjust="0"/>
    <p:restoredTop sz="96197"/>
  </p:normalViewPr>
  <p:slideViewPr>
    <p:cSldViewPr snapToGrid="0">
      <p:cViewPr>
        <p:scale>
          <a:sx n="110" d="100"/>
          <a:sy n="110" d="100"/>
        </p:scale>
        <p:origin x="392" y="448"/>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B6CD-3E4C-ACB6-8ADF3E0957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6CD-3E4C-ACB6-8ADF3E0957A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B6CD-3E4C-ACB6-8ADF3E0957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D05-7140-B434-3C4E5358385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B6CD-3E4C-ACB6-8ADF3E0957AE}"/>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B6CD-3E4C-ACB6-8ADF3E0957AE}"/>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3-B6CD-3E4C-ACB6-8ADF3E0957AE}"/>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4-B6CD-3E4C-ACB6-8ADF3E0957AE}"/>
                </c:ext>
              </c:extLst>
            </c:dLbl>
            <c:dLbl>
              <c:idx val="4"/>
              <c:layout>
                <c:manualLayout>
                  <c:x val="2.6182281951428764E-2"/>
                  <c:y val="3.35315760121500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6CD-3E4C-ACB6-8ADF3E0957A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No overarching strategy</c:v>
                </c:pt>
                <c:pt idx="1">
                  <c:v>Strategic projects</c:v>
                </c:pt>
                <c:pt idx="2">
                  <c:v>Don’t know</c:v>
                </c:pt>
                <c:pt idx="3">
                  <c:v>Strategy at college/department level</c:v>
                </c:pt>
                <c:pt idx="4">
                  <c:v>Have an institutional strategy</c:v>
                </c:pt>
              </c:strCache>
            </c:strRef>
          </c:cat>
          <c:val>
            <c:numRef>
              <c:f>Sheet1!$B$2:$B$6</c:f>
              <c:numCache>
                <c:formatCode>0%</c:formatCode>
                <c:ptCount val="5"/>
                <c:pt idx="0">
                  <c:v>0.52</c:v>
                </c:pt>
                <c:pt idx="1">
                  <c:v>0.28000000000000003</c:v>
                </c:pt>
                <c:pt idx="2">
                  <c:v>0.09</c:v>
                </c:pt>
                <c:pt idx="3">
                  <c:v>7.0000000000000007E-2</c:v>
                </c:pt>
                <c:pt idx="4">
                  <c:v>0.04</c:v>
                </c:pt>
              </c:numCache>
            </c:numRef>
          </c:val>
          <c:extLst>
            <c:ext xmlns:c16="http://schemas.microsoft.com/office/drawing/2014/chart" uri="{C3380CC4-5D6E-409C-BE32-E72D297353CC}">
              <c16:uniqueId val="{00000000-B6CD-3E4C-ACB6-8ADF3E0957AE}"/>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Increased efficiency &amp; scale</c:v>
                </c:pt>
                <c:pt idx="1">
                  <c:v>Improved e-learning</c:v>
                </c:pt>
                <c:pt idx="2">
                  <c:v>Improved student outcomes</c:v>
                </c:pt>
                <c:pt idx="3">
                  <c:v>Learner engagement</c:v>
                </c:pt>
                <c:pt idx="4">
                  <c:v>Teaching critical digital skills</c:v>
                </c:pt>
              </c:strCache>
            </c:strRef>
          </c:cat>
          <c:val>
            <c:numRef>
              <c:f>Sheet1!$B$2:$B$6</c:f>
              <c:numCache>
                <c:formatCode>0%</c:formatCode>
                <c:ptCount val="5"/>
                <c:pt idx="0">
                  <c:v>0.48</c:v>
                </c:pt>
                <c:pt idx="1">
                  <c:v>0.52</c:v>
                </c:pt>
                <c:pt idx="2">
                  <c:v>0.55000000000000004</c:v>
                </c:pt>
                <c:pt idx="3">
                  <c:v>0.63</c:v>
                </c:pt>
                <c:pt idx="4">
                  <c:v>0.65</c:v>
                </c:pt>
              </c:numCache>
            </c:numRef>
          </c:val>
          <c:extLst>
            <c:ext xmlns:c16="http://schemas.microsoft.com/office/drawing/2014/chart" uri="{C3380CC4-5D6E-409C-BE32-E72D297353CC}">
              <c16:uniqueId val="{00000000-B070-2741-9872-5B65AD7766C9}"/>
            </c:ext>
          </c:extLst>
        </c:ser>
        <c:dLbls>
          <c:showLegendKey val="0"/>
          <c:showVal val="0"/>
          <c:showCatName val="0"/>
          <c:showSerName val="0"/>
          <c:showPercent val="0"/>
          <c:showBubbleSize val="0"/>
        </c:dLbls>
        <c:gapWidth val="182"/>
        <c:axId val="1138797231"/>
        <c:axId val="1138799615"/>
      </c:barChart>
      <c:catAx>
        <c:axId val="11387972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38799615"/>
        <c:crosses val="autoZero"/>
        <c:auto val="1"/>
        <c:lblAlgn val="ctr"/>
        <c:lblOffset val="100"/>
        <c:noMultiLvlLbl val="0"/>
      </c:catAx>
      <c:valAx>
        <c:axId val="113879961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8797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9/11/23</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9/11/23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bg1"/>
                </a:solidFill>
                <a:latin typeface="+mj-lt"/>
                <a:ea typeface="+mj-ea"/>
                <a:cs typeface="+mj-cs"/>
              </a:defRPr>
            </a:lvl1pPr>
          </a:lstStyle>
          <a:p>
            <a:r>
              <a:rPr lang="en-US"/>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20XX</a:t>
            </a:r>
            <a:endParaRPr lang="en-US" dirty="0"/>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endParaRPr lang="en-US" dirty="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49100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a:t>Year</a:t>
            </a:r>
            <a:endParaRPr lang="en-ZA"/>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a:t>Year</a:t>
            </a:r>
            <a:endParaRPr lang="en-ZA"/>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a:t>20XX</a:t>
            </a:r>
            <a:endParaRPr lang="en-US" dirty="0"/>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056323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9084"/>
            <a:ext cx="10515600" cy="3695338"/>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20XX</a:t>
            </a:r>
            <a:endParaRPr lang="en-US" dirty="0"/>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a:t>20XX</a:t>
            </a:r>
            <a:endParaRPr lang="en-US" dirty="0"/>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a:t>20XX</a:t>
            </a:r>
            <a:endParaRPr lang="en-US" dirty="0"/>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able">
    <p:bg>
      <p:bgRef idx="1001">
        <a:schemeClr val="bg1"/>
      </p:bgRef>
    </p:bg>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18335730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a:t>20XX</a:t>
            </a:r>
            <a:endParaRPr lang="en-US" dirty="0"/>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lgn="l"/>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a:t>20XX</a:t>
            </a:r>
            <a:endParaRPr lang="en-US" dirty="0"/>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a:t>20XX</a:t>
            </a:r>
            <a:endParaRPr lang="en-US" dirty="0"/>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a:t>20XX</a:t>
            </a:r>
            <a:endParaRPr lang="en-US" dirty="0"/>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79" r:id="rId13"/>
    <p:sldLayoutId id="2147483692" r:id="rId14"/>
    <p:sldLayoutId id="2147483681" r:id="rId15"/>
    <p:sldLayoutId id="2147483674" r:id="rId16"/>
    <p:sldLayoutId id="2147483675" r:id="rId17"/>
    <p:sldLayoutId id="2147483696" r:id="rId18"/>
    <p:sldLayoutId id="2147483677" r:id="rId19"/>
    <p:sldLayoutId id="2147483678" r:id="rId20"/>
    <p:sldLayoutId id="2147483680" r:id="rId21"/>
  </p:sldLayoutIdLst>
  <p:hf hd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cet.wiche.edu/resources/wcet-report-supporting-instruction-learning-through-artificial-intelligence-a-survey-of-institutional-practices-policies/" TargetMode="External"/><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ewresearch.org/short-reads/2023/08/28/growing-public-concern-about-the-role-of-artificial-intelligence-in-daily-life/"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cet.wiche.edu/resources/wcet-report-supporting-instruction-learning-through-artificial-intelligence-a-survey-of-institutional-practices-policie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cet.wiche.edu/resources/wcet-report-supporting-instruction-learning-through-artificial-intelligence-a-survey-of-institutional-practices-policies/" TargetMode="Externa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wcet.wiche.edu/resources/wcet-report-supporting-instruction-learning-through-artificial-intelligence-a-survey-of-institutional-practices-policie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2238104" y="4434840"/>
            <a:ext cx="9119708" cy="1122202"/>
          </a:xfrm>
        </p:spPr>
        <p:txBody>
          <a:bodyPr/>
          <a:lstStyle/>
          <a:p>
            <a:r>
              <a:rPr lang="en-US" dirty="0"/>
              <a:t>The new wild, wild west: AI and higher education</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4995747" y="5932578"/>
            <a:ext cx="6362065" cy="396660"/>
          </a:xfrm>
        </p:spPr>
        <p:txBody>
          <a:bodyPr>
            <a:normAutofit fontScale="85000" lnSpcReduction="10000"/>
          </a:bodyPr>
          <a:lstStyle/>
          <a:p>
            <a:r>
              <a:rPr lang="en-US" dirty="0"/>
              <a:t>WICHE Legislative Advisory Committee Annual Meeting, September 13, 2023</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4EA3-652C-72B6-5E96-88D70479B63B}"/>
              </a:ext>
            </a:extLst>
          </p:cNvPr>
          <p:cNvSpPr>
            <a:spLocks noGrp="1"/>
          </p:cNvSpPr>
          <p:nvPr>
            <p:ph type="title"/>
          </p:nvPr>
        </p:nvSpPr>
        <p:spPr/>
        <p:txBody>
          <a:bodyPr/>
          <a:lstStyle/>
          <a:p>
            <a:r>
              <a:rPr lang="en-US" dirty="0"/>
              <a:t>Benefits of generative ai</a:t>
            </a:r>
          </a:p>
        </p:txBody>
      </p:sp>
      <p:graphicFrame>
        <p:nvGraphicFramePr>
          <p:cNvPr id="9" name="Chart Placeholder 8">
            <a:extLst>
              <a:ext uri="{FF2B5EF4-FFF2-40B4-BE49-F238E27FC236}">
                <a16:creationId xmlns:a16="http://schemas.microsoft.com/office/drawing/2014/main" id="{945498EC-8B49-CD4B-D6DB-9E92331814A3}"/>
              </a:ext>
            </a:extLst>
          </p:cNvPr>
          <p:cNvGraphicFramePr>
            <a:graphicFrameLocks noGrp="1"/>
          </p:cNvGraphicFramePr>
          <p:nvPr>
            <p:ph type="chart" sz="quarter" idx="13"/>
            <p:extLst>
              <p:ext uri="{D42A27DB-BD31-4B8C-83A1-F6EECF244321}">
                <p14:modId xmlns:p14="http://schemas.microsoft.com/office/powerpoint/2010/main" val="899927881"/>
              </p:ext>
            </p:extLst>
          </p:nvPr>
        </p:nvGraphicFramePr>
        <p:xfrm>
          <a:off x="838200" y="1446028"/>
          <a:ext cx="10060172" cy="4763386"/>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a:extLst>
              <a:ext uri="{FF2B5EF4-FFF2-40B4-BE49-F238E27FC236}">
                <a16:creationId xmlns:a16="http://schemas.microsoft.com/office/drawing/2014/main" id="{0B881B71-1BFA-99D5-3434-C76246592CA8}"/>
              </a:ext>
            </a:extLst>
          </p:cNvPr>
          <p:cNvSpPr>
            <a:spLocks noGrp="1"/>
          </p:cNvSpPr>
          <p:nvPr>
            <p:ph type="ftr" sz="quarter" idx="11"/>
          </p:nvPr>
        </p:nvSpPr>
        <p:spPr>
          <a:xfrm>
            <a:off x="7751956" y="6356505"/>
            <a:ext cx="4114800" cy="365125"/>
          </a:xfrm>
        </p:spPr>
        <p:txBody>
          <a:bodyPr/>
          <a:lstStyle/>
          <a:p>
            <a:r>
              <a:rPr lang="en-US" dirty="0"/>
              <a:t>Generative AI in Higher Education</a:t>
            </a:r>
          </a:p>
        </p:txBody>
      </p:sp>
      <p:sp>
        <p:nvSpPr>
          <p:cNvPr id="8" name="Slide Number Placeholder 7">
            <a:extLst>
              <a:ext uri="{FF2B5EF4-FFF2-40B4-BE49-F238E27FC236}">
                <a16:creationId xmlns:a16="http://schemas.microsoft.com/office/drawing/2014/main" id="{33F7FE53-404C-52D1-0DD8-A78BF43FDFC8}"/>
              </a:ext>
            </a:extLst>
          </p:cNvPr>
          <p:cNvSpPr>
            <a:spLocks noGrp="1"/>
          </p:cNvSpPr>
          <p:nvPr>
            <p:ph type="sldNum" sz="quarter" idx="12"/>
          </p:nvPr>
        </p:nvSpPr>
        <p:spPr/>
        <p:txBody>
          <a:bodyPr/>
          <a:lstStyle/>
          <a:p>
            <a:fld id="{B5CEABB6-07DC-46E8-9B57-56EC44A396E5}" type="slidenum">
              <a:rPr lang="en-US" smtClean="0"/>
              <a:t>10</a:t>
            </a:fld>
            <a:endParaRPr lang="en-US" dirty="0"/>
          </a:p>
        </p:txBody>
      </p:sp>
      <p:sp>
        <p:nvSpPr>
          <p:cNvPr id="3" name="Footer Placeholder 79">
            <a:extLst>
              <a:ext uri="{FF2B5EF4-FFF2-40B4-BE49-F238E27FC236}">
                <a16:creationId xmlns:a16="http://schemas.microsoft.com/office/drawing/2014/main" id="{40F031A2-5F1F-4677-A529-A1B8F3BAE316}"/>
              </a:ext>
            </a:extLst>
          </p:cNvPr>
          <p:cNvSpPr txBox="1">
            <a:spLocks/>
          </p:cNvSpPr>
          <p:nvPr/>
        </p:nvSpPr>
        <p:spPr>
          <a:xfrm>
            <a:off x="185189" y="6356350"/>
            <a:ext cx="7053811"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WCET, </a:t>
            </a:r>
            <a:r>
              <a:rPr lang="en-US" i="1" dirty="0"/>
              <a:t>Supporting Instruction &amp; Learning Through Artificial Intelligence, </a:t>
            </a:r>
            <a:r>
              <a:rPr lang="en-US" dirty="0"/>
              <a:t>2023, </a:t>
            </a:r>
            <a:r>
              <a:rPr lang="en-US" dirty="0">
                <a:hlinkClick r:id="rId3"/>
              </a:rPr>
              <a:t>https://wcet.wiche.edu/resources/wcet-report-supporting-instruction-learning-through-artificial-intelligence-a-survey-of-institutional-practices-policies/</a:t>
            </a:r>
            <a:r>
              <a:rPr lang="en-US" dirty="0"/>
              <a:t> </a:t>
            </a:r>
          </a:p>
        </p:txBody>
      </p:sp>
    </p:spTree>
    <p:extLst>
      <p:ext uri="{BB962C8B-B14F-4D97-AF65-F5344CB8AC3E}">
        <p14:creationId xmlns:p14="http://schemas.microsoft.com/office/powerpoint/2010/main" val="399712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D6069-62C1-F3AB-FDB4-A46EA78C0F80}"/>
              </a:ext>
            </a:extLst>
          </p:cNvPr>
          <p:cNvSpPr>
            <a:spLocks noGrp="1"/>
          </p:cNvSpPr>
          <p:nvPr>
            <p:ph type="title"/>
          </p:nvPr>
        </p:nvSpPr>
        <p:spPr/>
        <p:txBody>
          <a:bodyPr/>
          <a:lstStyle/>
          <a:p>
            <a:r>
              <a:rPr lang="en-US" dirty="0"/>
              <a:t>Opportunities</a:t>
            </a:r>
          </a:p>
        </p:txBody>
      </p:sp>
      <p:sp>
        <p:nvSpPr>
          <p:cNvPr id="3" name="Text Placeholder 2">
            <a:extLst>
              <a:ext uri="{FF2B5EF4-FFF2-40B4-BE49-F238E27FC236}">
                <a16:creationId xmlns:a16="http://schemas.microsoft.com/office/drawing/2014/main" id="{9B4A725A-F02A-452D-7CAE-B767D360A578}"/>
              </a:ext>
            </a:extLst>
          </p:cNvPr>
          <p:cNvSpPr>
            <a:spLocks noGrp="1"/>
          </p:cNvSpPr>
          <p:nvPr>
            <p:ph type="body" sz="quarter" idx="13"/>
          </p:nvPr>
        </p:nvSpPr>
        <p:spPr/>
        <p:txBody>
          <a:bodyPr>
            <a:normAutofit lnSpcReduction="10000"/>
          </a:bodyPr>
          <a:lstStyle/>
          <a:p>
            <a:r>
              <a:rPr lang="en-US" dirty="0"/>
              <a:t>AI and Learning Innovation</a:t>
            </a:r>
          </a:p>
        </p:txBody>
      </p:sp>
      <p:sp>
        <p:nvSpPr>
          <p:cNvPr id="4" name="Text Placeholder 3">
            <a:extLst>
              <a:ext uri="{FF2B5EF4-FFF2-40B4-BE49-F238E27FC236}">
                <a16:creationId xmlns:a16="http://schemas.microsoft.com/office/drawing/2014/main" id="{0EE79D83-C1C4-E481-C08A-4F7512720384}"/>
              </a:ext>
            </a:extLst>
          </p:cNvPr>
          <p:cNvSpPr>
            <a:spLocks noGrp="1"/>
          </p:cNvSpPr>
          <p:nvPr>
            <p:ph type="body" sz="quarter" idx="15"/>
          </p:nvPr>
        </p:nvSpPr>
        <p:spPr>
          <a:xfrm>
            <a:off x="5921828" y="1860059"/>
            <a:ext cx="5431971" cy="995655"/>
          </a:xfrm>
        </p:spPr>
        <p:txBody>
          <a:bodyPr>
            <a:normAutofit/>
          </a:bodyPr>
          <a:lstStyle/>
          <a:p>
            <a:pPr marL="285750" indent="-285750">
              <a:buFont typeface="Arial" panose="020B0604020202020204" pitchFamily="34" charset="0"/>
              <a:buChar char="•"/>
            </a:pPr>
            <a:r>
              <a:rPr lang="en-US" dirty="0"/>
              <a:t>24/7 tutoring</a:t>
            </a:r>
          </a:p>
          <a:p>
            <a:pPr marL="285750" indent="-285750">
              <a:buFont typeface="Arial" panose="020B0604020202020204" pitchFamily="34" charset="0"/>
              <a:buChar char="•"/>
            </a:pPr>
            <a:r>
              <a:rPr lang="en-US" dirty="0"/>
              <a:t>Predictive analytics</a:t>
            </a:r>
          </a:p>
          <a:p>
            <a:pPr marL="285750" indent="-285750">
              <a:buFont typeface="Arial" panose="020B0604020202020204" pitchFamily="34" charset="0"/>
              <a:buChar char="•"/>
            </a:pPr>
            <a:r>
              <a:rPr lang="en-US" dirty="0"/>
              <a:t>Personalized and adaptive learning</a:t>
            </a:r>
          </a:p>
          <a:p>
            <a:pPr marL="285750" indent="-285750">
              <a:buFont typeface="Arial" panose="020B0604020202020204" pitchFamily="34" charset="0"/>
              <a:buChar char="•"/>
            </a:pPr>
            <a:endParaRPr lang="en-US" dirty="0"/>
          </a:p>
        </p:txBody>
      </p:sp>
      <p:sp>
        <p:nvSpPr>
          <p:cNvPr id="5" name="Text Placeholder 4">
            <a:extLst>
              <a:ext uri="{FF2B5EF4-FFF2-40B4-BE49-F238E27FC236}">
                <a16:creationId xmlns:a16="http://schemas.microsoft.com/office/drawing/2014/main" id="{C8E2CB9E-DE2D-87E2-555A-9E0FA3AF8DD7}"/>
              </a:ext>
            </a:extLst>
          </p:cNvPr>
          <p:cNvSpPr>
            <a:spLocks noGrp="1"/>
          </p:cNvSpPr>
          <p:nvPr>
            <p:ph type="body" sz="quarter" idx="23"/>
          </p:nvPr>
        </p:nvSpPr>
        <p:spPr>
          <a:xfrm>
            <a:off x="5878876" y="3227327"/>
            <a:ext cx="5433204" cy="365125"/>
          </a:xfrm>
        </p:spPr>
        <p:txBody>
          <a:bodyPr>
            <a:normAutofit lnSpcReduction="10000"/>
          </a:bodyPr>
          <a:lstStyle/>
          <a:p>
            <a:r>
              <a:rPr lang="en-US" dirty="0"/>
              <a:t>AI and Administrative Efficiencies</a:t>
            </a:r>
          </a:p>
        </p:txBody>
      </p:sp>
      <p:sp>
        <p:nvSpPr>
          <p:cNvPr id="6" name="Text Placeholder 5">
            <a:extLst>
              <a:ext uri="{FF2B5EF4-FFF2-40B4-BE49-F238E27FC236}">
                <a16:creationId xmlns:a16="http://schemas.microsoft.com/office/drawing/2014/main" id="{8CA60AEC-DA86-F616-367D-5BB3720340F5}"/>
              </a:ext>
            </a:extLst>
          </p:cNvPr>
          <p:cNvSpPr>
            <a:spLocks noGrp="1"/>
          </p:cNvSpPr>
          <p:nvPr>
            <p:ph type="body" sz="quarter" idx="24"/>
          </p:nvPr>
        </p:nvSpPr>
        <p:spPr>
          <a:xfrm>
            <a:off x="5878450" y="3556752"/>
            <a:ext cx="5431971" cy="995654"/>
          </a:xfrm>
        </p:spPr>
        <p:txBody>
          <a:bodyPr/>
          <a:lstStyle/>
          <a:p>
            <a:pPr marL="285750" indent="-285750">
              <a:buFont typeface="Arial" panose="020B0604020202020204" pitchFamily="34" charset="0"/>
              <a:buChar char="•"/>
            </a:pPr>
            <a:r>
              <a:rPr lang="en-US" dirty="0"/>
              <a:t>Chatbot assistants</a:t>
            </a:r>
          </a:p>
          <a:p>
            <a:pPr marL="285750" indent="-285750">
              <a:buFont typeface="Arial" panose="020B0604020202020204" pitchFamily="34" charset="0"/>
              <a:buChar char="•"/>
            </a:pPr>
            <a:r>
              <a:rPr lang="en-US" dirty="0"/>
              <a:t>Scheduling</a:t>
            </a:r>
          </a:p>
          <a:p>
            <a:endParaRPr lang="en-US" dirty="0"/>
          </a:p>
        </p:txBody>
      </p:sp>
      <p:sp>
        <p:nvSpPr>
          <p:cNvPr id="7" name="Text Placeholder 6">
            <a:extLst>
              <a:ext uri="{FF2B5EF4-FFF2-40B4-BE49-F238E27FC236}">
                <a16:creationId xmlns:a16="http://schemas.microsoft.com/office/drawing/2014/main" id="{B192C29A-2D94-E7B2-ECC6-6068DBFFD936}"/>
              </a:ext>
            </a:extLst>
          </p:cNvPr>
          <p:cNvSpPr>
            <a:spLocks noGrp="1"/>
          </p:cNvSpPr>
          <p:nvPr>
            <p:ph type="body" sz="quarter" idx="25"/>
          </p:nvPr>
        </p:nvSpPr>
        <p:spPr>
          <a:xfrm>
            <a:off x="5920595" y="4594593"/>
            <a:ext cx="5433204" cy="365125"/>
          </a:xfrm>
        </p:spPr>
        <p:txBody>
          <a:bodyPr>
            <a:normAutofit lnSpcReduction="10000"/>
          </a:bodyPr>
          <a:lstStyle/>
          <a:p>
            <a:r>
              <a:rPr lang="en-US" dirty="0"/>
              <a:t>AI and Research</a:t>
            </a:r>
          </a:p>
        </p:txBody>
      </p:sp>
      <p:sp>
        <p:nvSpPr>
          <p:cNvPr id="8" name="Text Placeholder 7">
            <a:extLst>
              <a:ext uri="{FF2B5EF4-FFF2-40B4-BE49-F238E27FC236}">
                <a16:creationId xmlns:a16="http://schemas.microsoft.com/office/drawing/2014/main" id="{AA606AD7-5954-EECB-9167-A2C7C0E612F6}"/>
              </a:ext>
            </a:extLst>
          </p:cNvPr>
          <p:cNvSpPr>
            <a:spLocks noGrp="1"/>
          </p:cNvSpPr>
          <p:nvPr>
            <p:ph type="body" sz="quarter" idx="26"/>
          </p:nvPr>
        </p:nvSpPr>
        <p:spPr>
          <a:xfrm>
            <a:off x="5920169" y="4924018"/>
            <a:ext cx="5431971" cy="1188480"/>
          </a:xfrm>
        </p:spPr>
        <p:txBody>
          <a:bodyPr/>
          <a:lstStyle/>
          <a:p>
            <a:pPr marL="285750" indent="-285750">
              <a:buFont typeface="Arial" panose="020B0604020202020204" pitchFamily="34" charset="0"/>
              <a:buChar char="•"/>
            </a:pPr>
            <a:r>
              <a:rPr lang="en-US" dirty="0"/>
              <a:t>Data analytics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1" name="Footer Placeholder 10">
            <a:extLst>
              <a:ext uri="{FF2B5EF4-FFF2-40B4-BE49-F238E27FC236}">
                <a16:creationId xmlns:a16="http://schemas.microsoft.com/office/drawing/2014/main" id="{CCA0B1A6-56C9-32F9-C2D4-0FE7BCA65FEF}"/>
              </a:ext>
            </a:extLst>
          </p:cNvPr>
          <p:cNvSpPr>
            <a:spLocks noGrp="1"/>
          </p:cNvSpPr>
          <p:nvPr>
            <p:ph type="ftr" sz="quarter" idx="21"/>
          </p:nvPr>
        </p:nvSpPr>
        <p:spPr/>
        <p:txBody>
          <a:bodyPr/>
          <a:lstStyle/>
          <a:p>
            <a:r>
              <a:rPr lang="en-US" dirty="0"/>
              <a:t>Generative AI in Higher Education</a:t>
            </a:r>
          </a:p>
        </p:txBody>
      </p:sp>
      <p:sp>
        <p:nvSpPr>
          <p:cNvPr id="12" name="Slide Number Placeholder 11">
            <a:extLst>
              <a:ext uri="{FF2B5EF4-FFF2-40B4-BE49-F238E27FC236}">
                <a16:creationId xmlns:a16="http://schemas.microsoft.com/office/drawing/2014/main" id="{3EF2C24B-6D7B-7DBD-24C4-E6CB95204993}"/>
              </a:ext>
            </a:extLst>
          </p:cNvPr>
          <p:cNvSpPr>
            <a:spLocks noGrp="1"/>
          </p:cNvSpPr>
          <p:nvPr>
            <p:ph type="sldNum" sz="quarter" idx="22"/>
          </p:nvPr>
        </p:nvSpPr>
        <p:spPr/>
        <p:txBody>
          <a:bodyPr/>
          <a:lstStyle/>
          <a:p>
            <a:fld id="{B5CEABB6-07DC-46E8-9B57-56EC44A396E5}" type="slidenum">
              <a:rPr lang="en-US" smtClean="0"/>
              <a:pPr/>
              <a:t>11</a:t>
            </a:fld>
            <a:endParaRPr lang="en-US" dirty="0"/>
          </a:p>
        </p:txBody>
      </p:sp>
    </p:spTree>
    <p:extLst>
      <p:ext uri="{BB962C8B-B14F-4D97-AF65-F5344CB8AC3E}">
        <p14:creationId xmlns:p14="http://schemas.microsoft.com/office/powerpoint/2010/main" val="4286915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F9F8D-B390-7FDC-D431-C7F4BAAD2934}"/>
              </a:ext>
            </a:extLst>
          </p:cNvPr>
          <p:cNvSpPr>
            <a:spLocks noGrp="1"/>
          </p:cNvSpPr>
          <p:nvPr>
            <p:ph type="title"/>
          </p:nvPr>
        </p:nvSpPr>
        <p:spPr>
          <a:xfrm>
            <a:off x="5476875" y="444954"/>
            <a:ext cx="5111750" cy="724627"/>
          </a:xfrm>
        </p:spPr>
        <p:txBody>
          <a:bodyPr/>
          <a:lstStyle/>
          <a:p>
            <a:r>
              <a:rPr lang="en-US" dirty="0"/>
              <a:t>Challenges</a:t>
            </a:r>
          </a:p>
        </p:txBody>
      </p:sp>
      <p:sp>
        <p:nvSpPr>
          <p:cNvPr id="3" name="Text Placeholder 2">
            <a:extLst>
              <a:ext uri="{FF2B5EF4-FFF2-40B4-BE49-F238E27FC236}">
                <a16:creationId xmlns:a16="http://schemas.microsoft.com/office/drawing/2014/main" id="{FCEB3D43-A463-E41E-88B4-76C521182188}"/>
              </a:ext>
            </a:extLst>
          </p:cNvPr>
          <p:cNvSpPr>
            <a:spLocks noGrp="1"/>
          </p:cNvSpPr>
          <p:nvPr>
            <p:ph type="body" idx="1"/>
          </p:nvPr>
        </p:nvSpPr>
        <p:spPr>
          <a:xfrm>
            <a:off x="5289550" y="1711645"/>
            <a:ext cx="5111750" cy="2413788"/>
          </a:xfrm>
        </p:spPr>
        <p:txBody>
          <a:bodyPr>
            <a:normAutofit/>
          </a:bodyPr>
          <a:lstStyle/>
          <a:p>
            <a:pPr marL="285750" indent="-285750">
              <a:buFont typeface="Arial" panose="020B0604020202020204" pitchFamily="34" charset="0"/>
              <a:buChar char="•"/>
            </a:pPr>
            <a:r>
              <a:rPr lang="en-US" sz="2000" dirty="0"/>
              <a:t>Equitable access, including accessibility</a:t>
            </a:r>
          </a:p>
          <a:p>
            <a:pPr marL="285750" indent="-285750">
              <a:buFont typeface="Arial" panose="020B0604020202020204" pitchFamily="34" charset="0"/>
              <a:buChar char="•"/>
            </a:pPr>
            <a:r>
              <a:rPr lang="en-US" sz="2000" dirty="0"/>
              <a:t>Algorithmic bias</a:t>
            </a:r>
          </a:p>
          <a:p>
            <a:pPr marL="285750" indent="-285750">
              <a:buFont typeface="Arial" panose="020B0604020202020204" pitchFamily="34" charset="0"/>
              <a:buChar char="•"/>
            </a:pPr>
            <a:r>
              <a:rPr lang="en-US" sz="2000" dirty="0"/>
              <a:t>Faculty training</a:t>
            </a:r>
          </a:p>
          <a:p>
            <a:pPr marL="285750" indent="-285750">
              <a:buFont typeface="Arial" panose="020B0604020202020204" pitchFamily="34" charset="0"/>
              <a:buChar char="•"/>
            </a:pPr>
            <a:r>
              <a:rPr lang="en-US" sz="2000" dirty="0"/>
              <a:t>Academic integrity</a:t>
            </a:r>
          </a:p>
          <a:p>
            <a:endParaRPr lang="en-US" dirty="0"/>
          </a:p>
        </p:txBody>
      </p:sp>
      <p:sp>
        <p:nvSpPr>
          <p:cNvPr id="4" name="Footer Placeholder 3">
            <a:extLst>
              <a:ext uri="{FF2B5EF4-FFF2-40B4-BE49-F238E27FC236}">
                <a16:creationId xmlns:a16="http://schemas.microsoft.com/office/drawing/2014/main" id="{D2F7F079-D47D-0AC1-59ED-3080715F2795}"/>
              </a:ext>
            </a:extLst>
          </p:cNvPr>
          <p:cNvSpPr>
            <a:spLocks noGrp="1"/>
          </p:cNvSpPr>
          <p:nvPr>
            <p:ph type="ftr" sz="quarter" idx="11"/>
          </p:nvPr>
        </p:nvSpPr>
        <p:spPr/>
        <p:txBody>
          <a:bodyPr/>
          <a:lstStyle/>
          <a:p>
            <a:r>
              <a:rPr lang="en-US" dirty="0"/>
              <a:t>Generative AI in Higher Education</a:t>
            </a:r>
          </a:p>
        </p:txBody>
      </p:sp>
      <p:sp>
        <p:nvSpPr>
          <p:cNvPr id="5" name="Slide Number Placeholder 4">
            <a:extLst>
              <a:ext uri="{FF2B5EF4-FFF2-40B4-BE49-F238E27FC236}">
                <a16:creationId xmlns:a16="http://schemas.microsoft.com/office/drawing/2014/main" id="{65AA0841-34EE-86E8-6AB5-5ECC6228E8C9}"/>
              </a:ext>
            </a:extLst>
          </p:cNvPr>
          <p:cNvSpPr>
            <a:spLocks noGrp="1"/>
          </p:cNvSpPr>
          <p:nvPr>
            <p:ph type="sldNum" sz="quarter" idx="12"/>
          </p:nvPr>
        </p:nvSpPr>
        <p:spPr/>
        <p:txBody>
          <a:bodyPr/>
          <a:lstStyle/>
          <a:p>
            <a:fld id="{B5CEABB6-07DC-46E8-9B57-56EC44A396E5}" type="slidenum">
              <a:rPr lang="en-US" smtClean="0"/>
              <a:t>12</a:t>
            </a:fld>
            <a:endParaRPr lang="en-US" dirty="0"/>
          </a:p>
        </p:txBody>
      </p:sp>
    </p:spTree>
    <p:extLst>
      <p:ext uri="{BB962C8B-B14F-4D97-AF65-F5344CB8AC3E}">
        <p14:creationId xmlns:p14="http://schemas.microsoft.com/office/powerpoint/2010/main" val="412302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A7DD0-9A45-A27B-404F-B706DBA16C18}"/>
              </a:ext>
            </a:extLst>
          </p:cNvPr>
          <p:cNvSpPr>
            <a:spLocks noGrp="1"/>
          </p:cNvSpPr>
          <p:nvPr>
            <p:ph type="ctrTitle"/>
          </p:nvPr>
        </p:nvSpPr>
        <p:spPr/>
        <p:txBody>
          <a:bodyPr/>
          <a:lstStyle/>
          <a:p>
            <a:r>
              <a:rPr lang="en-US" dirty="0"/>
              <a:t>Current regulatory environment</a:t>
            </a:r>
          </a:p>
        </p:txBody>
      </p:sp>
    </p:spTree>
    <p:extLst>
      <p:ext uri="{BB962C8B-B14F-4D97-AF65-F5344CB8AC3E}">
        <p14:creationId xmlns:p14="http://schemas.microsoft.com/office/powerpoint/2010/main" val="2722811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E323-A799-D8A8-97A8-6CA1FA5F38E2}"/>
              </a:ext>
            </a:extLst>
          </p:cNvPr>
          <p:cNvSpPr>
            <a:spLocks noGrp="1"/>
          </p:cNvSpPr>
          <p:nvPr>
            <p:ph type="title"/>
          </p:nvPr>
        </p:nvSpPr>
        <p:spPr>
          <a:xfrm>
            <a:off x="5476875" y="1671639"/>
            <a:ext cx="5111750" cy="705352"/>
          </a:xfrm>
        </p:spPr>
        <p:txBody>
          <a:bodyPr/>
          <a:lstStyle/>
          <a:p>
            <a:r>
              <a:rPr lang="en-US" dirty="0"/>
              <a:t>Federal Actions</a:t>
            </a:r>
          </a:p>
        </p:txBody>
      </p:sp>
      <p:sp>
        <p:nvSpPr>
          <p:cNvPr id="3" name="Text Placeholder 2">
            <a:extLst>
              <a:ext uri="{FF2B5EF4-FFF2-40B4-BE49-F238E27FC236}">
                <a16:creationId xmlns:a16="http://schemas.microsoft.com/office/drawing/2014/main" id="{18B1E2E5-92AB-3A7E-6886-0061063661C0}"/>
              </a:ext>
            </a:extLst>
          </p:cNvPr>
          <p:cNvSpPr>
            <a:spLocks noGrp="1"/>
          </p:cNvSpPr>
          <p:nvPr>
            <p:ph type="body" idx="1"/>
          </p:nvPr>
        </p:nvSpPr>
        <p:spPr>
          <a:xfrm>
            <a:off x="5476875" y="2376991"/>
            <a:ext cx="5111750" cy="3479799"/>
          </a:xfrm>
        </p:spPr>
        <p:txBody>
          <a:bodyPr>
            <a:normAutofit lnSpcReduction="10000"/>
          </a:bodyPr>
          <a:lstStyle/>
          <a:p>
            <a:pPr marL="285750" indent="-285750">
              <a:buFont typeface="Arial" panose="020B0604020202020204" pitchFamily="34" charset="0"/>
              <a:buChar char="•"/>
            </a:pPr>
            <a:r>
              <a:rPr lang="en-US" sz="2000" dirty="0"/>
              <a:t>Executive Order 13859, February 11, 2019, “Maintaining American Leadership in Artificial Intelligence”</a:t>
            </a:r>
          </a:p>
          <a:p>
            <a:pPr marL="285750" indent="-285750">
              <a:buFont typeface="Arial" panose="020B0604020202020204" pitchFamily="34" charset="0"/>
              <a:buChar char="•"/>
            </a:pPr>
            <a:r>
              <a:rPr lang="en-US" sz="2000" dirty="0"/>
              <a:t>Executive Order 13960, December 3, 2020, “Promoting the Use of Trustworthy Artificial Intelligence in the Federal Government”</a:t>
            </a:r>
          </a:p>
          <a:p>
            <a:pPr marL="285750" indent="-285750">
              <a:buFont typeface="Arial" panose="020B0604020202020204" pitchFamily="34" charset="0"/>
              <a:buChar char="•"/>
            </a:pPr>
            <a:r>
              <a:rPr lang="en-US" sz="2000" dirty="0"/>
              <a:t>National Artificial Intelligence Act of 2020</a:t>
            </a:r>
          </a:p>
          <a:p>
            <a:pPr marL="285750" indent="-285750">
              <a:buFont typeface="Arial" panose="020B0604020202020204" pitchFamily="34" charset="0"/>
              <a:buChar char="•"/>
            </a:pPr>
            <a:r>
              <a:rPr lang="en-US" sz="2000" dirty="0"/>
              <a:t>AI in Government Act of 2020</a:t>
            </a:r>
          </a:p>
        </p:txBody>
      </p:sp>
      <p:sp>
        <p:nvSpPr>
          <p:cNvPr id="4" name="Footer Placeholder 3">
            <a:extLst>
              <a:ext uri="{FF2B5EF4-FFF2-40B4-BE49-F238E27FC236}">
                <a16:creationId xmlns:a16="http://schemas.microsoft.com/office/drawing/2014/main" id="{87C2A044-88B1-AAA6-1D00-4D000D6486E3}"/>
              </a:ext>
            </a:extLst>
          </p:cNvPr>
          <p:cNvSpPr>
            <a:spLocks noGrp="1"/>
          </p:cNvSpPr>
          <p:nvPr>
            <p:ph type="ftr" sz="quarter" idx="11"/>
          </p:nvPr>
        </p:nvSpPr>
        <p:spPr/>
        <p:txBody>
          <a:bodyPr/>
          <a:lstStyle/>
          <a:p>
            <a:r>
              <a:rPr lang="en-US" dirty="0"/>
              <a:t>Generative AI in Higher Education</a:t>
            </a:r>
          </a:p>
        </p:txBody>
      </p:sp>
      <p:sp>
        <p:nvSpPr>
          <p:cNvPr id="5" name="Slide Number Placeholder 4">
            <a:extLst>
              <a:ext uri="{FF2B5EF4-FFF2-40B4-BE49-F238E27FC236}">
                <a16:creationId xmlns:a16="http://schemas.microsoft.com/office/drawing/2014/main" id="{D9D2ACC5-4737-DF94-FCF9-42A3EDD9947B}"/>
              </a:ext>
            </a:extLst>
          </p:cNvPr>
          <p:cNvSpPr>
            <a:spLocks noGrp="1"/>
          </p:cNvSpPr>
          <p:nvPr>
            <p:ph type="sldNum" sz="quarter" idx="12"/>
          </p:nvPr>
        </p:nvSpPr>
        <p:spPr/>
        <p:txBody>
          <a:bodyPr/>
          <a:lstStyle/>
          <a:p>
            <a:fld id="{B5CEABB6-07DC-46E8-9B57-56EC44A396E5}" type="slidenum">
              <a:rPr lang="en-US" smtClean="0"/>
              <a:t>14</a:t>
            </a:fld>
            <a:endParaRPr lang="en-US" dirty="0"/>
          </a:p>
        </p:txBody>
      </p:sp>
    </p:spTree>
    <p:extLst>
      <p:ext uri="{BB962C8B-B14F-4D97-AF65-F5344CB8AC3E}">
        <p14:creationId xmlns:p14="http://schemas.microsoft.com/office/powerpoint/2010/main" val="405967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3B577-3A23-6D97-D875-2C2CDE74ACA2}"/>
              </a:ext>
            </a:extLst>
          </p:cNvPr>
          <p:cNvSpPr>
            <a:spLocks noGrp="1"/>
          </p:cNvSpPr>
          <p:nvPr>
            <p:ph type="title"/>
          </p:nvPr>
        </p:nvSpPr>
        <p:spPr/>
        <p:txBody>
          <a:bodyPr/>
          <a:lstStyle/>
          <a:p>
            <a:r>
              <a:rPr lang="en-US" dirty="0"/>
              <a:t>White House Blueprint for an ai bill of rights</a:t>
            </a:r>
          </a:p>
        </p:txBody>
      </p:sp>
      <p:sp>
        <p:nvSpPr>
          <p:cNvPr id="3" name="Text Placeholder 2">
            <a:extLst>
              <a:ext uri="{FF2B5EF4-FFF2-40B4-BE49-F238E27FC236}">
                <a16:creationId xmlns:a16="http://schemas.microsoft.com/office/drawing/2014/main" id="{8F110AC1-A2D8-66F7-464F-86D70986460B}"/>
              </a:ext>
            </a:extLst>
          </p:cNvPr>
          <p:cNvSpPr>
            <a:spLocks noGrp="1"/>
          </p:cNvSpPr>
          <p:nvPr>
            <p:ph type="body" idx="1"/>
          </p:nvPr>
        </p:nvSpPr>
        <p:spPr>
          <a:xfrm>
            <a:off x="1362075" y="2876551"/>
            <a:ext cx="5111750" cy="2309811"/>
          </a:xfrm>
        </p:spPr>
        <p:txBody>
          <a:bodyPr>
            <a:noAutofit/>
          </a:bodyPr>
          <a:lstStyle/>
          <a:p>
            <a:pPr marL="285750" indent="-285750">
              <a:buFont typeface="Arial" panose="020B0604020202020204" pitchFamily="34" charset="0"/>
              <a:buChar char="•"/>
            </a:pPr>
            <a:r>
              <a:rPr lang="en-US" sz="2000" dirty="0"/>
              <a:t>Safe and effective systems</a:t>
            </a:r>
          </a:p>
          <a:p>
            <a:pPr marL="285750" indent="-285750">
              <a:buFont typeface="Arial" panose="020B0604020202020204" pitchFamily="34" charset="0"/>
              <a:buChar char="•"/>
            </a:pPr>
            <a:r>
              <a:rPr lang="en-US" sz="2000" dirty="0"/>
              <a:t>Algorithmic discrimination protection</a:t>
            </a:r>
          </a:p>
          <a:p>
            <a:pPr marL="285750" indent="-285750">
              <a:buFont typeface="Arial" panose="020B0604020202020204" pitchFamily="34" charset="0"/>
              <a:buChar char="•"/>
            </a:pPr>
            <a:r>
              <a:rPr lang="en-US" sz="2000" dirty="0"/>
              <a:t>Data privacy</a:t>
            </a:r>
          </a:p>
          <a:p>
            <a:pPr marL="285750" indent="-285750">
              <a:buFont typeface="Arial" panose="020B0604020202020204" pitchFamily="34" charset="0"/>
              <a:buChar char="•"/>
            </a:pPr>
            <a:r>
              <a:rPr lang="en-US" sz="2000" dirty="0"/>
              <a:t>Notice and explanation</a:t>
            </a:r>
          </a:p>
          <a:p>
            <a:pPr marL="285750" indent="-285750">
              <a:buFont typeface="Arial" panose="020B0604020202020204" pitchFamily="34" charset="0"/>
              <a:buChar char="•"/>
            </a:pPr>
            <a:r>
              <a:rPr lang="en-US" sz="2000" dirty="0"/>
              <a:t>Human alternatives, consideration, and fallback</a:t>
            </a:r>
          </a:p>
        </p:txBody>
      </p:sp>
      <p:sp>
        <p:nvSpPr>
          <p:cNvPr id="4" name="Footer Placeholder 3">
            <a:extLst>
              <a:ext uri="{FF2B5EF4-FFF2-40B4-BE49-F238E27FC236}">
                <a16:creationId xmlns:a16="http://schemas.microsoft.com/office/drawing/2014/main" id="{ED3029BB-1925-B4B8-5B02-4127DE585D96}"/>
              </a:ext>
            </a:extLst>
          </p:cNvPr>
          <p:cNvSpPr>
            <a:spLocks noGrp="1"/>
          </p:cNvSpPr>
          <p:nvPr>
            <p:ph type="ftr" sz="quarter" idx="11"/>
          </p:nvPr>
        </p:nvSpPr>
        <p:spPr>
          <a:xfrm>
            <a:off x="4224339" y="6356350"/>
            <a:ext cx="2743200" cy="365125"/>
          </a:xfrm>
        </p:spPr>
        <p:txBody>
          <a:bodyPr/>
          <a:lstStyle/>
          <a:p>
            <a:r>
              <a:rPr lang="en-US" dirty="0"/>
              <a:t>Generative AI in Higher Education</a:t>
            </a:r>
          </a:p>
        </p:txBody>
      </p:sp>
      <p:sp>
        <p:nvSpPr>
          <p:cNvPr id="5" name="Slide Number Placeholder 4">
            <a:extLst>
              <a:ext uri="{FF2B5EF4-FFF2-40B4-BE49-F238E27FC236}">
                <a16:creationId xmlns:a16="http://schemas.microsoft.com/office/drawing/2014/main" id="{1800B9E0-564A-FCB2-65DD-049509512F0D}"/>
              </a:ext>
            </a:extLst>
          </p:cNvPr>
          <p:cNvSpPr>
            <a:spLocks noGrp="1"/>
          </p:cNvSpPr>
          <p:nvPr>
            <p:ph type="sldNum" sz="quarter" idx="12"/>
          </p:nvPr>
        </p:nvSpPr>
        <p:spPr/>
        <p:txBody>
          <a:bodyPr/>
          <a:lstStyle/>
          <a:p>
            <a:fld id="{B5CEABB6-07DC-46E8-9B57-56EC44A396E5}" type="slidenum">
              <a:rPr lang="en-US" smtClean="0"/>
              <a:t>15</a:t>
            </a:fld>
            <a:endParaRPr lang="en-US" dirty="0"/>
          </a:p>
        </p:txBody>
      </p:sp>
    </p:spTree>
    <p:extLst>
      <p:ext uri="{BB962C8B-B14F-4D97-AF65-F5344CB8AC3E}">
        <p14:creationId xmlns:p14="http://schemas.microsoft.com/office/powerpoint/2010/main" val="3777611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A7DD0-9A45-A27B-404F-B706DBA16C18}"/>
              </a:ext>
            </a:extLst>
          </p:cNvPr>
          <p:cNvSpPr>
            <a:spLocks noGrp="1"/>
          </p:cNvSpPr>
          <p:nvPr>
            <p:ph type="ctrTitle"/>
          </p:nvPr>
        </p:nvSpPr>
        <p:spPr/>
        <p:txBody>
          <a:bodyPr/>
          <a:lstStyle/>
          <a:p>
            <a:r>
              <a:rPr lang="en-US" dirty="0"/>
              <a:t>Critical conversations &amp; questions</a:t>
            </a:r>
          </a:p>
        </p:txBody>
      </p:sp>
    </p:spTree>
    <p:extLst>
      <p:ext uri="{BB962C8B-B14F-4D97-AF65-F5344CB8AC3E}">
        <p14:creationId xmlns:p14="http://schemas.microsoft.com/office/powerpoint/2010/main" val="970428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214DD2-2886-E4D0-6328-3A85A51A2C1C}"/>
              </a:ext>
            </a:extLst>
          </p:cNvPr>
          <p:cNvSpPr>
            <a:spLocks noGrp="1"/>
          </p:cNvSpPr>
          <p:nvPr>
            <p:ph type="body" idx="1"/>
          </p:nvPr>
        </p:nvSpPr>
        <p:spPr>
          <a:xfrm>
            <a:off x="5476875" y="601884"/>
            <a:ext cx="5111750" cy="4606250"/>
          </a:xfrm>
        </p:spPr>
        <p:txBody>
          <a:bodyPr>
            <a:normAutofit/>
          </a:bodyPr>
          <a:lstStyle/>
          <a:p>
            <a:pPr marL="342900" indent="-342900">
              <a:buFont typeface="Arial" panose="020B0604020202020204" pitchFamily="34" charset="0"/>
              <a:buChar char="•"/>
            </a:pPr>
            <a:r>
              <a:rPr lang="en-US" sz="2000" dirty="0"/>
              <a:t>What is the nature of learning in an AI-driven world?</a:t>
            </a:r>
          </a:p>
          <a:p>
            <a:pPr marL="342900" indent="-342900">
              <a:buFont typeface="Arial" panose="020B0604020202020204" pitchFamily="34" charset="0"/>
              <a:buChar char="•"/>
            </a:pPr>
            <a:r>
              <a:rPr lang="en-US" sz="2000" dirty="0"/>
              <a:t>What are digital skills 2.0?</a:t>
            </a:r>
          </a:p>
          <a:p>
            <a:pPr marL="342900" indent="-342900">
              <a:buFont typeface="Arial" panose="020B0604020202020204" pitchFamily="34" charset="0"/>
              <a:buChar char="•"/>
            </a:pPr>
            <a:r>
              <a:rPr lang="en-US" sz="2000" dirty="0"/>
              <a:t>How do we assess learning in a world where traditional assessments can be answered by generative AI?</a:t>
            </a:r>
          </a:p>
          <a:p>
            <a:pPr marL="342900" indent="-342900">
              <a:buFont typeface="Arial" panose="020B0604020202020204" pitchFamily="34" charset="0"/>
              <a:buChar char="•"/>
            </a:pPr>
            <a:r>
              <a:rPr lang="en-US" sz="2000" dirty="0"/>
              <a:t>How will AI potentially change higher education’s business model?</a:t>
            </a:r>
          </a:p>
          <a:p>
            <a:pPr marL="342900" indent="-342900">
              <a:buFont typeface="Arial" panose="020B0604020202020204" pitchFamily="34" charset="0"/>
              <a:buChar char="•"/>
            </a:pPr>
            <a:r>
              <a:rPr lang="en-US" sz="2000" dirty="0"/>
              <a:t>How do we prepare higher education faculty and staff for an AI world?</a:t>
            </a:r>
          </a:p>
        </p:txBody>
      </p:sp>
      <p:sp>
        <p:nvSpPr>
          <p:cNvPr id="4" name="Footer Placeholder 3">
            <a:extLst>
              <a:ext uri="{FF2B5EF4-FFF2-40B4-BE49-F238E27FC236}">
                <a16:creationId xmlns:a16="http://schemas.microsoft.com/office/drawing/2014/main" id="{53C2582A-22BE-98CE-9ABD-F5E87823D7FE}"/>
              </a:ext>
            </a:extLst>
          </p:cNvPr>
          <p:cNvSpPr>
            <a:spLocks noGrp="1"/>
          </p:cNvSpPr>
          <p:nvPr>
            <p:ph type="ftr" sz="quarter" idx="11"/>
          </p:nvPr>
        </p:nvSpPr>
        <p:spPr/>
        <p:txBody>
          <a:bodyPr/>
          <a:lstStyle/>
          <a:p>
            <a:r>
              <a:rPr lang="en-US" dirty="0"/>
              <a:t>Generative AI in Higher Education</a:t>
            </a:r>
          </a:p>
        </p:txBody>
      </p:sp>
      <p:sp>
        <p:nvSpPr>
          <p:cNvPr id="5" name="Slide Number Placeholder 4">
            <a:extLst>
              <a:ext uri="{FF2B5EF4-FFF2-40B4-BE49-F238E27FC236}">
                <a16:creationId xmlns:a16="http://schemas.microsoft.com/office/drawing/2014/main" id="{85F82908-B599-7525-6DD0-B538C2AC230A}"/>
              </a:ext>
            </a:extLst>
          </p:cNvPr>
          <p:cNvSpPr>
            <a:spLocks noGrp="1"/>
          </p:cNvSpPr>
          <p:nvPr>
            <p:ph type="sldNum" sz="quarter" idx="12"/>
          </p:nvPr>
        </p:nvSpPr>
        <p:spPr/>
        <p:txBody>
          <a:bodyPr/>
          <a:lstStyle/>
          <a:p>
            <a:fld id="{B5CEABB6-07DC-46E8-9B57-56EC44A396E5}" type="slidenum">
              <a:rPr lang="en-US" smtClean="0"/>
              <a:t>17</a:t>
            </a:fld>
            <a:endParaRPr lang="en-US" dirty="0"/>
          </a:p>
        </p:txBody>
      </p:sp>
    </p:spTree>
    <p:extLst>
      <p:ext uri="{BB962C8B-B14F-4D97-AF65-F5344CB8AC3E}">
        <p14:creationId xmlns:p14="http://schemas.microsoft.com/office/powerpoint/2010/main" val="3159396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4275908" y="2595627"/>
            <a:ext cx="5303520" cy="1666745"/>
          </a:xfrm>
        </p:spPr>
        <p:txBody>
          <a:bodyPr>
            <a:noAutofit/>
          </a:bodyPr>
          <a:lstStyle/>
          <a:p>
            <a:r>
              <a:rPr lang="en-US" sz="2800" dirty="0"/>
              <a:t>Van L. Davis, Ph.D.</a:t>
            </a:r>
          </a:p>
          <a:p>
            <a:r>
              <a:rPr lang="en-US" sz="2800" dirty="0"/>
              <a:t>Chief Strategy Officer, WCET</a:t>
            </a:r>
          </a:p>
          <a:p>
            <a:r>
              <a:rPr lang="en-US" sz="2800" dirty="0" err="1"/>
              <a:t>vdavis@wiche.edu</a:t>
            </a:r>
            <a:endParaRPr lang="en-US" sz="2800" dirty="0"/>
          </a:p>
        </p:txBody>
      </p:sp>
      <p:sp>
        <p:nvSpPr>
          <p:cNvPr id="5" name="Footer Placeholder 4">
            <a:extLst>
              <a:ext uri="{FF2B5EF4-FFF2-40B4-BE49-F238E27FC236}">
                <a16:creationId xmlns:a16="http://schemas.microsoft.com/office/drawing/2014/main" id="{0DFADE42-1A3F-40C8-A071-E57644F3D843}"/>
              </a:ext>
            </a:extLst>
          </p:cNvPr>
          <p:cNvSpPr>
            <a:spLocks noGrp="1"/>
          </p:cNvSpPr>
          <p:nvPr>
            <p:ph type="ftr" sz="quarter" idx="11"/>
          </p:nvPr>
        </p:nvSpPr>
        <p:spPr>
          <a:xfrm>
            <a:off x="6479721" y="6356350"/>
            <a:ext cx="2661557" cy="365125"/>
          </a:xfrm>
        </p:spPr>
        <p:txBody>
          <a:bodyPr/>
          <a:lstStyle/>
          <a:p>
            <a:r>
              <a:rPr lang="en-US" dirty="0"/>
              <a:t>Generative AI in Higher Education</a:t>
            </a:r>
          </a:p>
        </p:txBody>
      </p:sp>
      <p:sp>
        <p:nvSpPr>
          <p:cNvPr id="6" name="Slide Number Placeholder 5">
            <a:extLst>
              <a:ext uri="{FF2B5EF4-FFF2-40B4-BE49-F238E27FC236}">
                <a16:creationId xmlns:a16="http://schemas.microsoft.com/office/drawing/2014/main" id="{5EDCFF82-B70F-4971-9182-7C3AEA3CFD26}"/>
              </a:ext>
            </a:extLst>
          </p:cNvPr>
          <p:cNvSpPr>
            <a:spLocks noGrp="1"/>
          </p:cNvSpPr>
          <p:nvPr>
            <p:ph type="sldNum" sz="quarter" idx="12"/>
          </p:nvPr>
        </p:nvSpPr>
        <p:spPr>
          <a:xfrm>
            <a:off x="9579428" y="6356350"/>
            <a:ext cx="1774371" cy="365125"/>
          </a:xfrm>
        </p:spPr>
        <p:txBody>
          <a:bodyPr/>
          <a:lstStyle/>
          <a:p>
            <a:fld id="{B5CEABB6-07DC-46E8-9B57-56EC44A396E5}" type="slidenum">
              <a:rPr lang="en-US" smtClean="0"/>
              <a:pPr/>
              <a:t>18</a:t>
            </a:fld>
            <a:endParaRPr lang="en-US" dirty="0"/>
          </a:p>
        </p:txBody>
      </p:sp>
    </p:spTree>
    <p:extLst>
      <p:ext uri="{BB962C8B-B14F-4D97-AF65-F5344CB8AC3E}">
        <p14:creationId xmlns:p14="http://schemas.microsoft.com/office/powerpoint/2010/main" val="2436493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5921828" y="402927"/>
            <a:ext cx="5431971" cy="846301"/>
          </a:xfrm>
        </p:spPr>
        <p:txBody>
          <a:bodyPr/>
          <a:lstStyle/>
          <a:p>
            <a:r>
              <a:rPr lang="en-ZA" dirty="0"/>
              <a:t>WCET recommendations</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920595" y="1249228"/>
            <a:ext cx="5433204" cy="5332728"/>
          </a:xfrm>
        </p:spPr>
        <p:txBody>
          <a:bodyPr vert="horz" lIns="91440" tIns="45720" rIns="91440" bIns="45720" rtlCol="0" anchor="t">
            <a:noAutofit/>
          </a:bodyPr>
          <a:lstStyle/>
          <a:p>
            <a:pPr marL="285750" indent="-285750">
              <a:buFont typeface="Arial" panose="020B0604020202020204" pitchFamily="34" charset="0"/>
              <a:buChar char="•"/>
            </a:pPr>
            <a:r>
              <a:rPr lang="en-ZA" sz="1600" cap="none" noProof="1"/>
              <a:t>Create clear, well developed policies beyond academic integrity</a:t>
            </a:r>
          </a:p>
          <a:p>
            <a:pPr marL="285750" indent="-285750">
              <a:buFont typeface="Arial" panose="020B0604020202020204" pitchFamily="34" charset="0"/>
              <a:buChar char="•"/>
            </a:pPr>
            <a:r>
              <a:rPr lang="en-ZA" sz="1600" cap="none" noProof="1"/>
              <a:t>Ensure learner accessibility</a:t>
            </a:r>
          </a:p>
          <a:p>
            <a:pPr marL="285750" indent="-285750">
              <a:buFont typeface="Arial" panose="020B0604020202020204" pitchFamily="34" charset="0"/>
              <a:buChar char="•"/>
            </a:pPr>
            <a:r>
              <a:rPr lang="en-ZA" sz="1600" cap="none" noProof="1"/>
              <a:t>Create digital literacy centered on AI that includes a discussion of AI concerns such as algorithmic biases</a:t>
            </a:r>
          </a:p>
          <a:p>
            <a:pPr marL="285750" indent="-285750">
              <a:buFont typeface="Arial" panose="020B0604020202020204" pitchFamily="34" charset="0"/>
              <a:buChar char="•"/>
            </a:pPr>
            <a:r>
              <a:rPr lang="en-ZA" sz="1600" cap="none" noProof="1"/>
              <a:t>Regularly update curriculum in collaboration with industry experts</a:t>
            </a:r>
          </a:p>
          <a:p>
            <a:pPr marL="285750" indent="-285750">
              <a:buFont typeface="Arial" panose="020B0604020202020204" pitchFamily="34" charset="0"/>
              <a:buChar char="•"/>
            </a:pPr>
            <a:r>
              <a:rPr lang="en-ZA" sz="1600" cap="none" noProof="1"/>
              <a:t>Allocate institutional resources for training</a:t>
            </a:r>
          </a:p>
          <a:p>
            <a:pPr marL="285750" indent="-285750">
              <a:buFont typeface="Arial" panose="020B0604020202020204" pitchFamily="34" charset="0"/>
              <a:buChar char="•"/>
            </a:pPr>
            <a:r>
              <a:rPr lang="en-ZA" sz="1600" cap="none" noProof="1"/>
              <a:t>Engage as much of the campus community, including beyond the academic community, as possible, including students</a:t>
            </a:r>
          </a:p>
          <a:p>
            <a:pPr marL="285750" indent="-285750">
              <a:buFont typeface="Arial" panose="020B0604020202020204" pitchFamily="34" charset="0"/>
              <a:buChar char="•"/>
            </a:pPr>
            <a:r>
              <a:rPr lang="en-ZA" sz="1600" cap="none" noProof="1"/>
              <a:t>Create collaborative opportunities for faculty, students, and staff to explore and discuss AI</a:t>
            </a:r>
          </a:p>
          <a:p>
            <a:pPr marL="285750" indent="-285750">
              <a:buFont typeface="Arial" panose="020B0604020202020204" pitchFamily="34" charset="0"/>
              <a:buChar char="•"/>
            </a:pPr>
            <a:r>
              <a:rPr lang="en-ZA" sz="1600" cap="none" noProof="1"/>
              <a:t>Provide a secure environment around the use of AI that addresses data privacy and security</a:t>
            </a:r>
          </a:p>
        </p:txBody>
      </p:sp>
      <p:sp>
        <p:nvSpPr>
          <p:cNvPr id="3" name="Footer Placeholder 2">
            <a:extLst>
              <a:ext uri="{FF2B5EF4-FFF2-40B4-BE49-F238E27FC236}">
                <a16:creationId xmlns:a16="http://schemas.microsoft.com/office/drawing/2014/main" id="{005C44B1-BA82-483C-BD91-F89067442F9E}"/>
              </a:ext>
            </a:extLst>
          </p:cNvPr>
          <p:cNvSpPr>
            <a:spLocks noGrp="1"/>
          </p:cNvSpPr>
          <p:nvPr>
            <p:ph type="ftr" sz="quarter" idx="21"/>
          </p:nvPr>
        </p:nvSpPr>
        <p:spPr>
          <a:xfrm>
            <a:off x="7161955" y="6356350"/>
            <a:ext cx="3243942" cy="365125"/>
          </a:xfrm>
        </p:spPr>
        <p:txBody>
          <a:bodyPr/>
          <a:lstStyle/>
          <a:p>
            <a:r>
              <a:rPr lang="en-ZA" dirty="0"/>
              <a:t>Generative AI in Higher Education</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19</a:t>
            </a:fld>
            <a:endParaRPr lang="en-ZA" dirty="0"/>
          </a:p>
        </p:txBody>
      </p:sp>
    </p:spTree>
    <p:extLst>
      <p:ext uri="{BB962C8B-B14F-4D97-AF65-F5344CB8AC3E}">
        <p14:creationId xmlns:p14="http://schemas.microsoft.com/office/powerpoint/2010/main" val="2907006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1333499" y="1020445"/>
            <a:ext cx="3171825" cy="1325563"/>
          </a:xfrm>
        </p:spPr>
        <p:txBody>
          <a:bodyPr/>
          <a:lstStyle/>
          <a:p>
            <a:r>
              <a:rPr lang="en-ZA" dirty="0"/>
              <a:t>Generative AI</a:t>
            </a:r>
          </a:p>
        </p:txBody>
      </p:sp>
      <p:sp>
        <p:nvSpPr>
          <p:cNvPr id="3" name="Subtitle 2">
            <a:extLst>
              <a:ext uri="{FF2B5EF4-FFF2-40B4-BE49-F238E27FC236}">
                <a16:creationId xmlns:a16="http://schemas.microsoft.com/office/drawing/2014/main" id="{35E3EA69-4E0E-41BD-8095-A124225A2647}"/>
              </a:ext>
              <a:ext uri="{C183D7F6-B498-43B3-948B-1728B52AA6E4}">
                <adec:decorative xmlns:adec="http://schemas.microsoft.com/office/drawing/2017/decorative" val="0"/>
              </a:ext>
            </a:extLst>
          </p:cNvPr>
          <p:cNvSpPr>
            <a:spLocks noGrp="1"/>
          </p:cNvSpPr>
          <p:nvPr>
            <p:ph idx="1"/>
          </p:nvPr>
        </p:nvSpPr>
        <p:spPr>
          <a:xfrm>
            <a:off x="1333499" y="2924175"/>
            <a:ext cx="3171825" cy="2519363"/>
          </a:xfrm>
        </p:spPr>
        <p:txBody>
          <a:bodyPr>
            <a:normAutofit fontScale="85000" lnSpcReduction="20000"/>
          </a:bodyPr>
          <a:lstStyle/>
          <a:p>
            <a:r>
              <a:rPr lang="en-US" sz="1800" b="0" i="0" u="none" strike="noStrike" dirty="0">
                <a:effectLst/>
                <a:latin typeface="Roboto" panose="02000000000000000000" pitchFamily="2" charset="0"/>
              </a:rPr>
              <a:t>A form of artificial intelligence that can create new content such as text, visual images, code, audio, or video because its neural networks have been trained on a large amount of data. Outputs might include digital art, essays, short answers, blog posts, computer code, press releases, and other types of novel content.</a:t>
            </a:r>
            <a:endParaRPr lang="en-US" dirty="0"/>
          </a:p>
        </p:txBody>
      </p:sp>
      <p:sp>
        <p:nvSpPr>
          <p:cNvPr id="5" name="Footer Placeholder 4">
            <a:extLst>
              <a:ext uri="{FF2B5EF4-FFF2-40B4-BE49-F238E27FC236}">
                <a16:creationId xmlns:a16="http://schemas.microsoft.com/office/drawing/2014/main" id="{AF29EA23-F34E-486A-B8B2-0C3019266975}"/>
              </a:ext>
            </a:extLst>
          </p:cNvPr>
          <p:cNvSpPr>
            <a:spLocks noGrp="1"/>
          </p:cNvSpPr>
          <p:nvPr>
            <p:ph type="ftr" sz="quarter" idx="11"/>
          </p:nvPr>
        </p:nvSpPr>
        <p:spPr>
          <a:xfrm>
            <a:off x="2669886" y="6356349"/>
            <a:ext cx="2482842" cy="365125"/>
          </a:xfrm>
        </p:spPr>
        <p:txBody>
          <a:bodyPr/>
          <a:lstStyle/>
          <a:p>
            <a:r>
              <a:rPr lang="en-ZA" dirty="0"/>
              <a:t>Generative AI in Higher Education</a:t>
            </a:r>
          </a:p>
        </p:txBody>
      </p:sp>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12"/>
          </p:nvPr>
        </p:nvSpPr>
        <p:spPr>
          <a:xfrm>
            <a:off x="5536305" y="6356350"/>
            <a:ext cx="987552" cy="365125"/>
          </a:xfrm>
        </p:spPr>
        <p:txBody>
          <a:bodyPr/>
          <a:lstStyle/>
          <a:p>
            <a:fld id="{19B51A1E-902D-48AF-9020-955120F399B6}" type="slidenum">
              <a:rPr lang="en-ZA" smtClean="0"/>
              <a:pPr/>
              <a:t>2</a:t>
            </a:fld>
            <a:endParaRPr lang="en-ZA" dirty="0"/>
          </a:p>
        </p:txBody>
      </p:sp>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5E3EA69-4E0E-41BD-8095-A124225A2647}"/>
              </a:ext>
              <a:ext uri="{C183D7F6-B498-43B3-948B-1728B52AA6E4}">
                <adec:decorative xmlns:adec="http://schemas.microsoft.com/office/drawing/2017/decorative" val="0"/>
              </a:ext>
            </a:extLst>
          </p:cNvPr>
          <p:cNvSpPr>
            <a:spLocks noGrp="1"/>
          </p:cNvSpPr>
          <p:nvPr>
            <p:ph idx="1"/>
          </p:nvPr>
        </p:nvSpPr>
        <p:spPr>
          <a:xfrm>
            <a:off x="1130299" y="2169318"/>
            <a:ext cx="4202806" cy="2519363"/>
          </a:xfrm>
        </p:spPr>
        <p:txBody>
          <a:bodyPr>
            <a:normAutofit/>
          </a:bodyPr>
          <a:lstStyle/>
          <a:p>
            <a:r>
              <a:rPr lang="en-US" sz="3200" b="0" i="0" u="none" strike="noStrike" dirty="0">
                <a:effectLst/>
                <a:latin typeface="+mj-lt"/>
              </a:rPr>
              <a:t>“It is the wild, wild west. And we don’t have any horses.”</a:t>
            </a:r>
            <a:endParaRPr lang="en-US" sz="3200" dirty="0">
              <a:latin typeface="+mj-lt"/>
            </a:endParaRPr>
          </a:p>
        </p:txBody>
      </p:sp>
      <p:sp>
        <p:nvSpPr>
          <p:cNvPr id="5" name="Footer Placeholder 4">
            <a:extLst>
              <a:ext uri="{FF2B5EF4-FFF2-40B4-BE49-F238E27FC236}">
                <a16:creationId xmlns:a16="http://schemas.microsoft.com/office/drawing/2014/main" id="{AF29EA23-F34E-486A-B8B2-0C3019266975}"/>
              </a:ext>
            </a:extLst>
          </p:cNvPr>
          <p:cNvSpPr>
            <a:spLocks noGrp="1"/>
          </p:cNvSpPr>
          <p:nvPr>
            <p:ph type="ftr" sz="quarter" idx="11"/>
          </p:nvPr>
        </p:nvSpPr>
        <p:spPr>
          <a:xfrm>
            <a:off x="2669886" y="6356349"/>
            <a:ext cx="2482842" cy="365125"/>
          </a:xfrm>
        </p:spPr>
        <p:txBody>
          <a:bodyPr/>
          <a:lstStyle/>
          <a:p>
            <a:r>
              <a:rPr lang="en-ZA" dirty="0"/>
              <a:t>Generative AI in Higher Education</a:t>
            </a:r>
          </a:p>
        </p:txBody>
      </p:sp>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12"/>
          </p:nvPr>
        </p:nvSpPr>
        <p:spPr>
          <a:xfrm>
            <a:off x="5536305" y="6356350"/>
            <a:ext cx="987552" cy="365125"/>
          </a:xfrm>
        </p:spPr>
        <p:txBody>
          <a:bodyPr/>
          <a:lstStyle/>
          <a:p>
            <a:fld id="{19B51A1E-902D-48AF-9020-955120F399B6}" type="slidenum">
              <a:rPr lang="en-ZA" smtClean="0"/>
              <a:pPr/>
              <a:t>3</a:t>
            </a:fld>
            <a:endParaRPr lang="en-ZA" dirty="0"/>
          </a:p>
        </p:txBody>
      </p:sp>
    </p:spTree>
    <p:extLst>
      <p:ext uri="{BB962C8B-B14F-4D97-AF65-F5344CB8AC3E}">
        <p14:creationId xmlns:p14="http://schemas.microsoft.com/office/powerpoint/2010/main" val="1485807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2767-384C-73E6-4506-0421C562F41D}"/>
              </a:ext>
            </a:extLst>
          </p:cNvPr>
          <p:cNvSpPr>
            <a:spLocks noGrp="1"/>
          </p:cNvSpPr>
          <p:nvPr>
            <p:ph type="title"/>
          </p:nvPr>
        </p:nvSpPr>
        <p:spPr/>
        <p:txBody>
          <a:bodyPr/>
          <a:lstStyle/>
          <a:p>
            <a:r>
              <a:rPr lang="en-US" dirty="0"/>
              <a:t>Public Concern with AI</a:t>
            </a:r>
          </a:p>
        </p:txBody>
      </p:sp>
      <p:sp>
        <p:nvSpPr>
          <p:cNvPr id="3" name="Text Placeholder 2">
            <a:extLst>
              <a:ext uri="{FF2B5EF4-FFF2-40B4-BE49-F238E27FC236}">
                <a16:creationId xmlns:a16="http://schemas.microsoft.com/office/drawing/2014/main" id="{C942501A-4230-220D-D978-0F5D1EAFCC35}"/>
              </a:ext>
            </a:extLst>
          </p:cNvPr>
          <p:cNvSpPr>
            <a:spLocks noGrp="1"/>
          </p:cNvSpPr>
          <p:nvPr>
            <p:ph type="body" sz="quarter" idx="13"/>
          </p:nvPr>
        </p:nvSpPr>
        <p:spPr/>
        <p:txBody>
          <a:bodyPr>
            <a:normAutofit lnSpcReduction="10000"/>
          </a:bodyPr>
          <a:lstStyle/>
          <a:p>
            <a:r>
              <a:rPr lang="en-US" dirty="0"/>
              <a:t>52% more concerned than excited</a:t>
            </a:r>
          </a:p>
        </p:txBody>
      </p:sp>
      <p:sp>
        <p:nvSpPr>
          <p:cNvPr id="4" name="Text Placeholder 3">
            <a:extLst>
              <a:ext uri="{FF2B5EF4-FFF2-40B4-BE49-F238E27FC236}">
                <a16:creationId xmlns:a16="http://schemas.microsoft.com/office/drawing/2014/main" id="{97C22912-B6E4-D7AB-5A62-2BF11FCE160E}"/>
              </a:ext>
            </a:extLst>
          </p:cNvPr>
          <p:cNvSpPr>
            <a:spLocks noGrp="1"/>
          </p:cNvSpPr>
          <p:nvPr>
            <p:ph type="body" sz="quarter" idx="15"/>
          </p:nvPr>
        </p:nvSpPr>
        <p:spPr/>
        <p:txBody>
          <a:bodyPr/>
          <a:lstStyle/>
          <a:p>
            <a:r>
              <a:rPr lang="en-US" dirty="0"/>
              <a:t>Up 14% from 2022</a:t>
            </a:r>
          </a:p>
        </p:txBody>
      </p:sp>
      <p:sp>
        <p:nvSpPr>
          <p:cNvPr id="5" name="Text Placeholder 4">
            <a:extLst>
              <a:ext uri="{FF2B5EF4-FFF2-40B4-BE49-F238E27FC236}">
                <a16:creationId xmlns:a16="http://schemas.microsoft.com/office/drawing/2014/main" id="{EAB85E72-1757-26DE-0B1B-4E145DF7C495}"/>
              </a:ext>
            </a:extLst>
          </p:cNvPr>
          <p:cNvSpPr>
            <a:spLocks noGrp="1"/>
          </p:cNvSpPr>
          <p:nvPr>
            <p:ph type="body" sz="quarter" idx="23"/>
          </p:nvPr>
        </p:nvSpPr>
        <p:spPr/>
        <p:txBody>
          <a:bodyPr>
            <a:normAutofit lnSpcReduction="10000"/>
          </a:bodyPr>
          <a:lstStyle/>
          <a:p>
            <a:r>
              <a:rPr lang="en-US" dirty="0"/>
              <a:t>36% equally concerned &amp; Excited</a:t>
            </a:r>
          </a:p>
        </p:txBody>
      </p:sp>
      <p:sp>
        <p:nvSpPr>
          <p:cNvPr id="6" name="Text Placeholder 5">
            <a:extLst>
              <a:ext uri="{FF2B5EF4-FFF2-40B4-BE49-F238E27FC236}">
                <a16:creationId xmlns:a16="http://schemas.microsoft.com/office/drawing/2014/main" id="{BC3ED575-302F-FA7E-4B50-3D083F47A755}"/>
              </a:ext>
            </a:extLst>
          </p:cNvPr>
          <p:cNvSpPr>
            <a:spLocks noGrp="1"/>
          </p:cNvSpPr>
          <p:nvPr>
            <p:ph type="body" sz="quarter" idx="24"/>
          </p:nvPr>
        </p:nvSpPr>
        <p:spPr/>
        <p:txBody>
          <a:bodyPr/>
          <a:lstStyle/>
          <a:p>
            <a:r>
              <a:rPr lang="en-US" dirty="0"/>
              <a:t>Down 10% from 2022</a:t>
            </a:r>
          </a:p>
        </p:txBody>
      </p:sp>
      <p:sp>
        <p:nvSpPr>
          <p:cNvPr id="7" name="Text Placeholder 6">
            <a:extLst>
              <a:ext uri="{FF2B5EF4-FFF2-40B4-BE49-F238E27FC236}">
                <a16:creationId xmlns:a16="http://schemas.microsoft.com/office/drawing/2014/main" id="{E68FE544-6EBD-4D04-81F2-8306A8887B4C}"/>
              </a:ext>
            </a:extLst>
          </p:cNvPr>
          <p:cNvSpPr>
            <a:spLocks noGrp="1"/>
          </p:cNvSpPr>
          <p:nvPr>
            <p:ph type="body" sz="quarter" idx="25"/>
          </p:nvPr>
        </p:nvSpPr>
        <p:spPr/>
        <p:txBody>
          <a:bodyPr>
            <a:normAutofit lnSpcReduction="10000"/>
          </a:bodyPr>
          <a:lstStyle/>
          <a:p>
            <a:r>
              <a:rPr lang="en-US" dirty="0"/>
              <a:t>10% more excited than concerned</a:t>
            </a:r>
          </a:p>
        </p:txBody>
      </p:sp>
      <p:sp>
        <p:nvSpPr>
          <p:cNvPr id="8" name="Text Placeholder 7">
            <a:extLst>
              <a:ext uri="{FF2B5EF4-FFF2-40B4-BE49-F238E27FC236}">
                <a16:creationId xmlns:a16="http://schemas.microsoft.com/office/drawing/2014/main" id="{4DDAEDC6-1863-5BBF-D4FD-A93437B913A3}"/>
              </a:ext>
            </a:extLst>
          </p:cNvPr>
          <p:cNvSpPr>
            <a:spLocks noGrp="1"/>
          </p:cNvSpPr>
          <p:nvPr>
            <p:ph type="body" sz="quarter" idx="26"/>
          </p:nvPr>
        </p:nvSpPr>
        <p:spPr/>
        <p:txBody>
          <a:bodyPr/>
          <a:lstStyle/>
          <a:p>
            <a:r>
              <a:rPr lang="en-US" dirty="0"/>
              <a:t>Down 5% from 2022</a:t>
            </a:r>
          </a:p>
        </p:txBody>
      </p:sp>
      <p:sp>
        <p:nvSpPr>
          <p:cNvPr id="9" name="Footer Placeholder 8">
            <a:extLst>
              <a:ext uri="{FF2B5EF4-FFF2-40B4-BE49-F238E27FC236}">
                <a16:creationId xmlns:a16="http://schemas.microsoft.com/office/drawing/2014/main" id="{4BF95981-FBB6-56C4-50FB-A743D1045E87}"/>
              </a:ext>
            </a:extLst>
          </p:cNvPr>
          <p:cNvSpPr>
            <a:spLocks noGrp="1"/>
          </p:cNvSpPr>
          <p:nvPr>
            <p:ph type="ftr" sz="quarter" idx="11"/>
          </p:nvPr>
        </p:nvSpPr>
        <p:spPr>
          <a:xfrm>
            <a:off x="7673897" y="6356350"/>
            <a:ext cx="4114800" cy="365125"/>
          </a:xfrm>
        </p:spPr>
        <p:txBody>
          <a:bodyPr/>
          <a:lstStyle/>
          <a:p>
            <a:r>
              <a:rPr lang="en-US" dirty="0"/>
              <a:t>Generative AI in Higher Education</a:t>
            </a:r>
          </a:p>
        </p:txBody>
      </p:sp>
      <p:sp>
        <p:nvSpPr>
          <p:cNvPr id="10" name="Slide Number Placeholder 9">
            <a:extLst>
              <a:ext uri="{FF2B5EF4-FFF2-40B4-BE49-F238E27FC236}">
                <a16:creationId xmlns:a16="http://schemas.microsoft.com/office/drawing/2014/main" id="{94552458-A3B1-837E-B473-A674A07399F6}"/>
              </a:ext>
            </a:extLst>
          </p:cNvPr>
          <p:cNvSpPr>
            <a:spLocks noGrp="1"/>
          </p:cNvSpPr>
          <p:nvPr>
            <p:ph type="sldNum" sz="quarter" idx="12"/>
          </p:nvPr>
        </p:nvSpPr>
        <p:spPr/>
        <p:txBody>
          <a:bodyPr/>
          <a:lstStyle/>
          <a:p>
            <a:fld id="{B5CEABB6-07DC-46E8-9B57-56EC44A396E5}" type="slidenum">
              <a:rPr lang="en-US" smtClean="0"/>
              <a:t>4</a:t>
            </a:fld>
            <a:endParaRPr lang="en-US" dirty="0"/>
          </a:p>
        </p:txBody>
      </p:sp>
      <p:sp>
        <p:nvSpPr>
          <p:cNvPr id="11" name="Footer Placeholder 8">
            <a:extLst>
              <a:ext uri="{FF2B5EF4-FFF2-40B4-BE49-F238E27FC236}">
                <a16:creationId xmlns:a16="http://schemas.microsoft.com/office/drawing/2014/main" id="{A3DCF361-0531-89C7-423A-BA91B480AFB0}"/>
              </a:ext>
            </a:extLst>
          </p:cNvPr>
          <p:cNvSpPr txBox="1">
            <a:spLocks/>
          </p:cNvSpPr>
          <p:nvPr/>
        </p:nvSpPr>
        <p:spPr>
          <a:xfrm>
            <a:off x="2452138" y="6356350"/>
            <a:ext cx="5431971"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Pew Research Center, August 28, 2023, </a:t>
            </a:r>
            <a:r>
              <a:rPr lang="en-US" dirty="0">
                <a:hlinkClick r:id="rId2"/>
              </a:rPr>
              <a:t>https://www.pewresearch.org/short-reads/2023/08/28/growing-public-concern-about-the-role-of-artificial-intelligence-in-daily-life/</a:t>
            </a:r>
            <a:r>
              <a:rPr lang="en-US" dirty="0"/>
              <a:t> </a:t>
            </a:r>
          </a:p>
        </p:txBody>
      </p:sp>
    </p:spTree>
    <p:extLst>
      <p:ext uri="{BB962C8B-B14F-4D97-AF65-F5344CB8AC3E}">
        <p14:creationId xmlns:p14="http://schemas.microsoft.com/office/powerpoint/2010/main" val="1433264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D3DD5-E4C6-E37F-11B1-5BB561F3BFD6}"/>
              </a:ext>
            </a:extLst>
          </p:cNvPr>
          <p:cNvSpPr>
            <a:spLocks noGrp="1"/>
          </p:cNvSpPr>
          <p:nvPr>
            <p:ph type="ctrTitle"/>
          </p:nvPr>
        </p:nvSpPr>
        <p:spPr/>
        <p:txBody>
          <a:bodyPr/>
          <a:lstStyle/>
          <a:p>
            <a:r>
              <a:rPr lang="en-US" dirty="0"/>
              <a:t>AI in higher education</a:t>
            </a:r>
          </a:p>
        </p:txBody>
      </p:sp>
    </p:spTree>
    <p:extLst>
      <p:ext uri="{BB962C8B-B14F-4D97-AF65-F5344CB8AC3E}">
        <p14:creationId xmlns:p14="http://schemas.microsoft.com/office/powerpoint/2010/main" val="2294045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838200" y="5509419"/>
            <a:ext cx="5257800" cy="585788"/>
          </a:xfrm>
        </p:spPr>
        <p:txBody>
          <a:bodyPr>
            <a:normAutofit fontScale="90000"/>
          </a:bodyPr>
          <a:lstStyle/>
          <a:p>
            <a:r>
              <a:rPr lang="en-US" dirty="0"/>
              <a:t>WCET AI Survey key findings</a:t>
            </a:r>
          </a:p>
        </p:txBody>
      </p:sp>
      <p:sp>
        <p:nvSpPr>
          <p:cNvPr id="3" name="Content Placeholder 2">
            <a:extLst>
              <a:ext uri="{FF2B5EF4-FFF2-40B4-BE49-F238E27FC236}">
                <a16:creationId xmlns:a16="http://schemas.microsoft.com/office/drawing/2014/main" id="{7D779DE4-CAEA-4617-897E-FEC9A2AC2D6A}"/>
              </a:ext>
            </a:extLst>
          </p:cNvPr>
          <p:cNvSpPr>
            <a:spLocks noGrp="1"/>
          </p:cNvSpPr>
          <p:nvPr>
            <p:ph type="body" sz="quarter" idx="13"/>
          </p:nvPr>
        </p:nvSpPr>
        <p:spPr>
          <a:xfrm>
            <a:off x="148318" y="1481138"/>
            <a:ext cx="2141764" cy="514350"/>
          </a:xfrm>
        </p:spPr>
        <p:txBody>
          <a:bodyPr vert="horz" lIns="91440" tIns="45720" rIns="91440" bIns="45720" rtlCol="0" anchor="ctr">
            <a:normAutofit/>
          </a:bodyPr>
          <a:lstStyle/>
          <a:p>
            <a:r>
              <a:rPr lang="en-US" dirty="0"/>
              <a:t>Maturity</a:t>
            </a:r>
          </a:p>
        </p:txBody>
      </p:sp>
      <p:sp>
        <p:nvSpPr>
          <p:cNvPr id="4" name="Text Placeholder 3">
            <a:extLst>
              <a:ext uri="{FF2B5EF4-FFF2-40B4-BE49-F238E27FC236}">
                <a16:creationId xmlns:a16="http://schemas.microsoft.com/office/drawing/2014/main" id="{F5FF1291-56EB-4A7B-A198-1D91F9ECC5D3}"/>
              </a:ext>
            </a:extLst>
          </p:cNvPr>
          <p:cNvSpPr>
            <a:spLocks noGrp="1"/>
          </p:cNvSpPr>
          <p:nvPr>
            <p:ph type="body" sz="quarter" idx="14"/>
          </p:nvPr>
        </p:nvSpPr>
        <p:spPr>
          <a:xfrm>
            <a:off x="705666" y="2644669"/>
            <a:ext cx="2141764" cy="514350"/>
          </a:xfrm>
        </p:spPr>
        <p:txBody>
          <a:bodyPr/>
          <a:lstStyle/>
          <a:p>
            <a:r>
              <a:rPr lang="en-US" dirty="0"/>
              <a:t>Academic integrity</a:t>
            </a:r>
          </a:p>
        </p:txBody>
      </p:sp>
      <p:sp>
        <p:nvSpPr>
          <p:cNvPr id="5" name="Text Placeholder 4">
            <a:extLst>
              <a:ext uri="{FF2B5EF4-FFF2-40B4-BE49-F238E27FC236}">
                <a16:creationId xmlns:a16="http://schemas.microsoft.com/office/drawing/2014/main" id="{6184E21C-7534-4FB5-9709-F7D1A11034F3}"/>
              </a:ext>
            </a:extLst>
          </p:cNvPr>
          <p:cNvSpPr>
            <a:spLocks noGrp="1"/>
          </p:cNvSpPr>
          <p:nvPr>
            <p:ph type="body" sz="quarter" idx="15"/>
          </p:nvPr>
        </p:nvSpPr>
        <p:spPr>
          <a:xfrm>
            <a:off x="1325336" y="3698982"/>
            <a:ext cx="2141764" cy="514350"/>
          </a:xfrm>
        </p:spPr>
        <p:txBody>
          <a:bodyPr/>
          <a:lstStyle/>
          <a:p>
            <a:r>
              <a:rPr lang="en-US" dirty="0"/>
              <a:t>Campus advocates</a:t>
            </a:r>
          </a:p>
        </p:txBody>
      </p:sp>
      <p:sp>
        <p:nvSpPr>
          <p:cNvPr id="6" name="Text Placeholder 5">
            <a:extLst>
              <a:ext uri="{FF2B5EF4-FFF2-40B4-BE49-F238E27FC236}">
                <a16:creationId xmlns:a16="http://schemas.microsoft.com/office/drawing/2014/main" id="{5C594564-4FC6-401A-8586-44735EE819EC}"/>
              </a:ext>
            </a:extLst>
          </p:cNvPr>
          <p:cNvSpPr>
            <a:spLocks noGrp="1"/>
          </p:cNvSpPr>
          <p:nvPr>
            <p:ph type="body" sz="quarter" idx="16"/>
          </p:nvPr>
        </p:nvSpPr>
        <p:spPr>
          <a:xfrm>
            <a:off x="1905000" y="4710114"/>
            <a:ext cx="2141764" cy="514350"/>
          </a:xfrm>
        </p:spPr>
        <p:txBody>
          <a:bodyPr/>
          <a:lstStyle/>
          <a:p>
            <a:r>
              <a:rPr lang="en-US" dirty="0"/>
              <a:t>Benefits</a:t>
            </a:r>
          </a:p>
        </p:txBody>
      </p:sp>
      <p:sp>
        <p:nvSpPr>
          <p:cNvPr id="7" name="Text Placeholder 6">
            <a:extLst>
              <a:ext uri="{FF2B5EF4-FFF2-40B4-BE49-F238E27FC236}">
                <a16:creationId xmlns:a16="http://schemas.microsoft.com/office/drawing/2014/main" id="{D7EB25CA-DA83-483D-AF83-0001BDF2DE2B}"/>
              </a:ext>
            </a:extLst>
          </p:cNvPr>
          <p:cNvSpPr>
            <a:spLocks noGrp="1"/>
          </p:cNvSpPr>
          <p:nvPr>
            <p:ph type="body" sz="quarter" idx="17"/>
          </p:nvPr>
        </p:nvSpPr>
        <p:spPr>
          <a:xfrm>
            <a:off x="4366700" y="1366744"/>
            <a:ext cx="5539095" cy="1011105"/>
          </a:xfrm>
        </p:spPr>
        <p:txBody>
          <a:bodyPr>
            <a:noAutofit/>
          </a:bodyPr>
          <a:lstStyle/>
          <a:p>
            <a:pPr rtl="0" fontAlgn="base">
              <a:spcBef>
                <a:spcPts val="0"/>
              </a:spcBef>
              <a:spcAft>
                <a:spcPts val="0"/>
              </a:spcAft>
            </a:pPr>
            <a:r>
              <a:rPr lang="en-US" sz="1200" b="0" i="0" u="none" strike="noStrike" dirty="0">
                <a:solidFill>
                  <a:srgbClr val="000000"/>
                </a:solidFill>
                <a:effectLst/>
              </a:rPr>
              <a:t>Using AI to support instruction and learning is nascent on many campuses, although some have been using it for other purposes for years. The majority of institutions lack official strategy around the use of AI but have or will be developing policies, primarily around academic integrity and instructional use.</a:t>
            </a:r>
          </a:p>
          <a:p>
            <a:endParaRPr lang="en-US" dirty="0"/>
          </a:p>
        </p:txBody>
      </p:sp>
      <p:sp>
        <p:nvSpPr>
          <p:cNvPr id="8" name="Text Placeholder 7">
            <a:extLst>
              <a:ext uri="{FF2B5EF4-FFF2-40B4-BE49-F238E27FC236}">
                <a16:creationId xmlns:a16="http://schemas.microsoft.com/office/drawing/2014/main" id="{B46CE8C6-E12D-4A0D-8553-7FFA31941D56}"/>
              </a:ext>
            </a:extLst>
          </p:cNvPr>
          <p:cNvSpPr>
            <a:spLocks noGrp="1"/>
          </p:cNvSpPr>
          <p:nvPr>
            <p:ph type="body" sz="quarter" idx="18"/>
          </p:nvPr>
        </p:nvSpPr>
        <p:spPr>
          <a:xfrm>
            <a:off x="4976300" y="2639452"/>
            <a:ext cx="5539095" cy="514350"/>
          </a:xfrm>
        </p:spPr>
        <p:txBody>
          <a:bodyPr/>
          <a:lstStyle/>
          <a:p>
            <a:r>
              <a:rPr lang="en-US" sz="1200" dirty="0"/>
              <a:t>Most institutions are primarily concerned with academic integrity and the ability of students to use generative AI to complete assignments.</a:t>
            </a:r>
          </a:p>
          <a:p>
            <a:endParaRPr lang="en-US" dirty="0"/>
          </a:p>
        </p:txBody>
      </p:sp>
      <p:sp>
        <p:nvSpPr>
          <p:cNvPr id="9" name="Text Placeholder 8">
            <a:extLst>
              <a:ext uri="{FF2B5EF4-FFF2-40B4-BE49-F238E27FC236}">
                <a16:creationId xmlns:a16="http://schemas.microsoft.com/office/drawing/2014/main" id="{1C7D5285-85DF-4331-A6FA-1AE847CA47AE}"/>
              </a:ext>
            </a:extLst>
          </p:cNvPr>
          <p:cNvSpPr>
            <a:spLocks noGrp="1"/>
          </p:cNvSpPr>
          <p:nvPr>
            <p:ph type="body" sz="quarter" idx="19"/>
          </p:nvPr>
        </p:nvSpPr>
        <p:spPr>
          <a:xfrm>
            <a:off x="5543241" y="3553049"/>
            <a:ext cx="5539095" cy="896840"/>
          </a:xfrm>
        </p:spPr>
        <p:txBody>
          <a:bodyPr>
            <a:normAutofit/>
          </a:bodyPr>
          <a:lstStyle/>
          <a:p>
            <a:pPr rtl="0" fontAlgn="base">
              <a:spcBef>
                <a:spcPts val="0"/>
              </a:spcBef>
              <a:spcAft>
                <a:spcPts val="0"/>
              </a:spcAft>
            </a:pPr>
            <a:r>
              <a:rPr lang="en-US" sz="1200" b="0" i="0" u="none" strike="noStrike" dirty="0">
                <a:solidFill>
                  <a:srgbClr val="000000"/>
                </a:solidFill>
                <a:effectLst/>
              </a:rPr>
              <a:t>Online/Distance Education Administrators and Staff, including Instructional Designers, are the primary roles who are leading this work on their campuses, with faculty and Chief Academic Officers and Provosts (as well as Associate and Assistant CAO/Provosts) close behind. </a:t>
            </a:r>
          </a:p>
          <a:p>
            <a:endParaRPr lang="en-US" dirty="0"/>
          </a:p>
        </p:txBody>
      </p:sp>
      <p:sp>
        <p:nvSpPr>
          <p:cNvPr id="10" name="Text Placeholder 9">
            <a:extLst>
              <a:ext uri="{FF2B5EF4-FFF2-40B4-BE49-F238E27FC236}">
                <a16:creationId xmlns:a16="http://schemas.microsoft.com/office/drawing/2014/main" id="{02D305EF-9A88-496B-BFC1-D589A01EE381}"/>
              </a:ext>
            </a:extLst>
          </p:cNvPr>
          <p:cNvSpPr>
            <a:spLocks noGrp="1"/>
          </p:cNvSpPr>
          <p:nvPr>
            <p:ph type="body" sz="quarter" idx="20"/>
          </p:nvPr>
        </p:nvSpPr>
        <p:spPr>
          <a:xfrm>
            <a:off x="6175279" y="4710114"/>
            <a:ext cx="5539095" cy="792599"/>
          </a:xfrm>
        </p:spPr>
        <p:txBody>
          <a:bodyPr>
            <a:normAutofit/>
          </a:bodyPr>
          <a:lstStyle/>
          <a:p>
            <a:pPr rtl="0" fontAlgn="base">
              <a:spcBef>
                <a:spcPts val="0"/>
              </a:spcBef>
              <a:spcAft>
                <a:spcPts val="0"/>
              </a:spcAft>
            </a:pPr>
            <a:r>
              <a:rPr lang="en-US" sz="1300" b="0" i="0" u="none" strike="noStrike" dirty="0">
                <a:solidFill>
                  <a:srgbClr val="000000"/>
                </a:solidFill>
                <a:effectLst/>
              </a:rPr>
              <a:t>A majority of respondents identified both teaching critical digital skills and learner engagement as the top benefits to using AI to support instruction and learning.</a:t>
            </a:r>
          </a:p>
          <a:p>
            <a:endParaRPr lang="en-US" dirty="0"/>
          </a:p>
        </p:txBody>
      </p:sp>
      <p:sp>
        <p:nvSpPr>
          <p:cNvPr id="80" name="Footer Placeholder 79">
            <a:extLst>
              <a:ext uri="{FF2B5EF4-FFF2-40B4-BE49-F238E27FC236}">
                <a16:creationId xmlns:a16="http://schemas.microsoft.com/office/drawing/2014/main" id="{81398ED2-66DB-46EA-8D89-B07A5C039997}"/>
              </a:ext>
            </a:extLst>
          </p:cNvPr>
          <p:cNvSpPr>
            <a:spLocks noGrp="1"/>
          </p:cNvSpPr>
          <p:nvPr>
            <p:ph type="ftr" sz="quarter" idx="11"/>
          </p:nvPr>
        </p:nvSpPr>
        <p:spPr>
          <a:xfrm>
            <a:off x="8869926" y="6356350"/>
            <a:ext cx="2071738" cy="365125"/>
          </a:xfrm>
        </p:spPr>
        <p:txBody>
          <a:bodyPr/>
          <a:lstStyle/>
          <a:p>
            <a:r>
              <a:rPr lang="en-US" dirty="0"/>
              <a:t>Generative AI in Higher Education</a:t>
            </a:r>
          </a:p>
        </p:txBody>
      </p:sp>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12"/>
          </p:nvPr>
        </p:nvSpPr>
        <p:spPr>
          <a:xfrm>
            <a:off x="10810874" y="6356350"/>
            <a:ext cx="542925" cy="365125"/>
          </a:xfrm>
        </p:spPr>
        <p:txBody>
          <a:bodyPr/>
          <a:lstStyle/>
          <a:p>
            <a:fld id="{B5CEABB6-07DC-46E8-9B57-56EC44A396E5}" type="slidenum">
              <a:rPr lang="en-US" smtClean="0"/>
              <a:pPr/>
              <a:t>6</a:t>
            </a:fld>
            <a:endParaRPr lang="en-US" dirty="0"/>
          </a:p>
        </p:txBody>
      </p:sp>
      <p:sp>
        <p:nvSpPr>
          <p:cNvPr id="11" name="Footer Placeholder 79">
            <a:extLst>
              <a:ext uri="{FF2B5EF4-FFF2-40B4-BE49-F238E27FC236}">
                <a16:creationId xmlns:a16="http://schemas.microsoft.com/office/drawing/2014/main" id="{53C1B7A4-2118-60D2-F3EE-31CB5DAC21E6}"/>
              </a:ext>
            </a:extLst>
          </p:cNvPr>
          <p:cNvSpPr txBox="1">
            <a:spLocks/>
          </p:cNvSpPr>
          <p:nvPr/>
        </p:nvSpPr>
        <p:spPr>
          <a:xfrm>
            <a:off x="183330" y="6283994"/>
            <a:ext cx="7053811"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WCET, </a:t>
            </a:r>
            <a:r>
              <a:rPr lang="en-US" i="1" dirty="0"/>
              <a:t>Supporting Instruction &amp; Learning Through Artificial Intelligence, </a:t>
            </a:r>
            <a:r>
              <a:rPr lang="en-US" dirty="0"/>
              <a:t>2023, </a:t>
            </a:r>
            <a:r>
              <a:rPr lang="en-US" dirty="0">
                <a:hlinkClick r:id="rId2"/>
              </a:rPr>
              <a:t>https://wcet.wiche.edu/resources/wcet-report-supporting-instruction-learning-through-artificial-intelligence-a-survey-of-institutional-practices-policies/</a:t>
            </a:r>
            <a:r>
              <a:rPr lang="en-US" dirty="0"/>
              <a:t> </a:t>
            </a:r>
          </a:p>
        </p:txBody>
      </p:sp>
    </p:spTree>
    <p:extLst>
      <p:ext uri="{BB962C8B-B14F-4D97-AF65-F5344CB8AC3E}">
        <p14:creationId xmlns:p14="http://schemas.microsoft.com/office/powerpoint/2010/main" val="1738561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AD66-79AA-E23D-8A31-1ACA07790156}"/>
              </a:ext>
            </a:extLst>
          </p:cNvPr>
          <p:cNvSpPr>
            <a:spLocks noGrp="1"/>
          </p:cNvSpPr>
          <p:nvPr>
            <p:ph type="title"/>
          </p:nvPr>
        </p:nvSpPr>
        <p:spPr/>
        <p:txBody>
          <a:bodyPr/>
          <a:lstStyle/>
          <a:p>
            <a:r>
              <a:rPr lang="en-US" dirty="0"/>
              <a:t>AI Strategy Maturity</a:t>
            </a:r>
          </a:p>
        </p:txBody>
      </p:sp>
      <p:graphicFrame>
        <p:nvGraphicFramePr>
          <p:cNvPr id="9" name="Chart Placeholder 8">
            <a:extLst>
              <a:ext uri="{FF2B5EF4-FFF2-40B4-BE49-F238E27FC236}">
                <a16:creationId xmlns:a16="http://schemas.microsoft.com/office/drawing/2014/main" id="{2A6594AA-D430-1F9A-3F79-40DE6AAF53F2}"/>
              </a:ext>
            </a:extLst>
          </p:cNvPr>
          <p:cNvGraphicFramePr>
            <a:graphicFrameLocks noGrp="1"/>
          </p:cNvGraphicFramePr>
          <p:nvPr>
            <p:ph type="chart" sz="quarter" idx="13"/>
            <p:extLst>
              <p:ext uri="{D42A27DB-BD31-4B8C-83A1-F6EECF244321}">
                <p14:modId xmlns:p14="http://schemas.microsoft.com/office/powerpoint/2010/main" val="4209182551"/>
              </p:ext>
            </p:extLst>
          </p:nvPr>
        </p:nvGraphicFramePr>
        <p:xfrm>
          <a:off x="838200" y="1254642"/>
          <a:ext cx="9900684" cy="5101708"/>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a:extLst>
              <a:ext uri="{FF2B5EF4-FFF2-40B4-BE49-F238E27FC236}">
                <a16:creationId xmlns:a16="http://schemas.microsoft.com/office/drawing/2014/main" id="{FEAB819C-A26C-D4DB-C9F5-E24E2506A412}"/>
              </a:ext>
            </a:extLst>
          </p:cNvPr>
          <p:cNvSpPr>
            <a:spLocks noGrp="1"/>
          </p:cNvSpPr>
          <p:nvPr>
            <p:ph type="ftr" sz="quarter" idx="11"/>
          </p:nvPr>
        </p:nvSpPr>
        <p:spPr>
          <a:xfrm>
            <a:off x="7116337" y="6356505"/>
            <a:ext cx="4114800" cy="365125"/>
          </a:xfrm>
        </p:spPr>
        <p:txBody>
          <a:bodyPr/>
          <a:lstStyle/>
          <a:p>
            <a:r>
              <a:rPr lang="en-US" dirty="0"/>
              <a:t>Generative AI in Higher Education</a:t>
            </a:r>
          </a:p>
        </p:txBody>
      </p:sp>
      <p:sp>
        <p:nvSpPr>
          <p:cNvPr id="8" name="Slide Number Placeholder 7">
            <a:extLst>
              <a:ext uri="{FF2B5EF4-FFF2-40B4-BE49-F238E27FC236}">
                <a16:creationId xmlns:a16="http://schemas.microsoft.com/office/drawing/2014/main" id="{FE4EDD33-2640-A896-CA16-0D2F0C37A072}"/>
              </a:ext>
            </a:extLst>
          </p:cNvPr>
          <p:cNvSpPr>
            <a:spLocks noGrp="1"/>
          </p:cNvSpPr>
          <p:nvPr>
            <p:ph type="sldNum" sz="quarter" idx="12"/>
          </p:nvPr>
        </p:nvSpPr>
        <p:spPr/>
        <p:txBody>
          <a:bodyPr/>
          <a:lstStyle/>
          <a:p>
            <a:fld id="{B5CEABB6-07DC-46E8-9B57-56EC44A396E5}" type="slidenum">
              <a:rPr lang="en-US" smtClean="0"/>
              <a:t>7</a:t>
            </a:fld>
            <a:endParaRPr lang="en-US" dirty="0"/>
          </a:p>
        </p:txBody>
      </p:sp>
      <p:sp>
        <p:nvSpPr>
          <p:cNvPr id="3" name="Footer Placeholder 79">
            <a:extLst>
              <a:ext uri="{FF2B5EF4-FFF2-40B4-BE49-F238E27FC236}">
                <a16:creationId xmlns:a16="http://schemas.microsoft.com/office/drawing/2014/main" id="{84BA1273-DE4C-9AFD-33F9-84E34FE83EFF}"/>
              </a:ext>
            </a:extLst>
          </p:cNvPr>
          <p:cNvSpPr txBox="1">
            <a:spLocks/>
          </p:cNvSpPr>
          <p:nvPr/>
        </p:nvSpPr>
        <p:spPr>
          <a:xfrm>
            <a:off x="219499" y="6356350"/>
            <a:ext cx="7053811"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WCET, </a:t>
            </a:r>
            <a:r>
              <a:rPr lang="en-US" i="1" dirty="0"/>
              <a:t>Supporting Instruction &amp; Learning Through Artificial Intelligence, </a:t>
            </a:r>
            <a:r>
              <a:rPr lang="en-US" dirty="0"/>
              <a:t>2023, </a:t>
            </a:r>
            <a:r>
              <a:rPr lang="en-US" dirty="0">
                <a:hlinkClick r:id="rId3"/>
              </a:rPr>
              <a:t>https://wcet.wiche.edu/resources/wcet-report-supporting-instruction-learning-through-artificial-intelligence-a-survey-of-institutional-practices-policies/</a:t>
            </a:r>
            <a:r>
              <a:rPr lang="en-US" dirty="0"/>
              <a:t> </a:t>
            </a:r>
          </a:p>
        </p:txBody>
      </p:sp>
    </p:spTree>
    <p:extLst>
      <p:ext uri="{BB962C8B-B14F-4D97-AF65-F5344CB8AC3E}">
        <p14:creationId xmlns:p14="http://schemas.microsoft.com/office/powerpoint/2010/main" val="1905410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1362075" y="1671639"/>
            <a:ext cx="5111750" cy="1204912"/>
          </a:xfrm>
        </p:spPr>
        <p:txBody>
          <a:bodyPr/>
          <a:lstStyle/>
          <a:p>
            <a:r>
              <a:rPr lang="en-US" dirty="0"/>
              <a:t>Strategy drivers</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idx="1"/>
          </p:nvPr>
        </p:nvSpPr>
        <p:spPr>
          <a:xfrm>
            <a:off x="1362075" y="3218656"/>
            <a:ext cx="5111750" cy="2161418"/>
          </a:xfrm>
        </p:spPr>
        <p:txBody>
          <a:bodyPr vert="horz" lIns="91440" tIns="45720" rIns="91440" bIns="45720" rtlCol="0" anchor="t">
            <a:noAutofit/>
          </a:bodyPr>
          <a:lstStyle/>
          <a:p>
            <a:r>
              <a:rPr lang="en-ZA" sz="1800" dirty="0"/>
              <a:t>Academic integrity (70%) is driving the adoption and desire for institutional AI strategy but 32% of respondents reported that their institutions were interested in data security, 27% reported an interest in intellectual property, and 26% reported an interest in privacy.</a:t>
            </a:r>
            <a:endParaRPr lang="en-ZA" sz="1800" noProof="1"/>
          </a:p>
        </p:txBody>
      </p:sp>
      <p:sp>
        <p:nvSpPr>
          <p:cNvPr id="5" name="Footer Placeholder 4">
            <a:extLst>
              <a:ext uri="{FF2B5EF4-FFF2-40B4-BE49-F238E27FC236}">
                <a16:creationId xmlns:a16="http://schemas.microsoft.com/office/drawing/2014/main" id="{396A095E-DB05-47EC-A2D5-47398A4A00B4}"/>
              </a:ext>
            </a:extLst>
          </p:cNvPr>
          <p:cNvSpPr>
            <a:spLocks noGrp="1"/>
          </p:cNvSpPr>
          <p:nvPr>
            <p:ph type="ftr" sz="quarter" idx="11"/>
          </p:nvPr>
        </p:nvSpPr>
        <p:spPr>
          <a:xfrm>
            <a:off x="8610600" y="6356349"/>
            <a:ext cx="2249764" cy="365125"/>
          </a:xfrm>
        </p:spPr>
        <p:txBody>
          <a:bodyPr/>
          <a:lstStyle/>
          <a:p>
            <a:r>
              <a:rPr lang="en-US" dirty="0"/>
              <a:t>Generative AI in Higher Education</a:t>
            </a:r>
          </a:p>
        </p:txBody>
      </p:sp>
      <p:sp>
        <p:nvSpPr>
          <p:cNvPr id="6" name="Slide Number Placeholder 5">
            <a:extLst>
              <a:ext uri="{FF2B5EF4-FFF2-40B4-BE49-F238E27FC236}">
                <a16:creationId xmlns:a16="http://schemas.microsoft.com/office/drawing/2014/main" id="{C23C3221-5F04-4CA7-A86A-EEA8566A1735}"/>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8</a:t>
            </a:fld>
            <a:endParaRPr lang="en-US" dirty="0"/>
          </a:p>
        </p:txBody>
      </p:sp>
      <p:sp>
        <p:nvSpPr>
          <p:cNvPr id="4" name="Footer Placeholder 79">
            <a:extLst>
              <a:ext uri="{FF2B5EF4-FFF2-40B4-BE49-F238E27FC236}">
                <a16:creationId xmlns:a16="http://schemas.microsoft.com/office/drawing/2014/main" id="{03EEE6BE-CFC8-EC90-AB37-56FD3AE14AEE}"/>
              </a:ext>
            </a:extLst>
          </p:cNvPr>
          <p:cNvSpPr txBox="1">
            <a:spLocks/>
          </p:cNvSpPr>
          <p:nvPr/>
        </p:nvSpPr>
        <p:spPr>
          <a:xfrm>
            <a:off x="172179" y="6356348"/>
            <a:ext cx="7053811"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WCET, </a:t>
            </a:r>
            <a:r>
              <a:rPr lang="en-US" i="1" dirty="0"/>
              <a:t>Supporting Instruction &amp; Learning Through Artificial Intelligence, </a:t>
            </a:r>
            <a:r>
              <a:rPr lang="en-US" dirty="0"/>
              <a:t>2023, </a:t>
            </a:r>
            <a:r>
              <a:rPr lang="en-US" dirty="0">
                <a:hlinkClick r:id="rId2"/>
              </a:rPr>
              <a:t>https://wcet.wiche.edu/resources/wcet-report-supporting-instruction-learning-through-artificial-intelligence-a-survey-of-institutional-practices-policies/</a:t>
            </a:r>
            <a:r>
              <a:rPr lang="en-US" dirty="0"/>
              <a:t> </a:t>
            </a:r>
          </a:p>
        </p:txBody>
      </p:sp>
    </p:spTree>
    <p:extLst>
      <p:ext uri="{BB962C8B-B14F-4D97-AF65-F5344CB8AC3E}">
        <p14:creationId xmlns:p14="http://schemas.microsoft.com/office/powerpoint/2010/main" val="134637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C7B8B-7FB7-D0B4-FDC3-A3720530AA0B}"/>
              </a:ext>
            </a:extLst>
          </p:cNvPr>
          <p:cNvSpPr>
            <a:spLocks noGrp="1"/>
          </p:cNvSpPr>
          <p:nvPr>
            <p:ph type="ctrTitle"/>
          </p:nvPr>
        </p:nvSpPr>
        <p:spPr>
          <a:xfrm>
            <a:off x="6973062" y="2136009"/>
            <a:ext cx="4179570" cy="2585981"/>
          </a:xfrm>
        </p:spPr>
        <p:txBody>
          <a:bodyPr/>
          <a:lstStyle/>
          <a:p>
            <a:r>
              <a:rPr lang="en-US" dirty="0"/>
              <a:t>Opportunities, challenges, &amp; impacts on higher education</a:t>
            </a:r>
          </a:p>
        </p:txBody>
      </p:sp>
    </p:spTree>
    <p:extLst>
      <p:ext uri="{BB962C8B-B14F-4D97-AF65-F5344CB8AC3E}">
        <p14:creationId xmlns:p14="http://schemas.microsoft.com/office/powerpoint/2010/main" val="2088126972"/>
      </p:ext>
    </p:extLst>
  </p:cSld>
  <p:clrMapOvr>
    <a:masterClrMapping/>
  </p:clrMapOvr>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um presentation" id="{5E8FE81C-74B8-394E-AA3F-5284D411D074}" vid="{5E17CB5D-6A3B-F843-9524-ECD4588EA3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81D1F3-EE22-4802-8DFA-C4795BD0F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D61E6D-BC40-43C3-A154-0081729E0F7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2815A6BF-B4A3-4B5C-B85C-0D4CB6AE15C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Monoline</Template>
  <TotalTime>2024</TotalTime>
  <Words>880</Words>
  <Application>Microsoft Macintosh PowerPoint</Application>
  <PresentationFormat>Widescreen</PresentationFormat>
  <Paragraphs>109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Roboto</vt:lpstr>
      <vt:lpstr>Tenorite</vt:lpstr>
      <vt:lpstr>Monoline</vt:lpstr>
      <vt:lpstr>The new wild, wild west: AI and higher education</vt:lpstr>
      <vt:lpstr>Generative AI</vt:lpstr>
      <vt:lpstr>PowerPoint Presentation</vt:lpstr>
      <vt:lpstr>Public Concern with AI</vt:lpstr>
      <vt:lpstr>AI in higher education</vt:lpstr>
      <vt:lpstr>WCET AI Survey key findings</vt:lpstr>
      <vt:lpstr>AI Strategy Maturity</vt:lpstr>
      <vt:lpstr>Strategy drivers</vt:lpstr>
      <vt:lpstr>Opportunities, challenges, &amp; impacts on higher education</vt:lpstr>
      <vt:lpstr>Benefits of generative ai</vt:lpstr>
      <vt:lpstr>Opportunities</vt:lpstr>
      <vt:lpstr>Challenges</vt:lpstr>
      <vt:lpstr>Current regulatory environment</vt:lpstr>
      <vt:lpstr>Federal Actions</vt:lpstr>
      <vt:lpstr>White House Blueprint for an ai bill of rights</vt:lpstr>
      <vt:lpstr>Critical conversations &amp; questions</vt:lpstr>
      <vt:lpstr>PowerPoint Presentation</vt:lpstr>
      <vt:lpstr>PowerPoint Presentation</vt:lpstr>
      <vt:lpstr>WCET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ai technology In higher education settings</dc:title>
  <dc:creator>Van Davis</dc:creator>
  <cp:lastModifiedBy>Van Davis</cp:lastModifiedBy>
  <cp:revision>10</cp:revision>
  <dcterms:created xsi:type="dcterms:W3CDTF">2023-09-11T14:15:28Z</dcterms:created>
  <dcterms:modified xsi:type="dcterms:W3CDTF">2023-09-12T23:59:59Z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