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-5854"/>
            <a:ext cx="10117105" cy="2290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15721" y="1923029"/>
            <a:ext cx="7171690" cy="4014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23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3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Relationship Id="rId3" Type="http://schemas.openxmlformats.org/officeDocument/2006/relationships/hyperlink" Target="http://www.behavioralhealth.nd.gov/" TargetMode="External"/><Relationship Id="rId4" Type="http://schemas.openxmlformats.org/officeDocument/2006/relationships/image" Target="../media/image4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prevention.nd.gov/data" TargetMode="External"/><Relationship Id="rId3" Type="http://schemas.openxmlformats.org/officeDocument/2006/relationships/image" Target="../media/image14.png"/><Relationship Id="rId4" Type="http://schemas.openxmlformats.org/officeDocument/2006/relationships/image" Target="../media/image15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812023" y="5195315"/>
            <a:ext cx="4173220" cy="1487805"/>
            <a:chOff x="7812023" y="5195315"/>
            <a:chExt cx="4173220" cy="14878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2315" y="5544311"/>
              <a:ext cx="3945635" cy="94183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812023" y="5195315"/>
              <a:ext cx="4173220" cy="1487805"/>
            </a:xfrm>
            <a:custGeom>
              <a:avLst/>
              <a:gdLst/>
              <a:ahLst/>
              <a:cxnLst/>
              <a:rect l="l" t="t" r="r" b="b"/>
              <a:pathLst>
                <a:path w="4173220" h="1487804">
                  <a:moveTo>
                    <a:pt x="4172712" y="0"/>
                  </a:moveTo>
                  <a:lnTo>
                    <a:pt x="0" y="0"/>
                  </a:lnTo>
                  <a:lnTo>
                    <a:pt x="0" y="1487423"/>
                  </a:lnTo>
                  <a:lnTo>
                    <a:pt x="4172712" y="1487423"/>
                  </a:lnTo>
                  <a:lnTo>
                    <a:pt x="41727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7847" y="5553455"/>
              <a:ext cx="3982212" cy="918972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66288" y="5159404"/>
            <a:ext cx="6256020" cy="1584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Segoe UI"/>
                <a:cs typeface="Segoe UI"/>
              </a:rPr>
              <a:t>Behavioral</a:t>
            </a:r>
            <a:r>
              <a:rPr dirty="0" sz="2400" spc="-25" b="1">
                <a:latin typeface="Segoe UI"/>
                <a:cs typeface="Segoe UI"/>
              </a:rPr>
              <a:t> </a:t>
            </a:r>
            <a:r>
              <a:rPr dirty="0" sz="2400" b="1">
                <a:latin typeface="Segoe UI"/>
                <a:cs typeface="Segoe UI"/>
              </a:rPr>
              <a:t>Health</a:t>
            </a:r>
            <a:r>
              <a:rPr dirty="0" sz="2400" spc="-15" b="1">
                <a:latin typeface="Segoe UI"/>
                <a:cs typeface="Segoe UI"/>
              </a:rPr>
              <a:t> </a:t>
            </a:r>
            <a:r>
              <a:rPr dirty="0" sz="2400" spc="-10" b="1">
                <a:latin typeface="Segoe UI"/>
                <a:cs typeface="Segoe UI"/>
              </a:rPr>
              <a:t>Workforce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3450">
              <a:latin typeface="Segoe UI"/>
              <a:cs typeface="Segoe UI"/>
            </a:endParaRPr>
          </a:p>
          <a:p>
            <a:pPr marL="41910" marR="5080">
              <a:lnSpc>
                <a:spcPct val="100000"/>
              </a:lnSpc>
            </a:pP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Pamela</a:t>
            </a:r>
            <a:r>
              <a:rPr dirty="0" sz="20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Sagness,</a:t>
            </a:r>
            <a:r>
              <a:rPr dirty="0" sz="2000" spc="-4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Behavioral</a:t>
            </a:r>
            <a:r>
              <a:rPr dirty="0" sz="2000" spc="-35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Health</a:t>
            </a:r>
            <a:r>
              <a:rPr dirty="0" sz="2000" spc="-2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Executive</a:t>
            </a:r>
            <a:r>
              <a:rPr dirty="0" sz="20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585858"/>
                </a:solidFill>
                <a:latin typeface="Arial"/>
                <a:cs typeface="Arial"/>
              </a:rPr>
              <a:t>Director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June</a:t>
            </a:r>
            <a:r>
              <a:rPr dirty="0" sz="2000" spc="-3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585858"/>
                </a:solidFill>
                <a:latin typeface="Arial"/>
                <a:cs typeface="Arial"/>
              </a:rPr>
              <a:t>20,</a:t>
            </a:r>
            <a:r>
              <a:rPr dirty="0" sz="2000" spc="-20">
                <a:solidFill>
                  <a:srgbClr val="585858"/>
                </a:solidFill>
                <a:latin typeface="Arial"/>
                <a:cs typeface="Arial"/>
              </a:rPr>
              <a:t> 2022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117347" y="6021323"/>
            <a:ext cx="7237730" cy="0"/>
          </a:xfrm>
          <a:custGeom>
            <a:avLst/>
            <a:gdLst/>
            <a:ahLst/>
            <a:cxnLst/>
            <a:rect l="l" t="t" r="r" b="b"/>
            <a:pathLst>
              <a:path w="7237730" h="0">
                <a:moveTo>
                  <a:pt x="0" y="0"/>
                </a:moveTo>
                <a:lnTo>
                  <a:pt x="7237374" y="0"/>
                </a:lnTo>
              </a:path>
            </a:pathLst>
          </a:custGeom>
          <a:ln w="6350">
            <a:solidFill>
              <a:srgbClr val="796D6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074920"/>
          </a:xfrm>
          <a:prstGeom prst="rect">
            <a:avLst/>
          </a:prstGeom>
        </p:spPr>
      </p:pic>
    </p:spTree>
  </p:cSld>
  <p:clrMapOvr>
    <a:masterClrMapping/>
  </p:clrMapOvr>
  <p:transition spd="fast">
    <p:fade thruBlk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327659"/>
            <a:ext cx="12192000" cy="1597660"/>
          </a:xfrm>
          <a:custGeom>
            <a:avLst/>
            <a:gdLst/>
            <a:ahLst/>
            <a:cxnLst/>
            <a:rect l="l" t="t" r="r" b="b"/>
            <a:pathLst>
              <a:path w="12192000" h="1597660">
                <a:moveTo>
                  <a:pt x="12192000" y="0"/>
                </a:moveTo>
                <a:lnTo>
                  <a:pt x="0" y="0"/>
                </a:lnTo>
                <a:lnTo>
                  <a:pt x="0" y="1597152"/>
                </a:lnTo>
                <a:lnTo>
                  <a:pt x="12192000" y="1597152"/>
                </a:lnTo>
                <a:lnTo>
                  <a:pt x="12192000" y="0"/>
                </a:lnTo>
                <a:close/>
              </a:path>
            </a:pathLst>
          </a:custGeom>
          <a:solidFill>
            <a:srgbClr val="1331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01875" rIns="0" bIns="0" rtlCol="0" vert="horz">
            <a:spAutoFit/>
          </a:bodyPr>
          <a:lstStyle/>
          <a:p>
            <a:pPr marL="3175000" marR="5080" indent="-902335">
              <a:lnSpc>
                <a:spcPts val="4750"/>
              </a:lnSpc>
              <a:spcBef>
                <a:spcPts val="705"/>
              </a:spcBef>
            </a:pPr>
            <a:r>
              <a:rPr dirty="0" sz="4400">
                <a:solidFill>
                  <a:srgbClr val="FFFFFF"/>
                </a:solidFill>
              </a:rPr>
              <a:t>Keys</a:t>
            </a:r>
            <a:r>
              <a:rPr dirty="0" sz="4400" spc="-110">
                <a:solidFill>
                  <a:srgbClr val="FFFFFF"/>
                </a:solidFill>
              </a:rPr>
              <a:t> </a:t>
            </a:r>
            <a:r>
              <a:rPr dirty="0" sz="4400">
                <a:solidFill>
                  <a:srgbClr val="FFFFFF"/>
                </a:solidFill>
              </a:rPr>
              <a:t>to</a:t>
            </a:r>
            <a:r>
              <a:rPr dirty="0" sz="4400" spc="-90">
                <a:solidFill>
                  <a:srgbClr val="FFFFFF"/>
                </a:solidFill>
              </a:rPr>
              <a:t> </a:t>
            </a:r>
            <a:r>
              <a:rPr dirty="0" sz="4400" spc="-10">
                <a:solidFill>
                  <a:srgbClr val="FFFFFF"/>
                </a:solidFill>
              </a:rPr>
              <a:t>Reforming</a:t>
            </a:r>
            <a:r>
              <a:rPr dirty="0" sz="4400" spc="-105">
                <a:solidFill>
                  <a:srgbClr val="FFFFFF"/>
                </a:solidFill>
              </a:rPr>
              <a:t> </a:t>
            </a:r>
            <a:r>
              <a:rPr dirty="0" sz="4400">
                <a:solidFill>
                  <a:srgbClr val="FFFFFF"/>
                </a:solidFill>
              </a:rPr>
              <a:t>North</a:t>
            </a:r>
            <a:r>
              <a:rPr dirty="0" sz="4400" spc="-95">
                <a:solidFill>
                  <a:srgbClr val="FFFFFF"/>
                </a:solidFill>
              </a:rPr>
              <a:t> </a:t>
            </a:r>
            <a:r>
              <a:rPr dirty="0" sz="4400" spc="-60">
                <a:solidFill>
                  <a:srgbClr val="FFFFFF"/>
                </a:solidFill>
              </a:rPr>
              <a:t>Dakota’s </a:t>
            </a:r>
            <a:r>
              <a:rPr dirty="0" sz="4400">
                <a:solidFill>
                  <a:srgbClr val="FFFFFF"/>
                </a:solidFill>
              </a:rPr>
              <a:t>Behavioral</a:t>
            </a:r>
            <a:r>
              <a:rPr dirty="0" sz="4400" spc="-110">
                <a:solidFill>
                  <a:srgbClr val="FFFFFF"/>
                </a:solidFill>
              </a:rPr>
              <a:t> </a:t>
            </a:r>
            <a:r>
              <a:rPr dirty="0" sz="4400">
                <a:solidFill>
                  <a:srgbClr val="FFFFFF"/>
                </a:solidFill>
              </a:rPr>
              <a:t>Health</a:t>
            </a:r>
            <a:r>
              <a:rPr dirty="0" sz="4400" spc="-95">
                <a:solidFill>
                  <a:srgbClr val="FFFFFF"/>
                </a:solidFill>
              </a:rPr>
              <a:t> </a:t>
            </a:r>
            <a:r>
              <a:rPr dirty="0" sz="4400" spc="-10">
                <a:solidFill>
                  <a:srgbClr val="FFFFFF"/>
                </a:solidFill>
              </a:rPr>
              <a:t>System</a:t>
            </a:r>
            <a:endParaRPr sz="4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9140" y="2846832"/>
            <a:ext cx="2668511" cy="1540763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072390" y="4498258"/>
            <a:ext cx="2002789" cy="64071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 indent="161290">
              <a:lnSpc>
                <a:spcPct val="101499"/>
              </a:lnSpc>
              <a:spcBef>
                <a:spcPts val="65"/>
              </a:spcBef>
            </a:pPr>
            <a:r>
              <a:rPr dirty="0" sz="2000" b="1">
                <a:latin typeface="Calibri"/>
                <a:cs typeface="Calibri"/>
              </a:rPr>
              <a:t>Support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the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full </a:t>
            </a:r>
            <a:r>
              <a:rPr dirty="0" sz="2000" b="1">
                <a:latin typeface="Calibri"/>
                <a:cs typeface="Calibri"/>
              </a:rPr>
              <a:t>Continuum</a:t>
            </a:r>
            <a:r>
              <a:rPr dirty="0" sz="2000" spc="-5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of</a:t>
            </a:r>
            <a:r>
              <a:rPr dirty="0" sz="2000" spc="-20" b="1">
                <a:latin typeface="Calibri"/>
                <a:cs typeface="Calibri"/>
              </a:rPr>
              <a:t> Care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5437314" y="2929737"/>
            <a:ext cx="1331595" cy="1143000"/>
          </a:xfrm>
          <a:custGeom>
            <a:avLst/>
            <a:gdLst/>
            <a:ahLst/>
            <a:cxnLst/>
            <a:rect l="l" t="t" r="r" b="b"/>
            <a:pathLst>
              <a:path w="1331595" h="1143000">
                <a:moveTo>
                  <a:pt x="1140993" y="671410"/>
                </a:moveTo>
                <a:lnTo>
                  <a:pt x="1045908" y="580936"/>
                </a:lnTo>
                <a:lnTo>
                  <a:pt x="1045908" y="745985"/>
                </a:lnTo>
                <a:lnTo>
                  <a:pt x="1045908" y="936459"/>
                </a:lnTo>
                <a:lnTo>
                  <a:pt x="855751" y="936459"/>
                </a:lnTo>
                <a:lnTo>
                  <a:pt x="855751" y="746010"/>
                </a:lnTo>
                <a:lnTo>
                  <a:pt x="1045908" y="745985"/>
                </a:lnTo>
                <a:lnTo>
                  <a:pt x="1045908" y="580936"/>
                </a:lnTo>
                <a:lnTo>
                  <a:pt x="665581" y="219036"/>
                </a:lnTo>
                <a:lnTo>
                  <a:pt x="475411" y="399986"/>
                </a:lnTo>
                <a:lnTo>
                  <a:pt x="475411" y="745985"/>
                </a:lnTo>
                <a:lnTo>
                  <a:pt x="475411" y="936459"/>
                </a:lnTo>
                <a:lnTo>
                  <a:pt x="285242" y="936459"/>
                </a:lnTo>
                <a:lnTo>
                  <a:pt x="285242" y="745985"/>
                </a:lnTo>
                <a:lnTo>
                  <a:pt x="475411" y="745985"/>
                </a:lnTo>
                <a:lnTo>
                  <a:pt x="475411" y="399986"/>
                </a:lnTo>
                <a:lnTo>
                  <a:pt x="190157" y="671410"/>
                </a:lnTo>
                <a:lnTo>
                  <a:pt x="190157" y="1142822"/>
                </a:lnTo>
                <a:lnTo>
                  <a:pt x="570496" y="1142822"/>
                </a:lnTo>
                <a:lnTo>
                  <a:pt x="570496" y="936459"/>
                </a:lnTo>
                <a:lnTo>
                  <a:pt x="570496" y="746010"/>
                </a:lnTo>
                <a:lnTo>
                  <a:pt x="760666" y="746010"/>
                </a:lnTo>
                <a:lnTo>
                  <a:pt x="760666" y="1142822"/>
                </a:lnTo>
                <a:lnTo>
                  <a:pt x="1140993" y="1142822"/>
                </a:lnTo>
                <a:lnTo>
                  <a:pt x="1140993" y="936459"/>
                </a:lnTo>
                <a:lnTo>
                  <a:pt x="1140993" y="745985"/>
                </a:lnTo>
                <a:lnTo>
                  <a:pt x="1140993" y="671410"/>
                </a:lnTo>
                <a:close/>
              </a:path>
              <a:path w="1331595" h="1143000">
                <a:moveTo>
                  <a:pt x="1331163" y="634898"/>
                </a:moveTo>
                <a:lnTo>
                  <a:pt x="1045908" y="361886"/>
                </a:lnTo>
                <a:lnTo>
                  <a:pt x="1045908" y="95224"/>
                </a:lnTo>
                <a:lnTo>
                  <a:pt x="919124" y="95224"/>
                </a:lnTo>
                <a:lnTo>
                  <a:pt x="919124" y="241261"/>
                </a:lnTo>
                <a:lnTo>
                  <a:pt x="665568" y="0"/>
                </a:lnTo>
                <a:lnTo>
                  <a:pt x="0" y="634898"/>
                </a:lnTo>
                <a:lnTo>
                  <a:pt x="71310" y="695198"/>
                </a:lnTo>
                <a:lnTo>
                  <a:pt x="665568" y="130149"/>
                </a:lnTo>
                <a:lnTo>
                  <a:pt x="1259852" y="695198"/>
                </a:lnTo>
                <a:lnTo>
                  <a:pt x="1331163" y="634898"/>
                </a:lnTo>
                <a:close/>
              </a:path>
            </a:pathLst>
          </a:custGeom>
          <a:solidFill>
            <a:srgbClr val="39C5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4654990" y="4498258"/>
            <a:ext cx="2880995" cy="64071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5080" indent="987425">
              <a:lnSpc>
                <a:spcPct val="101499"/>
              </a:lnSpc>
              <a:spcBef>
                <a:spcPts val="65"/>
              </a:spcBef>
            </a:pPr>
            <a:r>
              <a:rPr dirty="0" sz="2000" spc="-10" b="1">
                <a:latin typeface="Calibri"/>
                <a:cs typeface="Calibri"/>
              </a:rPr>
              <a:t>Increase Community-</a:t>
            </a:r>
            <a:r>
              <a:rPr dirty="0" sz="2000" b="1">
                <a:latin typeface="Calibri"/>
                <a:cs typeface="Calibri"/>
              </a:rPr>
              <a:t>Based</a:t>
            </a:r>
            <a:r>
              <a:rPr dirty="0" sz="2000" spc="2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Services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9490977" y="2866250"/>
            <a:ext cx="1273810" cy="1270000"/>
          </a:xfrm>
          <a:custGeom>
            <a:avLst/>
            <a:gdLst/>
            <a:ahLst/>
            <a:cxnLst/>
            <a:rect l="l" t="t" r="r" b="b"/>
            <a:pathLst>
              <a:path w="1273809" h="1270000">
                <a:moveTo>
                  <a:pt x="583755" y="793026"/>
                </a:moveTo>
                <a:lnTo>
                  <a:pt x="318846" y="509498"/>
                </a:lnTo>
                <a:lnTo>
                  <a:pt x="284937" y="495211"/>
                </a:lnTo>
                <a:lnTo>
                  <a:pt x="267322" y="498779"/>
                </a:lnTo>
                <a:lnTo>
                  <a:pt x="252222" y="509498"/>
                </a:lnTo>
                <a:lnTo>
                  <a:pt x="190360" y="571398"/>
                </a:lnTo>
                <a:lnTo>
                  <a:pt x="507619" y="888847"/>
                </a:lnTo>
                <a:lnTo>
                  <a:pt x="569480" y="826947"/>
                </a:lnTo>
                <a:lnTo>
                  <a:pt x="580186" y="810945"/>
                </a:lnTo>
                <a:lnTo>
                  <a:pt x="583755" y="793026"/>
                </a:lnTo>
                <a:close/>
              </a:path>
              <a:path w="1273809" h="1270000">
                <a:moveTo>
                  <a:pt x="634517" y="1206296"/>
                </a:moveTo>
                <a:lnTo>
                  <a:pt x="629513" y="1181646"/>
                </a:lnTo>
                <a:lnTo>
                  <a:pt x="615886" y="1161465"/>
                </a:lnTo>
                <a:lnTo>
                  <a:pt x="595706" y="1147813"/>
                </a:lnTo>
                <a:lnTo>
                  <a:pt x="571068" y="1142809"/>
                </a:lnTo>
                <a:lnTo>
                  <a:pt x="539343" y="1142809"/>
                </a:lnTo>
                <a:lnTo>
                  <a:pt x="539343" y="1079322"/>
                </a:lnTo>
                <a:lnTo>
                  <a:pt x="95173" y="1079322"/>
                </a:lnTo>
                <a:lnTo>
                  <a:pt x="95173" y="1142809"/>
                </a:lnTo>
                <a:lnTo>
                  <a:pt x="63449" y="1142809"/>
                </a:lnTo>
                <a:lnTo>
                  <a:pt x="38811" y="1147813"/>
                </a:lnTo>
                <a:lnTo>
                  <a:pt x="18643" y="1161465"/>
                </a:lnTo>
                <a:lnTo>
                  <a:pt x="5003" y="1181646"/>
                </a:lnTo>
                <a:lnTo>
                  <a:pt x="0" y="1206296"/>
                </a:lnTo>
                <a:lnTo>
                  <a:pt x="5003" y="1230947"/>
                </a:lnTo>
                <a:lnTo>
                  <a:pt x="18643" y="1251140"/>
                </a:lnTo>
                <a:lnTo>
                  <a:pt x="38811" y="1264780"/>
                </a:lnTo>
                <a:lnTo>
                  <a:pt x="63449" y="1269784"/>
                </a:lnTo>
                <a:lnTo>
                  <a:pt x="571068" y="1269784"/>
                </a:lnTo>
                <a:lnTo>
                  <a:pt x="595706" y="1264780"/>
                </a:lnTo>
                <a:lnTo>
                  <a:pt x="615886" y="1251140"/>
                </a:lnTo>
                <a:lnTo>
                  <a:pt x="629513" y="1230947"/>
                </a:lnTo>
                <a:lnTo>
                  <a:pt x="634517" y="1206296"/>
                </a:lnTo>
                <a:close/>
              </a:path>
              <a:path w="1273809" h="1270000">
                <a:moveTo>
                  <a:pt x="1078687" y="317449"/>
                </a:moveTo>
                <a:lnTo>
                  <a:pt x="761428" y="0"/>
                </a:lnTo>
                <a:lnTo>
                  <a:pt x="699554" y="61899"/>
                </a:lnTo>
                <a:lnTo>
                  <a:pt x="688848" y="77889"/>
                </a:lnTo>
                <a:lnTo>
                  <a:pt x="685279" y="95821"/>
                </a:lnTo>
                <a:lnTo>
                  <a:pt x="688848" y="113461"/>
                </a:lnTo>
                <a:lnTo>
                  <a:pt x="699554" y="128562"/>
                </a:lnTo>
                <a:lnTo>
                  <a:pt x="950188" y="379349"/>
                </a:lnTo>
                <a:lnTo>
                  <a:pt x="966177" y="390055"/>
                </a:lnTo>
                <a:lnTo>
                  <a:pt x="984097" y="393636"/>
                </a:lnTo>
                <a:lnTo>
                  <a:pt x="1001725" y="390055"/>
                </a:lnTo>
                <a:lnTo>
                  <a:pt x="1016812" y="379349"/>
                </a:lnTo>
                <a:lnTo>
                  <a:pt x="1078687" y="317449"/>
                </a:lnTo>
                <a:close/>
              </a:path>
              <a:path w="1273809" h="1270000">
                <a:moveTo>
                  <a:pt x="1273403" y="984084"/>
                </a:moveTo>
                <a:lnTo>
                  <a:pt x="1268349" y="958938"/>
                </a:lnTo>
                <a:lnTo>
                  <a:pt x="1253172" y="936472"/>
                </a:lnTo>
                <a:lnTo>
                  <a:pt x="824877" y="507911"/>
                </a:lnTo>
                <a:lnTo>
                  <a:pt x="920051" y="412673"/>
                </a:lnTo>
                <a:lnTo>
                  <a:pt x="666242" y="158724"/>
                </a:lnTo>
                <a:lnTo>
                  <a:pt x="348983" y="476161"/>
                </a:lnTo>
                <a:lnTo>
                  <a:pt x="602792" y="730123"/>
                </a:lnTo>
                <a:lnTo>
                  <a:pt x="729691" y="603148"/>
                </a:lnTo>
                <a:lnTo>
                  <a:pt x="1157998" y="1031697"/>
                </a:lnTo>
                <a:lnTo>
                  <a:pt x="1180452" y="1046873"/>
                </a:lnTo>
                <a:lnTo>
                  <a:pt x="1205585" y="1051941"/>
                </a:lnTo>
                <a:lnTo>
                  <a:pt x="1230718" y="1046873"/>
                </a:lnTo>
                <a:lnTo>
                  <a:pt x="1253172" y="1031697"/>
                </a:lnTo>
                <a:lnTo>
                  <a:pt x="1268349" y="1009230"/>
                </a:lnTo>
                <a:lnTo>
                  <a:pt x="1273403" y="984084"/>
                </a:lnTo>
                <a:close/>
              </a:path>
            </a:pathLst>
          </a:custGeom>
          <a:solidFill>
            <a:srgbClr val="92DF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8397506" y="4498258"/>
            <a:ext cx="3442970" cy="9518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algn="ctr" marL="12065" marR="5080" indent="-1270">
              <a:lnSpc>
                <a:spcPct val="101800"/>
              </a:lnSpc>
              <a:spcBef>
                <a:spcPts val="60"/>
              </a:spcBef>
            </a:pPr>
            <a:r>
              <a:rPr dirty="0" sz="2000" b="1">
                <a:latin typeface="Calibri"/>
                <a:cs typeface="Calibri"/>
              </a:rPr>
              <a:t>Prevent</a:t>
            </a:r>
            <a:r>
              <a:rPr dirty="0" sz="2000" spc="-6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Criminal</a:t>
            </a:r>
            <a:r>
              <a:rPr dirty="0" sz="2000" spc="-7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Justice Involvement</a:t>
            </a:r>
            <a:r>
              <a:rPr dirty="0" sz="2000" spc="-5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for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Individuals</a:t>
            </a:r>
            <a:r>
              <a:rPr dirty="0" sz="2000" spc="-55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with </a:t>
            </a:r>
            <a:r>
              <a:rPr dirty="0" sz="2000" b="1">
                <a:latin typeface="Calibri"/>
                <a:cs typeface="Calibri"/>
              </a:rPr>
              <a:t>a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Behavioral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Health</a:t>
            </a:r>
            <a:r>
              <a:rPr dirty="0" sz="2000" spc="-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Condition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1092688" y="642562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6075" rIns="0" bIns="0" rtlCol="0" vert="horz">
            <a:spAutoFit/>
          </a:bodyPr>
          <a:lstStyle/>
          <a:p>
            <a:pPr marL="1993264">
              <a:lnSpc>
                <a:spcPct val="100000"/>
              </a:lnSpc>
              <a:spcBef>
                <a:spcPts val="2725"/>
              </a:spcBef>
            </a:pPr>
            <a:r>
              <a:rPr dirty="0" sz="5000" spc="-35"/>
              <a:t>Continuum</a:t>
            </a:r>
            <a:r>
              <a:rPr dirty="0" sz="5000" spc="-195"/>
              <a:t> </a:t>
            </a:r>
            <a:r>
              <a:rPr dirty="0" sz="5000"/>
              <a:t>of</a:t>
            </a:r>
            <a:r>
              <a:rPr dirty="0" sz="5000" spc="-114"/>
              <a:t> </a:t>
            </a:r>
            <a:r>
              <a:rPr dirty="0" sz="5000" spc="-20"/>
              <a:t>Care</a:t>
            </a:r>
            <a:endParaRPr sz="5000"/>
          </a:p>
          <a:p>
            <a:pPr marL="3791585" marR="5080" indent="-1277620">
              <a:lnSpc>
                <a:spcPts val="1939"/>
              </a:lnSpc>
              <a:spcBef>
                <a:spcPts val="1190"/>
              </a:spcBef>
            </a:pPr>
            <a:r>
              <a:rPr dirty="0" sz="1800" b="0">
                <a:latin typeface="Calibri"/>
                <a:cs typeface="Calibri"/>
              </a:rPr>
              <a:t>The</a:t>
            </a:r>
            <a:r>
              <a:rPr dirty="0" sz="1800" spc="-35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vision</a:t>
            </a:r>
            <a:r>
              <a:rPr dirty="0" sz="1800" spc="-15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for</a:t>
            </a:r>
            <a:r>
              <a:rPr dirty="0" sz="1800" spc="-35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the</a:t>
            </a:r>
            <a:r>
              <a:rPr dirty="0" sz="1800" spc="-15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North</a:t>
            </a:r>
            <a:r>
              <a:rPr dirty="0" sz="1800" spc="-30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Dakota</a:t>
            </a:r>
            <a:r>
              <a:rPr dirty="0" sz="1800" spc="-20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Behavioral</a:t>
            </a:r>
            <a:r>
              <a:rPr dirty="0" sz="1800" spc="-35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Health</a:t>
            </a:r>
            <a:r>
              <a:rPr dirty="0" sz="1800" spc="-5" b="0">
                <a:latin typeface="Calibri"/>
                <a:cs typeface="Calibri"/>
              </a:rPr>
              <a:t> </a:t>
            </a:r>
            <a:r>
              <a:rPr dirty="0" sz="1800" spc="-10" b="0">
                <a:latin typeface="Calibri"/>
                <a:cs typeface="Calibri"/>
              </a:rPr>
              <a:t>System</a:t>
            </a:r>
            <a:r>
              <a:rPr dirty="0" sz="1800" spc="-40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is</a:t>
            </a:r>
            <a:r>
              <a:rPr dirty="0" sz="1800" spc="-25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grounded</a:t>
            </a:r>
            <a:r>
              <a:rPr dirty="0" sz="1800" spc="-15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on</a:t>
            </a:r>
            <a:r>
              <a:rPr dirty="0" sz="1800" spc="-25" b="0">
                <a:latin typeface="Calibri"/>
                <a:cs typeface="Calibri"/>
              </a:rPr>
              <a:t> the </a:t>
            </a:r>
            <a:r>
              <a:rPr dirty="0" sz="1800" b="0">
                <a:latin typeface="Calibri"/>
                <a:cs typeface="Calibri"/>
              </a:rPr>
              <a:t>Institute</a:t>
            </a:r>
            <a:r>
              <a:rPr dirty="0" sz="1800" spc="-30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of</a:t>
            </a:r>
            <a:r>
              <a:rPr dirty="0" sz="1800" spc="-25" b="0">
                <a:latin typeface="Calibri"/>
                <a:cs typeface="Calibri"/>
              </a:rPr>
              <a:t> </a:t>
            </a:r>
            <a:r>
              <a:rPr dirty="0" sz="1800" spc="-10" b="0">
                <a:latin typeface="Calibri"/>
                <a:cs typeface="Calibri"/>
              </a:rPr>
              <a:t>Medicine’s </a:t>
            </a:r>
            <a:r>
              <a:rPr dirty="0" sz="1800" b="0">
                <a:latin typeface="Calibri"/>
                <a:cs typeface="Calibri"/>
              </a:rPr>
              <a:t>Continuum</a:t>
            </a:r>
            <a:r>
              <a:rPr dirty="0" sz="1800" spc="-20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of</a:t>
            </a:r>
            <a:r>
              <a:rPr dirty="0" sz="1800" spc="-25" b="0">
                <a:latin typeface="Calibri"/>
                <a:cs typeface="Calibri"/>
              </a:rPr>
              <a:t> </a:t>
            </a:r>
            <a:r>
              <a:rPr dirty="0" sz="1800" b="0">
                <a:latin typeface="Calibri"/>
                <a:cs typeface="Calibri"/>
              </a:rPr>
              <a:t>Care</a:t>
            </a:r>
            <a:r>
              <a:rPr dirty="0" sz="1800" spc="-15" b="0">
                <a:latin typeface="Calibri"/>
                <a:cs typeface="Calibri"/>
              </a:rPr>
              <a:t> </a:t>
            </a:r>
            <a:r>
              <a:rPr dirty="0" sz="1800" spc="-10" b="0">
                <a:latin typeface="Calibri"/>
                <a:cs typeface="Calibri"/>
              </a:rPr>
              <a:t>model.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092688" y="642562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0" y="1981200"/>
            <a:ext cx="6207251" cy="3229356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6586518" y="5111267"/>
            <a:ext cx="20320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08080"/>
                </a:solidFill>
                <a:latin typeface="Arial"/>
                <a:cs typeface="Arial"/>
              </a:rPr>
              <a:t>Institute</a:t>
            </a:r>
            <a:r>
              <a:rPr dirty="0" sz="900" spc="-4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808080"/>
                </a:solidFill>
                <a:latin typeface="Arial"/>
                <a:cs typeface="Arial"/>
              </a:rPr>
              <a:t>of</a:t>
            </a:r>
            <a:r>
              <a:rPr dirty="0" sz="900" spc="-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808080"/>
                </a:solidFill>
                <a:latin typeface="Arial"/>
                <a:cs typeface="Arial"/>
              </a:rPr>
              <a:t>Medicine</a:t>
            </a:r>
            <a:r>
              <a:rPr dirty="0" sz="900" spc="-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808080"/>
                </a:solidFill>
                <a:latin typeface="Arial"/>
                <a:cs typeface="Arial"/>
              </a:rPr>
              <a:t>Continuum</a:t>
            </a:r>
            <a:r>
              <a:rPr dirty="0" sz="900" spc="-2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808080"/>
                </a:solidFill>
                <a:latin typeface="Arial"/>
                <a:cs typeface="Arial"/>
              </a:rPr>
              <a:t>of</a:t>
            </a:r>
            <a:r>
              <a:rPr dirty="0" sz="900" spc="-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808080"/>
                </a:solidFill>
                <a:latin typeface="Arial"/>
                <a:cs typeface="Arial"/>
              </a:rPr>
              <a:t>Care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781682" y="5541674"/>
            <a:ext cx="8608695" cy="1214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2600">
                <a:latin typeface="Calibri"/>
                <a:cs typeface="Calibri"/>
              </a:rPr>
              <a:t>The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goal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of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this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model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is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to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ensure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there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is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access</a:t>
            </a:r>
            <a:r>
              <a:rPr dirty="0" sz="2600" spc="-25" b="1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to</a:t>
            </a:r>
            <a:r>
              <a:rPr dirty="0" sz="2600" spc="-25" b="1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a</a:t>
            </a:r>
            <a:r>
              <a:rPr dirty="0" sz="2600" spc="-20" b="1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full</a:t>
            </a:r>
            <a:r>
              <a:rPr dirty="0" sz="2600" spc="-10" b="1">
                <a:latin typeface="Calibri"/>
                <a:cs typeface="Calibri"/>
              </a:rPr>
              <a:t> range </a:t>
            </a:r>
            <a:r>
              <a:rPr dirty="0" sz="2600" b="1">
                <a:latin typeface="Calibri"/>
                <a:cs typeface="Calibri"/>
              </a:rPr>
              <a:t>of</a:t>
            </a:r>
            <a:r>
              <a:rPr dirty="0" sz="2600" spc="-30" b="1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high quality</a:t>
            </a:r>
            <a:r>
              <a:rPr dirty="0" sz="2600" spc="5" b="1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services</a:t>
            </a:r>
            <a:r>
              <a:rPr dirty="0" sz="2600" spc="-35" b="1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to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meet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the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various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needs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of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North Dakotans.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3999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9939" y="479551"/>
            <a:ext cx="3752215" cy="7880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45"/>
              <a:t>Considerations</a:t>
            </a:r>
            <a:endParaRPr sz="5000"/>
          </a:p>
        </p:txBody>
      </p:sp>
      <p:sp>
        <p:nvSpPr>
          <p:cNvPr id="4" name="object 4" descr=""/>
          <p:cNvSpPr txBox="1"/>
          <p:nvPr/>
        </p:nvSpPr>
        <p:spPr>
          <a:xfrm>
            <a:off x="11092688" y="642562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2279650" y="2952750"/>
          <a:ext cx="7632700" cy="312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0000"/>
                <a:gridCol w="2540000"/>
                <a:gridCol w="2540000"/>
              </a:tblGrid>
              <a:tr h="3124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3250">
                        <a:latin typeface="Times New Roman"/>
                        <a:cs typeface="Times New Roman"/>
                      </a:endParaRPr>
                    </a:p>
                    <a:p>
                      <a:pPr marL="259715" marR="252729" indent="434340">
                        <a:lnSpc>
                          <a:spcPct val="100000"/>
                        </a:lnSpc>
                      </a:pP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Funding/ Reimbursement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 marL="254635" marR="247650" indent="-1905">
                        <a:lnSpc>
                          <a:spcPct val="100499"/>
                        </a:lnSpc>
                        <a:spcBef>
                          <a:spcPts val="1390"/>
                        </a:spcBef>
                      </a:pP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Infrastructure </a:t>
                      </a:r>
                      <a:r>
                        <a:rPr dirty="0" sz="2000" spc="-10" i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(Agency,</a:t>
                      </a:r>
                      <a:r>
                        <a:rPr dirty="0" sz="2000" spc="-70" i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i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workforce,</a:t>
                      </a:r>
                      <a:r>
                        <a:rPr dirty="0" sz="2000" spc="-10" i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i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oversight,</a:t>
                      </a:r>
                      <a:r>
                        <a:rPr dirty="0" sz="2000" spc="-85" i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20" i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etc.)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3962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Best</a:t>
                      </a:r>
                      <a:r>
                        <a:rPr dirty="0" sz="24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Practices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E5496"/>
                    </a:solidFill>
                  </a:tcPr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2212339" y="1686561"/>
            <a:ext cx="757809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latin typeface="Calibri"/>
                <a:cs typeface="Calibri"/>
              </a:rPr>
              <a:t>In</a:t>
            </a:r>
            <a:r>
              <a:rPr dirty="0" sz="2800" spc="-7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each</a:t>
            </a:r>
            <a:r>
              <a:rPr dirty="0" sz="2800" spc="-7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area</a:t>
            </a:r>
            <a:r>
              <a:rPr dirty="0" sz="2800" spc="-7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of</a:t>
            </a:r>
            <a:r>
              <a:rPr dirty="0" sz="2800" spc="-6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the</a:t>
            </a:r>
            <a:r>
              <a:rPr dirty="0" sz="2800" spc="-5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Continuum</a:t>
            </a:r>
            <a:r>
              <a:rPr dirty="0" sz="2800" spc="-3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of</a:t>
            </a:r>
            <a:r>
              <a:rPr dirty="0" sz="2800" spc="-6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Care,</a:t>
            </a:r>
            <a:r>
              <a:rPr dirty="0" sz="2800" spc="-6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the</a:t>
            </a:r>
            <a:r>
              <a:rPr dirty="0" sz="2800" spc="-5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following </a:t>
            </a:r>
            <a:r>
              <a:rPr dirty="0" sz="2800">
                <a:latin typeface="Calibri"/>
                <a:cs typeface="Calibri"/>
              </a:rPr>
              <a:t>are</a:t>
            </a:r>
            <a:r>
              <a:rPr dirty="0" sz="2800" spc="-9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considerations: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3216" y="457200"/>
            <a:ext cx="6958583" cy="375513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126739" y="6390071"/>
            <a:ext cx="54286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6FC0"/>
                </a:solidFill>
                <a:latin typeface="Arial Black"/>
                <a:cs typeface="Arial Black"/>
              </a:rPr>
              <a:t>R</a:t>
            </a:r>
            <a:r>
              <a:rPr dirty="0" sz="1450">
                <a:solidFill>
                  <a:srgbClr val="006FC0"/>
                </a:solidFill>
                <a:latin typeface="Arial Black"/>
                <a:cs typeface="Arial Black"/>
              </a:rPr>
              <a:t>EADINESS</a:t>
            </a:r>
            <a:r>
              <a:rPr dirty="0" sz="1450" spc="4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006FC0"/>
                </a:solidFill>
                <a:latin typeface="Arial Black"/>
                <a:cs typeface="Arial Black"/>
              </a:rPr>
              <a:t>&amp;</a:t>
            </a:r>
            <a:r>
              <a:rPr dirty="0" sz="1800" spc="-75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006FC0"/>
                </a:solidFill>
                <a:latin typeface="Arial Black"/>
                <a:cs typeface="Arial Black"/>
              </a:rPr>
              <a:t>S</a:t>
            </a:r>
            <a:r>
              <a:rPr dirty="0" sz="1450">
                <a:solidFill>
                  <a:srgbClr val="006FC0"/>
                </a:solidFill>
                <a:latin typeface="Arial Black"/>
                <a:cs typeface="Arial Black"/>
              </a:rPr>
              <a:t>OCIAL</a:t>
            </a:r>
            <a:r>
              <a:rPr dirty="0" sz="1450" spc="65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dirty="0" sz="1800">
                <a:solidFill>
                  <a:srgbClr val="006FC0"/>
                </a:solidFill>
                <a:latin typeface="Arial Black"/>
                <a:cs typeface="Arial Black"/>
              </a:rPr>
              <a:t>D</a:t>
            </a:r>
            <a:r>
              <a:rPr dirty="0" sz="1450">
                <a:solidFill>
                  <a:srgbClr val="006FC0"/>
                </a:solidFill>
                <a:latin typeface="Arial Black"/>
                <a:cs typeface="Arial Black"/>
              </a:rPr>
              <a:t>ETERMINANTS</a:t>
            </a:r>
            <a:r>
              <a:rPr dirty="0" sz="1450" spc="4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dirty="0" sz="1450">
                <a:solidFill>
                  <a:srgbClr val="006FC0"/>
                </a:solidFill>
                <a:latin typeface="Arial Black"/>
                <a:cs typeface="Arial Black"/>
              </a:rPr>
              <a:t>OF</a:t>
            </a:r>
            <a:r>
              <a:rPr dirty="0" sz="1450" spc="50">
                <a:solidFill>
                  <a:srgbClr val="006FC0"/>
                </a:solidFill>
                <a:latin typeface="Arial Black"/>
                <a:cs typeface="Arial Black"/>
              </a:rPr>
              <a:t> </a:t>
            </a:r>
            <a:r>
              <a:rPr dirty="0" sz="1800" spc="-10">
                <a:solidFill>
                  <a:srgbClr val="006FC0"/>
                </a:solidFill>
                <a:latin typeface="Arial Black"/>
                <a:cs typeface="Arial Black"/>
              </a:rPr>
              <a:t>H</a:t>
            </a:r>
            <a:r>
              <a:rPr dirty="0" sz="1450" spc="-10">
                <a:solidFill>
                  <a:srgbClr val="006FC0"/>
                </a:solidFill>
                <a:latin typeface="Arial Black"/>
                <a:cs typeface="Arial Black"/>
              </a:rPr>
              <a:t>EALTH</a:t>
            </a:r>
            <a:endParaRPr sz="1450">
              <a:latin typeface="Arial Black"/>
              <a:cs typeface="Arial Black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682620" y="6503921"/>
            <a:ext cx="1365885" cy="101600"/>
            <a:chOff x="1682620" y="6503921"/>
            <a:chExt cx="1365885" cy="101600"/>
          </a:xfrm>
        </p:grpSpPr>
        <p:sp>
          <p:nvSpPr>
            <p:cNvPr id="5" name="object 5" descr=""/>
            <p:cNvSpPr/>
            <p:nvPr/>
          </p:nvSpPr>
          <p:spPr>
            <a:xfrm>
              <a:off x="1688973" y="6554724"/>
              <a:ext cx="1359535" cy="0"/>
            </a:xfrm>
            <a:custGeom>
              <a:avLst/>
              <a:gdLst/>
              <a:ahLst/>
              <a:cxnLst/>
              <a:rect l="l" t="t" r="r" b="b"/>
              <a:pathLst>
                <a:path w="1359535" h="0">
                  <a:moveTo>
                    <a:pt x="135902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688970" y="6510271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76200" y="0"/>
                  </a:moveTo>
                  <a:lnTo>
                    <a:pt x="0" y="44449"/>
                  </a:lnTo>
                  <a:lnTo>
                    <a:pt x="76200" y="88899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1548721" y="4226975"/>
          <a:ext cx="9004300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/>
                <a:gridCol w="1600200"/>
                <a:gridCol w="1600200"/>
                <a:gridCol w="1600200"/>
                <a:gridCol w="1600200"/>
              </a:tblGrid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835" marR="273050" indent="-52069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700" spc="-10">
                          <a:solidFill>
                            <a:srgbClr val="7E7E7E"/>
                          </a:solidFill>
                          <a:latin typeface="Calibri"/>
                          <a:cs typeface="Calibri"/>
                        </a:rPr>
                        <a:t>Prevention/ Promotion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6540" marR="248285" indent="32702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700" spc="-10">
                          <a:solidFill>
                            <a:srgbClr val="7E7E7E"/>
                          </a:solidFill>
                          <a:latin typeface="Calibri"/>
                          <a:cs typeface="Calibri"/>
                        </a:rPr>
                        <a:t>Early Intervention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1630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dirty="0" sz="1700" spc="-10">
                          <a:solidFill>
                            <a:srgbClr val="7E7E7E"/>
                          </a:solidFill>
                          <a:latin typeface="Calibri"/>
                          <a:cs typeface="Calibri"/>
                        </a:rPr>
                        <a:t>Treatment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B="0" marT="161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6240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dirty="0" sz="1700" spc="-10">
                          <a:solidFill>
                            <a:srgbClr val="7E7E7E"/>
                          </a:solidFill>
                          <a:latin typeface="Calibri"/>
                          <a:cs typeface="Calibri"/>
                        </a:rPr>
                        <a:t>Recovery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B="0" marT="161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cap="small" sz="2400" spc="-5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F</a:t>
                      </a:r>
                      <a:r>
                        <a:rPr dirty="0" cap="small" sz="2400" spc="-5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un</a:t>
                      </a:r>
                      <a:r>
                        <a:rPr dirty="0" cap="small" sz="2400" spc="-10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d</a:t>
                      </a:r>
                      <a:r>
                        <a:rPr dirty="0" cap="small" sz="2400" spc="-5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ing</a:t>
                      </a:r>
                      <a:endParaRPr sz="2400">
                        <a:latin typeface="Arial Black"/>
                        <a:cs typeface="Arial Black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cap="small" sz="2400" spc="-40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W</a:t>
                      </a:r>
                      <a:r>
                        <a:rPr dirty="0" cap="small" sz="2400" spc="-5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o</a:t>
                      </a:r>
                      <a:r>
                        <a:rPr dirty="0" cap="small" sz="2400" spc="-10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r>
                        <a:rPr dirty="0" cap="small" sz="2400" spc="-5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k</a:t>
                      </a:r>
                      <a:r>
                        <a:rPr dirty="0" cap="small" sz="2400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f</a:t>
                      </a:r>
                      <a:r>
                        <a:rPr dirty="0" cap="small" sz="2400" spc="-5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o</a:t>
                      </a:r>
                      <a:r>
                        <a:rPr dirty="0" cap="small" sz="2400" spc="-45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r>
                        <a:rPr dirty="0" cap="small" sz="2400" spc="-10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c</a:t>
                      </a:r>
                      <a:r>
                        <a:rPr dirty="0" cap="small" sz="2400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e</a:t>
                      </a:r>
                      <a:endParaRPr sz="2400">
                        <a:latin typeface="Arial Black"/>
                        <a:cs typeface="Arial Black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cap="small" sz="2400" spc="5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B</a:t>
                      </a:r>
                      <a:r>
                        <a:rPr dirty="0" cap="small" sz="2400" spc="5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es</a:t>
                      </a:r>
                      <a:r>
                        <a:rPr dirty="0" cap="small" sz="2400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dirty="0" cap="small" sz="2400" spc="150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cap="small" sz="2400" spc="-10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P</a:t>
                      </a:r>
                      <a:r>
                        <a:rPr dirty="0" cap="small" sz="2400" spc="-10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r</a:t>
                      </a:r>
                      <a:r>
                        <a:rPr dirty="0" cap="small" sz="2400" spc="-45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a</a:t>
                      </a:r>
                      <a:r>
                        <a:rPr dirty="0" cap="small" sz="2400" spc="-10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c</a:t>
                      </a:r>
                      <a:r>
                        <a:rPr dirty="0" cap="small" sz="2400" spc="5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dirty="0" cap="small" sz="2400" spc="-5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i</a:t>
                      </a:r>
                      <a:r>
                        <a:rPr dirty="0" cap="small" sz="2400" spc="-10">
                          <a:solidFill>
                            <a:srgbClr val="006FC0"/>
                          </a:solidFill>
                          <a:latin typeface="Arial Black"/>
                          <a:cs typeface="Arial Black"/>
                        </a:rPr>
                        <a:t>ce</a:t>
                      </a:r>
                      <a:endParaRPr sz="2400">
                        <a:latin typeface="Arial Black"/>
                        <a:cs typeface="Arial Black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37146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System</a:t>
            </a:r>
            <a:r>
              <a:rPr dirty="0" spc="-150"/>
              <a:t> </a:t>
            </a:r>
            <a:r>
              <a:rPr dirty="0" spc="-35"/>
              <a:t>Approach</a:t>
            </a:r>
          </a:p>
        </p:txBody>
      </p:sp>
      <p:grpSp>
        <p:nvGrpSpPr>
          <p:cNvPr id="9" name="object 9" descr=""/>
          <p:cNvGrpSpPr/>
          <p:nvPr/>
        </p:nvGrpSpPr>
        <p:grpSpPr>
          <a:xfrm>
            <a:off x="8610600" y="6503921"/>
            <a:ext cx="1823085" cy="101600"/>
            <a:chOff x="8610600" y="6503921"/>
            <a:chExt cx="1823085" cy="101600"/>
          </a:xfrm>
        </p:grpSpPr>
        <p:sp>
          <p:nvSpPr>
            <p:cNvPr id="10" name="object 10" descr=""/>
            <p:cNvSpPr/>
            <p:nvPr/>
          </p:nvSpPr>
          <p:spPr>
            <a:xfrm>
              <a:off x="8610600" y="6554724"/>
              <a:ext cx="1816735" cy="0"/>
            </a:xfrm>
            <a:custGeom>
              <a:avLst/>
              <a:gdLst/>
              <a:ahLst/>
              <a:cxnLst/>
              <a:rect l="l" t="t" r="r" b="b"/>
              <a:pathLst>
                <a:path w="1816734" h="0">
                  <a:moveTo>
                    <a:pt x="0" y="0"/>
                  </a:moveTo>
                  <a:lnTo>
                    <a:pt x="1816227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350628" y="6510271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49"/>
                  </a:lnTo>
                  <a:lnTo>
                    <a:pt x="0" y="88899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303007" y="1370075"/>
            <a:ext cx="4889500" cy="2962910"/>
          </a:xfrm>
          <a:custGeom>
            <a:avLst/>
            <a:gdLst/>
            <a:ahLst/>
            <a:cxnLst/>
            <a:rect l="l" t="t" r="r" b="b"/>
            <a:pathLst>
              <a:path w="4889500" h="2962910">
                <a:moveTo>
                  <a:pt x="4888992" y="0"/>
                </a:moveTo>
                <a:lnTo>
                  <a:pt x="0" y="0"/>
                </a:lnTo>
                <a:lnTo>
                  <a:pt x="0" y="2962656"/>
                </a:lnTo>
                <a:lnTo>
                  <a:pt x="4888992" y="2962656"/>
                </a:lnTo>
                <a:lnTo>
                  <a:pt x="4888992" y="0"/>
                </a:lnTo>
                <a:close/>
              </a:path>
            </a:pathLst>
          </a:custGeom>
          <a:solidFill>
            <a:srgbClr val="1331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370075"/>
            <a:ext cx="6367780" cy="2962910"/>
          </a:xfrm>
          <a:custGeom>
            <a:avLst/>
            <a:gdLst/>
            <a:ahLst/>
            <a:cxnLst/>
            <a:rect l="l" t="t" r="r" b="b"/>
            <a:pathLst>
              <a:path w="6367780" h="2962910">
                <a:moveTo>
                  <a:pt x="6367272" y="0"/>
                </a:moveTo>
                <a:lnTo>
                  <a:pt x="0" y="0"/>
                </a:lnTo>
                <a:lnTo>
                  <a:pt x="0" y="2962656"/>
                </a:lnTo>
                <a:lnTo>
                  <a:pt x="6367272" y="2962656"/>
                </a:lnTo>
                <a:lnTo>
                  <a:pt x="6367272" y="0"/>
                </a:lnTo>
                <a:close/>
              </a:path>
            </a:pathLst>
          </a:custGeom>
          <a:solidFill>
            <a:srgbClr val="1331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7273" y="1675211"/>
            <a:ext cx="4827270" cy="21418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080">
              <a:lnSpc>
                <a:spcPts val="7190"/>
              </a:lnSpc>
              <a:spcBef>
                <a:spcPts val="100"/>
              </a:spcBef>
            </a:pPr>
            <a:r>
              <a:rPr dirty="0" sz="6000" spc="-35">
                <a:solidFill>
                  <a:srgbClr val="FFFFFF"/>
                </a:solidFill>
              </a:rPr>
              <a:t>ROADMAP</a:t>
            </a:r>
            <a:endParaRPr sz="6000"/>
          </a:p>
          <a:p>
            <a:pPr algn="ctr" marL="12700" marR="5080" indent="-13970">
              <a:lnSpc>
                <a:spcPts val="4680"/>
              </a:lnSpc>
              <a:spcBef>
                <a:spcPts val="210"/>
              </a:spcBef>
            </a:pPr>
            <a:r>
              <a:rPr dirty="0" sz="4000" spc="-110">
                <a:solidFill>
                  <a:srgbClr val="FFFFFF"/>
                </a:solidFill>
              </a:rPr>
              <a:t>The</a:t>
            </a:r>
            <a:r>
              <a:rPr dirty="0" sz="4000" spc="-250">
                <a:solidFill>
                  <a:srgbClr val="FFFFFF"/>
                </a:solidFill>
              </a:rPr>
              <a:t> </a:t>
            </a:r>
            <a:r>
              <a:rPr dirty="0" sz="4000" spc="-155">
                <a:solidFill>
                  <a:srgbClr val="FFFFFF"/>
                </a:solidFill>
              </a:rPr>
              <a:t>Behavioral</a:t>
            </a:r>
            <a:r>
              <a:rPr dirty="0" sz="4000" spc="-225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Health </a:t>
            </a:r>
            <a:r>
              <a:rPr dirty="0" sz="4000" spc="-165">
                <a:solidFill>
                  <a:srgbClr val="FFFFFF"/>
                </a:solidFill>
              </a:rPr>
              <a:t>Systems</a:t>
            </a:r>
            <a:r>
              <a:rPr dirty="0" sz="4000" spc="-245">
                <a:solidFill>
                  <a:srgbClr val="FFFFFF"/>
                </a:solidFill>
              </a:rPr>
              <a:t> </a:t>
            </a:r>
            <a:r>
              <a:rPr dirty="0" sz="4000" spc="-185">
                <a:solidFill>
                  <a:srgbClr val="FFFFFF"/>
                </a:solidFill>
              </a:rPr>
              <a:t>Study,</a:t>
            </a:r>
            <a:r>
              <a:rPr dirty="0" sz="4000" spc="-245">
                <a:solidFill>
                  <a:srgbClr val="FFFFFF"/>
                </a:solidFill>
              </a:rPr>
              <a:t> </a:t>
            </a:r>
            <a:r>
              <a:rPr dirty="0" sz="4000" spc="-114">
                <a:solidFill>
                  <a:srgbClr val="FFFFFF"/>
                </a:solidFill>
              </a:rPr>
              <a:t>April</a:t>
            </a:r>
            <a:r>
              <a:rPr dirty="0" sz="4000" spc="-245">
                <a:solidFill>
                  <a:srgbClr val="FFFFFF"/>
                </a:solidFill>
              </a:rPr>
              <a:t> </a:t>
            </a:r>
            <a:r>
              <a:rPr dirty="0" sz="4000" spc="-35">
                <a:solidFill>
                  <a:srgbClr val="FFFFFF"/>
                </a:solidFill>
              </a:rPr>
              <a:t>2018</a:t>
            </a:r>
            <a:endParaRPr sz="4000"/>
          </a:p>
        </p:txBody>
      </p:sp>
      <p:sp>
        <p:nvSpPr>
          <p:cNvPr id="5" name="object 5" descr=""/>
          <p:cNvSpPr txBox="1"/>
          <p:nvPr/>
        </p:nvSpPr>
        <p:spPr>
          <a:xfrm>
            <a:off x="11092688" y="642562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14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5737860" y="6095"/>
            <a:ext cx="5340350" cy="6852284"/>
            <a:chOff x="5737860" y="6095"/>
            <a:chExt cx="5340350" cy="6852284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7860" y="6095"/>
              <a:ext cx="5340095" cy="685190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4352" y="147828"/>
              <a:ext cx="5087099" cy="6585203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5859589" y="143065"/>
              <a:ext cx="5097145" cy="6595109"/>
            </a:xfrm>
            <a:custGeom>
              <a:avLst/>
              <a:gdLst/>
              <a:ahLst/>
              <a:cxnLst/>
              <a:rect l="l" t="t" r="r" b="b"/>
              <a:pathLst>
                <a:path w="5097145" h="6595109">
                  <a:moveTo>
                    <a:pt x="0" y="0"/>
                  </a:moveTo>
                  <a:lnTo>
                    <a:pt x="5096636" y="0"/>
                  </a:lnTo>
                  <a:lnTo>
                    <a:pt x="5096636" y="6594729"/>
                  </a:lnTo>
                  <a:lnTo>
                    <a:pt x="0" y="659472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31063" y="0"/>
            <a:ext cx="3263265" cy="6858000"/>
          </a:xfrm>
          <a:custGeom>
            <a:avLst/>
            <a:gdLst/>
            <a:ahLst/>
            <a:cxnLst/>
            <a:rect l="l" t="t" r="r" b="b"/>
            <a:pathLst>
              <a:path w="3263265" h="6858000">
                <a:moveTo>
                  <a:pt x="3262871" y="0"/>
                </a:moveTo>
                <a:lnTo>
                  <a:pt x="0" y="0"/>
                </a:lnTo>
                <a:lnTo>
                  <a:pt x="0" y="6858000"/>
                </a:lnTo>
                <a:lnTo>
                  <a:pt x="3262871" y="6858000"/>
                </a:lnTo>
                <a:lnTo>
                  <a:pt x="3262871" y="0"/>
                </a:lnTo>
                <a:close/>
              </a:path>
            </a:pathLst>
          </a:custGeom>
          <a:solidFill>
            <a:srgbClr val="1331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209737" y="1755902"/>
            <a:ext cx="3019425" cy="1559560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12700" marR="5080">
              <a:lnSpc>
                <a:spcPct val="89800"/>
              </a:lnSpc>
              <a:spcBef>
                <a:spcPts val="430"/>
              </a:spcBef>
            </a:pPr>
            <a:r>
              <a:rPr dirty="0" sz="2700" b="0">
                <a:solidFill>
                  <a:srgbClr val="FFFFFF"/>
                </a:solidFill>
                <a:latin typeface="Calibri Light"/>
                <a:cs typeface="Calibri Light"/>
              </a:rPr>
              <a:t>North</a:t>
            </a:r>
            <a:r>
              <a:rPr dirty="0" sz="2700" spc="-10" b="0">
                <a:solidFill>
                  <a:srgbClr val="FFFFFF"/>
                </a:solidFill>
                <a:latin typeface="Calibri Light"/>
                <a:cs typeface="Calibri Light"/>
              </a:rPr>
              <a:t> Dakota </a:t>
            </a:r>
            <a:r>
              <a:rPr dirty="0" sz="2700" b="0">
                <a:solidFill>
                  <a:srgbClr val="FFFFFF"/>
                </a:solidFill>
                <a:latin typeface="Calibri Light"/>
                <a:cs typeface="Calibri Light"/>
              </a:rPr>
              <a:t>Behavioral</a:t>
            </a:r>
            <a:r>
              <a:rPr dirty="0" sz="2700" spc="-9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700" spc="-10" b="0">
                <a:solidFill>
                  <a:srgbClr val="FFFFFF"/>
                </a:solidFill>
                <a:latin typeface="Calibri Light"/>
                <a:cs typeface="Calibri Light"/>
              </a:rPr>
              <a:t>Health </a:t>
            </a:r>
            <a:r>
              <a:rPr dirty="0" sz="2700" b="0">
                <a:solidFill>
                  <a:srgbClr val="FFFFFF"/>
                </a:solidFill>
                <a:latin typeface="Calibri Light"/>
                <a:cs typeface="Calibri Light"/>
              </a:rPr>
              <a:t>System</a:t>
            </a:r>
            <a:r>
              <a:rPr dirty="0" sz="2700" spc="-1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700" spc="-10" b="0">
                <a:solidFill>
                  <a:srgbClr val="FFFFFF"/>
                </a:solidFill>
                <a:latin typeface="Calibri Light"/>
                <a:cs typeface="Calibri Light"/>
              </a:rPr>
              <a:t>Study </a:t>
            </a:r>
            <a:r>
              <a:rPr dirty="0" sz="2800" spc="-55" b="0">
                <a:solidFill>
                  <a:srgbClr val="FFFFFF"/>
                </a:solidFill>
                <a:latin typeface="Calibri Light"/>
                <a:cs typeface="Calibri Light"/>
              </a:rPr>
              <a:t>RECOMMENDATIONS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09737" y="3567938"/>
            <a:ext cx="2442845" cy="115443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323215">
              <a:lnSpc>
                <a:spcPts val="2160"/>
              </a:lnSpc>
              <a:spcBef>
                <a:spcPts val="375"/>
              </a:spcBef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250-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page</a:t>
            </a:r>
            <a:r>
              <a:rPr dirty="0" sz="2000" spc="-3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report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provides</a:t>
            </a:r>
            <a:r>
              <a:rPr dirty="0" sz="2000" spc="-9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more</a:t>
            </a:r>
            <a:r>
              <a:rPr dirty="0" sz="2000" spc="-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than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ts val="2010"/>
              </a:lnSpc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65</a:t>
            </a:r>
            <a:r>
              <a:rPr dirty="0" sz="2000" spc="-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recommendations</a:t>
            </a:r>
            <a:r>
              <a:rPr dirty="0" sz="2000" spc="-1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25" b="0">
                <a:solidFill>
                  <a:srgbClr val="FFFFFF"/>
                </a:solidFill>
                <a:latin typeface="Calibri Light"/>
                <a:cs typeface="Calibri Light"/>
              </a:rPr>
              <a:t>in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ts val="2280"/>
              </a:lnSpc>
            </a:pPr>
            <a:r>
              <a:rPr dirty="0" sz="2000" b="0">
                <a:solidFill>
                  <a:srgbClr val="FFFFFF"/>
                </a:solidFill>
                <a:latin typeface="Calibri Light"/>
                <a:cs typeface="Calibri Light"/>
              </a:rPr>
              <a:t>13</a:t>
            </a:r>
            <a:r>
              <a:rPr dirty="0" sz="2000" spc="-2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 Light"/>
                <a:cs typeface="Calibri Light"/>
              </a:rPr>
              <a:t>categories.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94449" y="493333"/>
            <a:ext cx="536194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9265" algn="l"/>
              </a:tabLst>
            </a:pPr>
            <a:r>
              <a:rPr dirty="0" sz="2000" spc="-25" b="0">
                <a:latin typeface="Calibri"/>
                <a:cs typeface="Calibri"/>
              </a:rPr>
              <a:t>1.</a:t>
            </a:r>
            <a:r>
              <a:rPr dirty="0" sz="2000" b="0">
                <a:latin typeface="Calibri"/>
                <a:cs typeface="Calibri"/>
              </a:rPr>
              <a:t>	Develop</a:t>
            </a:r>
            <a:r>
              <a:rPr dirty="0" sz="2000" spc="-85" b="0">
                <a:latin typeface="Calibri"/>
                <a:cs typeface="Calibri"/>
              </a:rPr>
              <a:t> </a:t>
            </a:r>
            <a:r>
              <a:rPr dirty="0" sz="2000" b="0">
                <a:latin typeface="Calibri"/>
                <a:cs typeface="Calibri"/>
              </a:rPr>
              <a:t>a</a:t>
            </a:r>
            <a:r>
              <a:rPr dirty="0" sz="2000" spc="-65" b="0">
                <a:latin typeface="Calibri"/>
                <a:cs typeface="Calibri"/>
              </a:rPr>
              <a:t> </a:t>
            </a:r>
            <a:r>
              <a:rPr dirty="0" sz="2000" b="0">
                <a:latin typeface="Calibri"/>
                <a:cs typeface="Calibri"/>
              </a:rPr>
              <a:t>comprehensive</a:t>
            </a:r>
            <a:r>
              <a:rPr dirty="0" sz="2000" spc="-70" b="0">
                <a:latin typeface="Calibri"/>
                <a:cs typeface="Calibri"/>
              </a:rPr>
              <a:t> </a:t>
            </a:r>
            <a:r>
              <a:rPr dirty="0" sz="2000" b="0">
                <a:latin typeface="Calibri"/>
                <a:cs typeface="Calibri"/>
              </a:rPr>
              <a:t>implementation</a:t>
            </a:r>
            <a:r>
              <a:rPr dirty="0" sz="2000" spc="-40" b="0">
                <a:latin typeface="Calibri"/>
                <a:cs typeface="Calibri"/>
              </a:rPr>
              <a:t> </a:t>
            </a:r>
            <a:r>
              <a:rPr dirty="0" sz="2000" spc="-20" b="0">
                <a:latin typeface="Calibri"/>
                <a:cs typeface="Calibri"/>
              </a:rPr>
              <a:t>plan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594449" y="798743"/>
            <a:ext cx="8143240" cy="3683635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70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dirty="0" sz="2000">
                <a:latin typeface="Calibri"/>
                <a:cs typeface="Calibri"/>
              </a:rPr>
              <a:t>Invest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in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prevention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early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intervention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dirty="0" sz="2000">
                <a:latin typeface="Calibri"/>
                <a:cs typeface="Calibri"/>
              </a:rPr>
              <a:t>Ensure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all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North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Dakotans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have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timely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access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behavioral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health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services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dirty="0" sz="2000">
                <a:latin typeface="Calibri"/>
                <a:cs typeface="Calibri"/>
              </a:rPr>
              <a:t>Expand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outpatient</a:t>
            </a:r>
            <a:r>
              <a:rPr dirty="0" sz="2000" spc="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community-</a:t>
            </a:r>
            <a:r>
              <a:rPr dirty="0" sz="2000">
                <a:latin typeface="Calibri"/>
                <a:cs typeface="Calibri"/>
              </a:rPr>
              <a:t>based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service</a:t>
            </a:r>
            <a:r>
              <a:rPr dirty="0" sz="2000" spc="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array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dirty="0" sz="2000">
                <a:latin typeface="Calibri"/>
                <a:cs typeface="Calibri"/>
              </a:rPr>
              <a:t>Enhance</a:t>
            </a:r>
            <a:r>
              <a:rPr dirty="0" sz="2000" spc="-7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streamline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system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care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for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children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youth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dirty="0" sz="2000">
                <a:latin typeface="Calibri"/>
                <a:cs typeface="Calibri"/>
              </a:rPr>
              <a:t>Continue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implement/refine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criminal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justice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strategy</a:t>
            </a:r>
            <a:endParaRPr sz="2000">
              <a:latin typeface="Calibri"/>
              <a:cs typeface="Calibri"/>
            </a:endParaRPr>
          </a:p>
          <a:p>
            <a:pPr marL="469900" marR="241300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dirty="0" sz="2000">
                <a:latin typeface="Calibri"/>
                <a:cs typeface="Calibri"/>
              </a:rPr>
              <a:t>Engage</a:t>
            </a:r>
            <a:r>
              <a:rPr dirty="0" sz="2000" spc="-114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in</a:t>
            </a:r>
            <a:r>
              <a:rPr dirty="0" sz="2000" spc="-8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targeted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efforts</a:t>
            </a:r>
            <a:r>
              <a:rPr dirty="0" sz="2000" spc="-7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8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recruit/retain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competent</a:t>
            </a:r>
            <a:r>
              <a:rPr dirty="0" sz="2000" spc="-7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behavioral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health workforce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dirty="0" sz="2000">
                <a:latin typeface="Calibri"/>
                <a:cs typeface="Calibri"/>
              </a:rPr>
              <a:t>Expand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use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tele-</a:t>
            </a:r>
            <a:r>
              <a:rPr dirty="0" sz="2000">
                <a:latin typeface="Calibri"/>
                <a:cs typeface="Calibri"/>
              </a:rPr>
              <a:t>behavioral </a:t>
            </a:r>
            <a:r>
              <a:rPr dirty="0" sz="2000" spc="-10">
                <a:latin typeface="Calibri"/>
                <a:cs typeface="Calibri"/>
              </a:rPr>
              <a:t>health</a:t>
            </a:r>
            <a:endParaRPr sz="2000">
              <a:latin typeface="Calibri"/>
              <a:cs typeface="Calibri"/>
            </a:endParaRPr>
          </a:p>
          <a:p>
            <a:pPr marL="469900" marR="548005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dirty="0" sz="2000">
                <a:latin typeface="Calibri"/>
                <a:cs typeface="Calibri"/>
              </a:rPr>
              <a:t>Ensure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system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reflects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its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values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person-</a:t>
            </a:r>
            <a:r>
              <a:rPr dirty="0" sz="2000">
                <a:latin typeface="Calibri"/>
                <a:cs typeface="Calibri"/>
              </a:rPr>
              <a:t>centeredness,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cultural </a:t>
            </a:r>
            <a:r>
              <a:rPr dirty="0" sz="2000">
                <a:latin typeface="Calibri"/>
                <a:cs typeface="Calibri"/>
              </a:rPr>
              <a:t>competence,</a:t>
            </a:r>
            <a:r>
              <a:rPr dirty="0" sz="2000" spc="-8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trauma-</a:t>
            </a:r>
            <a:r>
              <a:rPr dirty="0" sz="2000">
                <a:latin typeface="Calibri"/>
                <a:cs typeface="Calibri"/>
              </a:rPr>
              <a:t>informed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approaches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594449" y="4531933"/>
            <a:ext cx="8199755" cy="2102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marR="5080" indent="-457200">
              <a:lnSpc>
                <a:spcPct val="100000"/>
              </a:lnSpc>
              <a:spcBef>
                <a:spcPts val="100"/>
              </a:spcBef>
              <a:buAutoNum type="arabicPeriod" startAt="10"/>
              <a:tabLst>
                <a:tab pos="469265" algn="l"/>
                <a:tab pos="469900" algn="l"/>
              </a:tabLst>
            </a:pPr>
            <a:r>
              <a:rPr dirty="0" sz="2000">
                <a:latin typeface="Calibri"/>
                <a:cs typeface="Calibri"/>
              </a:rPr>
              <a:t>Encourage</a:t>
            </a:r>
            <a:r>
              <a:rPr dirty="0" sz="2000" spc="-8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support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efforts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communities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promote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high-</a:t>
            </a:r>
            <a:r>
              <a:rPr dirty="0" sz="2000" spc="-10">
                <a:latin typeface="Calibri"/>
                <a:cs typeface="Calibri"/>
              </a:rPr>
              <a:t>quality services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5"/>
              </a:spcBef>
              <a:buAutoNum type="arabicPeriod" startAt="10"/>
              <a:tabLst>
                <a:tab pos="469265" algn="l"/>
                <a:tab pos="469900" algn="l"/>
              </a:tabLst>
            </a:pPr>
            <a:r>
              <a:rPr dirty="0" sz="2000">
                <a:latin typeface="Calibri"/>
                <a:cs typeface="Calibri"/>
              </a:rPr>
              <a:t>Partner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with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tribal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nations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increase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health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equity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AutoNum type="arabicPeriod" startAt="10"/>
              <a:tabLst>
                <a:tab pos="469265" algn="l"/>
                <a:tab pos="469900" algn="l"/>
              </a:tabLst>
            </a:pPr>
            <a:r>
              <a:rPr dirty="0" sz="2000">
                <a:latin typeface="Calibri"/>
                <a:cs typeface="Calibri"/>
              </a:rPr>
              <a:t>Diversify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enhance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funding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for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behavioral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health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AutoNum type="arabicPeriod" startAt="10"/>
              <a:tabLst>
                <a:tab pos="469265" algn="l"/>
                <a:tab pos="469900" algn="l"/>
              </a:tabLst>
            </a:pPr>
            <a:r>
              <a:rPr dirty="0" sz="2000">
                <a:latin typeface="Calibri"/>
                <a:cs typeface="Calibri"/>
              </a:rPr>
              <a:t>Conduct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ongoing,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system-</a:t>
            </a:r>
            <a:r>
              <a:rPr dirty="0" sz="2000">
                <a:latin typeface="Calibri"/>
                <a:cs typeface="Calibri"/>
              </a:rPr>
              <a:t>side</a:t>
            </a:r>
            <a:r>
              <a:rPr dirty="0" sz="2000" spc="20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data-</a:t>
            </a:r>
            <a:r>
              <a:rPr dirty="0" sz="2000">
                <a:latin typeface="Calibri"/>
                <a:cs typeface="Calibri"/>
              </a:rPr>
              <a:t>driven</a:t>
            </a:r>
            <a:r>
              <a:rPr dirty="0" sz="2000" spc="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monitoring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needs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access</a:t>
            </a:r>
            <a:endParaRPr sz="2000">
              <a:latin typeface="Calibri"/>
              <a:cs typeface="Calibri"/>
            </a:endParaRPr>
          </a:p>
          <a:p>
            <a:pPr algn="r" marR="525145">
              <a:lnSpc>
                <a:spcPct val="100000"/>
              </a:lnSpc>
              <a:spcBef>
                <a:spcPts val="1105"/>
              </a:spcBef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6200"/>
              <a:ext cx="11989308" cy="67818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5719" y="1574291"/>
              <a:ext cx="12146280" cy="5283835"/>
            </a:xfrm>
            <a:custGeom>
              <a:avLst/>
              <a:gdLst/>
              <a:ahLst/>
              <a:cxnLst/>
              <a:rect l="l" t="t" r="r" b="b"/>
              <a:pathLst>
                <a:path w="12146280" h="5283834">
                  <a:moveTo>
                    <a:pt x="12146280" y="0"/>
                  </a:moveTo>
                  <a:lnTo>
                    <a:pt x="0" y="0"/>
                  </a:lnTo>
                  <a:lnTo>
                    <a:pt x="0" y="5283708"/>
                  </a:lnTo>
                  <a:lnTo>
                    <a:pt x="12146280" y="5283708"/>
                  </a:lnTo>
                  <a:lnTo>
                    <a:pt x="12146280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07491" y="0"/>
              <a:ext cx="2133600" cy="1905000"/>
            </a:xfrm>
            <a:custGeom>
              <a:avLst/>
              <a:gdLst/>
              <a:ahLst/>
              <a:cxnLst/>
              <a:rect l="l" t="t" r="r" b="b"/>
              <a:pathLst>
                <a:path w="2133600" h="1905000">
                  <a:moveTo>
                    <a:pt x="2133600" y="0"/>
                  </a:moveTo>
                  <a:lnTo>
                    <a:pt x="0" y="0"/>
                  </a:lnTo>
                  <a:lnTo>
                    <a:pt x="0" y="1905000"/>
                  </a:lnTo>
                  <a:lnTo>
                    <a:pt x="2133600" y="1905000"/>
                  </a:lnTo>
                  <a:lnTo>
                    <a:pt x="2133600" y="0"/>
                  </a:lnTo>
                  <a:close/>
                </a:path>
              </a:pathLst>
            </a:custGeom>
            <a:solidFill>
              <a:srgbClr val="3C93A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07491" y="1905000"/>
              <a:ext cx="2133600" cy="4953000"/>
            </a:xfrm>
            <a:custGeom>
              <a:avLst/>
              <a:gdLst/>
              <a:ahLst/>
              <a:cxnLst/>
              <a:rect l="l" t="t" r="r" b="b"/>
              <a:pathLst>
                <a:path w="2133600" h="4953000">
                  <a:moveTo>
                    <a:pt x="2133600" y="0"/>
                  </a:moveTo>
                  <a:lnTo>
                    <a:pt x="0" y="0"/>
                  </a:lnTo>
                  <a:lnTo>
                    <a:pt x="0" y="4953000"/>
                  </a:lnTo>
                  <a:lnTo>
                    <a:pt x="2133600" y="4953000"/>
                  </a:lnTo>
                  <a:lnTo>
                    <a:pt x="213360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491" y="0"/>
              <a:ext cx="2133599" cy="19049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87630" y="257299"/>
            <a:ext cx="4345305" cy="13271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100"/>
              </a:spcBef>
            </a:pPr>
            <a:r>
              <a:rPr dirty="0" sz="4250" spc="-150" b="1">
                <a:solidFill>
                  <a:srgbClr val="FFFFFF"/>
                </a:solidFill>
                <a:latin typeface="Arial"/>
                <a:cs typeface="Arial"/>
              </a:rPr>
              <a:t>Behavioral</a:t>
            </a:r>
            <a:r>
              <a:rPr dirty="0" sz="4250" spc="-10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250" spc="-60" b="1">
                <a:solidFill>
                  <a:srgbClr val="FFFFFF"/>
                </a:solidFill>
                <a:latin typeface="Arial"/>
                <a:cs typeface="Arial"/>
              </a:rPr>
              <a:t>Health </a:t>
            </a:r>
            <a:r>
              <a:rPr dirty="0" sz="4250" spc="-30" b="1">
                <a:solidFill>
                  <a:srgbClr val="FFFFFF"/>
                </a:solidFill>
                <a:latin typeface="Arial"/>
                <a:cs typeface="Arial"/>
              </a:rPr>
              <a:t>Workforce</a:t>
            </a:r>
            <a:endParaRPr sz="425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462528" y="1818132"/>
            <a:ext cx="695960" cy="3926204"/>
            <a:chOff x="3462528" y="1818132"/>
            <a:chExt cx="695960" cy="3926204"/>
          </a:xfrm>
        </p:grpSpPr>
        <p:sp>
          <p:nvSpPr>
            <p:cNvPr id="10" name="object 10" descr=""/>
            <p:cNvSpPr/>
            <p:nvPr/>
          </p:nvSpPr>
          <p:spPr>
            <a:xfrm>
              <a:off x="3565398" y="2021586"/>
              <a:ext cx="0" cy="3723004"/>
            </a:xfrm>
            <a:custGeom>
              <a:avLst/>
              <a:gdLst/>
              <a:ahLst/>
              <a:cxnLst/>
              <a:rect l="l" t="t" r="r" b="b"/>
              <a:pathLst>
                <a:path w="0" h="3723004">
                  <a:moveTo>
                    <a:pt x="0" y="0"/>
                  </a:moveTo>
                  <a:lnTo>
                    <a:pt x="0" y="3722395"/>
                  </a:lnTo>
                </a:path>
              </a:pathLst>
            </a:custGeom>
            <a:ln w="190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2528" y="1818132"/>
              <a:ext cx="204215" cy="20269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3666744" y="1920240"/>
              <a:ext cx="406400" cy="0"/>
            </a:xfrm>
            <a:custGeom>
              <a:avLst/>
              <a:gdLst/>
              <a:ahLst/>
              <a:cxnLst/>
              <a:rect l="l" t="t" r="r" b="b"/>
              <a:pathLst>
                <a:path w="406400" h="0">
                  <a:moveTo>
                    <a:pt x="0" y="0"/>
                  </a:moveTo>
                  <a:lnTo>
                    <a:pt x="406400" y="0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3676" y="2744724"/>
              <a:ext cx="202691" cy="20421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3706368" y="2846832"/>
              <a:ext cx="406400" cy="0"/>
            </a:xfrm>
            <a:custGeom>
              <a:avLst/>
              <a:gdLst/>
              <a:ahLst/>
              <a:cxnLst/>
              <a:rect l="l" t="t" r="r" b="b"/>
              <a:pathLst>
                <a:path w="406400" h="0">
                  <a:moveTo>
                    <a:pt x="0" y="0"/>
                  </a:moveTo>
                  <a:lnTo>
                    <a:pt x="406400" y="0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3488" y="3602736"/>
              <a:ext cx="204215" cy="202691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3727704" y="3703320"/>
              <a:ext cx="406400" cy="0"/>
            </a:xfrm>
            <a:custGeom>
              <a:avLst/>
              <a:gdLst/>
              <a:ahLst/>
              <a:cxnLst/>
              <a:rect l="l" t="t" r="r" b="b"/>
              <a:pathLst>
                <a:path w="406400" h="0">
                  <a:moveTo>
                    <a:pt x="0" y="0"/>
                  </a:moveTo>
                  <a:lnTo>
                    <a:pt x="406400" y="0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49396" y="5049011"/>
              <a:ext cx="202691" cy="202691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3752088" y="5149596"/>
              <a:ext cx="406400" cy="0"/>
            </a:xfrm>
            <a:custGeom>
              <a:avLst/>
              <a:gdLst/>
              <a:ahLst/>
              <a:cxnLst/>
              <a:rect l="l" t="t" r="r" b="b"/>
              <a:pathLst>
                <a:path w="406400" h="0">
                  <a:moveTo>
                    <a:pt x="0" y="0"/>
                  </a:moveTo>
                  <a:lnTo>
                    <a:pt x="406400" y="0"/>
                  </a:lnTo>
                </a:path>
              </a:pathLst>
            </a:custGeom>
            <a:ln w="1270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4099923" y="1760878"/>
            <a:ext cx="5957570" cy="40328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71120">
              <a:lnSpc>
                <a:spcPts val="2030"/>
              </a:lnSpc>
              <a:spcBef>
                <a:spcPts val="125"/>
              </a:spcBef>
            </a:pPr>
            <a:r>
              <a:rPr dirty="0" sz="1700" spc="-20" b="1">
                <a:solidFill>
                  <a:srgbClr val="748F3D"/>
                </a:solidFill>
                <a:latin typeface="Arial"/>
                <a:cs typeface="Arial"/>
              </a:rPr>
              <a:t>2018</a:t>
            </a:r>
            <a:endParaRPr sz="1700">
              <a:latin typeface="Arial"/>
              <a:cs typeface="Arial"/>
            </a:endParaRPr>
          </a:p>
          <a:p>
            <a:pPr marL="71120" marR="135890">
              <a:lnSpc>
                <a:spcPts val="1920"/>
              </a:lnSpc>
              <a:spcBef>
                <a:spcPts val="55"/>
              </a:spcBef>
            </a:pP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Human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Service</a:t>
            </a:r>
            <a:r>
              <a:rPr dirty="0" sz="1600" spc="-5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Research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Institute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Study(HSRI)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concluded;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this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includes recommendations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around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behavioral</a:t>
            </a:r>
            <a:r>
              <a:rPr dirty="0" sz="1600" spc="-5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health</a:t>
            </a:r>
            <a:r>
              <a:rPr dirty="0" sz="1600" spc="-5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workforce</a:t>
            </a:r>
            <a:endParaRPr sz="1600">
              <a:latin typeface="Calibri Light"/>
              <a:cs typeface="Calibri Light"/>
            </a:endParaRPr>
          </a:p>
          <a:p>
            <a:pPr marL="90170">
              <a:lnSpc>
                <a:spcPts val="2030"/>
              </a:lnSpc>
              <a:spcBef>
                <a:spcPts val="1010"/>
              </a:spcBef>
            </a:pPr>
            <a:r>
              <a:rPr dirty="0" sz="1700" spc="-20" b="1">
                <a:solidFill>
                  <a:srgbClr val="077482"/>
                </a:solidFill>
                <a:latin typeface="Arial"/>
                <a:cs typeface="Arial"/>
              </a:rPr>
              <a:t>2019</a:t>
            </a:r>
            <a:endParaRPr sz="1700">
              <a:latin typeface="Arial"/>
              <a:cs typeface="Arial"/>
            </a:endParaRPr>
          </a:p>
          <a:p>
            <a:pPr marL="90170" marR="5080">
              <a:lnSpc>
                <a:spcPts val="1920"/>
              </a:lnSpc>
              <a:spcBef>
                <a:spcPts val="55"/>
              </a:spcBef>
            </a:pP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Survey</a:t>
            </a:r>
            <a:r>
              <a:rPr dirty="0" sz="1600" spc="-6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public,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develop,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include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top</a:t>
            </a:r>
            <a:r>
              <a:rPr dirty="0" sz="1600" spc="-5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five</a:t>
            </a:r>
            <a:r>
              <a:rPr dirty="0" sz="1600" spc="-7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highest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priorities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in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the</a:t>
            </a:r>
            <a:r>
              <a:rPr dirty="0" sz="1600" spc="-6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strategic 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plan</a:t>
            </a:r>
            <a:endParaRPr sz="1600">
              <a:latin typeface="Calibri Light"/>
              <a:cs typeface="Calibri Light"/>
            </a:endParaRPr>
          </a:p>
          <a:p>
            <a:pPr marL="59055">
              <a:lnSpc>
                <a:spcPts val="2030"/>
              </a:lnSpc>
              <a:spcBef>
                <a:spcPts val="1215"/>
              </a:spcBef>
            </a:pPr>
            <a:r>
              <a:rPr dirty="0" sz="1700" spc="-20" b="1">
                <a:solidFill>
                  <a:srgbClr val="D24627"/>
                </a:solidFill>
                <a:latin typeface="Arial"/>
                <a:cs typeface="Arial"/>
              </a:rPr>
              <a:t>2019</a:t>
            </a:r>
            <a:endParaRPr sz="1700">
              <a:latin typeface="Arial"/>
              <a:cs typeface="Arial"/>
            </a:endParaRPr>
          </a:p>
          <a:p>
            <a:pPr marL="59055">
              <a:lnSpc>
                <a:spcPts val="1910"/>
              </a:lnSpc>
            </a:pP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North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Dakota’s</a:t>
            </a:r>
            <a:r>
              <a:rPr dirty="0" sz="1600" spc="-5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Behavioral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Health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Plan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was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developed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with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13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AIMS</a:t>
            </a:r>
            <a:endParaRPr sz="16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 Light"/>
              <a:cs typeface="Calibri Light"/>
            </a:endParaRPr>
          </a:p>
          <a:p>
            <a:pPr marL="59055" marR="608965">
              <a:lnSpc>
                <a:spcPct val="100000"/>
              </a:lnSpc>
            </a:pP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AIM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7-Engage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in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Targeted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Efforts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to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recruit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and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retain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qualified, competent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behavioral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health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workforce</a:t>
            </a:r>
            <a:endParaRPr sz="16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libri Light"/>
              <a:cs typeface="Calibri Light"/>
            </a:endParaRPr>
          </a:p>
          <a:p>
            <a:pPr marL="90170">
              <a:lnSpc>
                <a:spcPct val="100000"/>
              </a:lnSpc>
            </a:pPr>
            <a:r>
              <a:rPr dirty="0" sz="1700" spc="50" b="1">
                <a:solidFill>
                  <a:srgbClr val="6F9648"/>
                </a:solidFill>
                <a:latin typeface="Arial"/>
                <a:cs typeface="Arial"/>
              </a:rPr>
              <a:t>2019-</a:t>
            </a:r>
            <a:r>
              <a:rPr dirty="0" sz="1700" spc="-20" b="1">
                <a:solidFill>
                  <a:srgbClr val="6F9648"/>
                </a:solidFill>
                <a:latin typeface="Arial"/>
                <a:cs typeface="Arial"/>
              </a:rPr>
              <a:t>2021</a:t>
            </a:r>
            <a:endParaRPr sz="1700">
              <a:latin typeface="Arial"/>
              <a:cs typeface="Arial"/>
            </a:endParaRPr>
          </a:p>
          <a:p>
            <a:pPr marL="12700" marR="1057275">
              <a:lnSpc>
                <a:spcPct val="100000"/>
              </a:lnSpc>
              <a:spcBef>
                <a:spcPts val="140"/>
              </a:spcBef>
            </a:pP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AIM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7---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3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Work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Goals</a:t>
            </a:r>
            <a:r>
              <a:rPr dirty="0" sz="1600" spc="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&amp;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6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Objectives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&amp;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11</a:t>
            </a:r>
            <a:r>
              <a:rPr dirty="0" sz="1600" spc="-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Action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Steps-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36%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completed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and/or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in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progress</a:t>
            </a:r>
            <a:endParaRPr sz="1600">
              <a:latin typeface="Calibri Light"/>
              <a:cs typeface="Calibri Light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047" y="0"/>
            <a:ext cx="12189460" cy="6858000"/>
            <a:chOff x="3047" y="0"/>
            <a:chExt cx="121894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0"/>
              <a:ext cx="12188952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07492" y="0"/>
              <a:ext cx="2133600" cy="1905000"/>
            </a:xfrm>
            <a:custGeom>
              <a:avLst/>
              <a:gdLst/>
              <a:ahLst/>
              <a:cxnLst/>
              <a:rect l="l" t="t" r="r" b="b"/>
              <a:pathLst>
                <a:path w="2133600" h="1905000">
                  <a:moveTo>
                    <a:pt x="2133600" y="0"/>
                  </a:moveTo>
                  <a:lnTo>
                    <a:pt x="0" y="0"/>
                  </a:lnTo>
                  <a:lnTo>
                    <a:pt x="0" y="1905000"/>
                  </a:lnTo>
                  <a:lnTo>
                    <a:pt x="2133600" y="1905000"/>
                  </a:lnTo>
                  <a:lnTo>
                    <a:pt x="2133600" y="0"/>
                  </a:lnTo>
                  <a:close/>
                </a:path>
              </a:pathLst>
            </a:custGeom>
            <a:solidFill>
              <a:srgbClr val="3C93A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507491" y="1905000"/>
            <a:ext cx="2133600" cy="4953000"/>
          </a:xfrm>
          <a:custGeom>
            <a:avLst/>
            <a:gdLst/>
            <a:ahLst/>
            <a:cxnLst/>
            <a:rect l="l" t="t" r="r" b="b"/>
            <a:pathLst>
              <a:path w="2133600" h="4953000">
                <a:moveTo>
                  <a:pt x="2133600" y="0"/>
                </a:moveTo>
                <a:lnTo>
                  <a:pt x="0" y="0"/>
                </a:lnTo>
                <a:lnTo>
                  <a:pt x="0" y="4953000"/>
                </a:lnTo>
                <a:lnTo>
                  <a:pt x="2133600" y="4953000"/>
                </a:lnTo>
                <a:lnTo>
                  <a:pt x="2133600" y="0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4552" y="2107692"/>
            <a:ext cx="213995" cy="204216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4292660" y="5477736"/>
            <a:ext cx="5224780" cy="10795"/>
          </a:xfrm>
          <a:custGeom>
            <a:avLst/>
            <a:gdLst/>
            <a:ahLst/>
            <a:cxnLst/>
            <a:rect l="l" t="t" r="r" b="b"/>
            <a:pathLst>
              <a:path w="5224780" h="10795">
                <a:moveTo>
                  <a:pt x="5224272" y="0"/>
                </a:moveTo>
                <a:lnTo>
                  <a:pt x="3482848" y="0"/>
                </a:lnTo>
                <a:lnTo>
                  <a:pt x="0" y="0"/>
                </a:lnTo>
                <a:lnTo>
                  <a:pt x="0" y="10680"/>
                </a:lnTo>
                <a:lnTo>
                  <a:pt x="5224272" y="10680"/>
                </a:lnTo>
                <a:lnTo>
                  <a:pt x="5224272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9489503" y="5887694"/>
            <a:ext cx="1762125" cy="10795"/>
          </a:xfrm>
          <a:custGeom>
            <a:avLst/>
            <a:gdLst/>
            <a:ahLst/>
            <a:cxnLst/>
            <a:rect l="l" t="t" r="r" b="b"/>
            <a:pathLst>
              <a:path w="1762125" h="10795">
                <a:moveTo>
                  <a:pt x="1761744" y="0"/>
                </a:moveTo>
                <a:lnTo>
                  <a:pt x="0" y="0"/>
                </a:lnTo>
                <a:lnTo>
                  <a:pt x="0" y="10667"/>
                </a:lnTo>
                <a:lnTo>
                  <a:pt x="1761744" y="10667"/>
                </a:lnTo>
                <a:lnTo>
                  <a:pt x="1761744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3844544" y="1940029"/>
            <a:ext cx="7702550" cy="421894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2220"/>
              </a:lnSpc>
              <a:spcBef>
                <a:spcPts val="120"/>
              </a:spcBef>
              <a:tabLst>
                <a:tab pos="418465" algn="l"/>
              </a:tabLst>
            </a:pPr>
            <a:r>
              <a:rPr dirty="0" u="sng" sz="1850" b="1">
                <a:solidFill>
                  <a:srgbClr val="748F3D"/>
                </a:solidFill>
                <a:uFill>
                  <a:solidFill>
                    <a:srgbClr val="BEBEBE"/>
                  </a:solidFill>
                </a:uFill>
                <a:latin typeface="Arial"/>
                <a:cs typeface="Arial"/>
              </a:rPr>
              <a:t>	</a:t>
            </a:r>
            <a:r>
              <a:rPr dirty="0" sz="1850" spc="-270" b="1">
                <a:solidFill>
                  <a:srgbClr val="748F3D"/>
                </a:solidFill>
                <a:latin typeface="Arial"/>
                <a:cs typeface="Arial"/>
              </a:rPr>
              <a:t> </a:t>
            </a:r>
            <a:r>
              <a:rPr dirty="0" sz="1850" b="1">
                <a:solidFill>
                  <a:srgbClr val="748F3D"/>
                </a:solidFill>
                <a:latin typeface="Arial"/>
                <a:cs typeface="Arial"/>
              </a:rPr>
              <a:t>2022</a:t>
            </a:r>
            <a:endParaRPr sz="1850">
              <a:latin typeface="Arial"/>
              <a:cs typeface="Arial"/>
            </a:endParaRPr>
          </a:p>
          <a:p>
            <a:pPr marL="447675" marR="193040">
              <a:lnSpc>
                <a:spcPts val="1920"/>
              </a:lnSpc>
              <a:spcBef>
                <a:spcPts val="65"/>
              </a:spcBef>
            </a:pP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DHS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is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working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in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collaboration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with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University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of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North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 Dakota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and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Western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Interstate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Commission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for</a:t>
            </a:r>
            <a:r>
              <a:rPr dirty="0" sz="1600" spc="-6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Higher</a:t>
            </a:r>
            <a:r>
              <a:rPr dirty="0" sz="1600" spc="-6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Education(WICHE)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to:</a:t>
            </a:r>
            <a:endParaRPr sz="1600">
              <a:latin typeface="Calibri Light"/>
              <a:cs typeface="Calibri Light"/>
            </a:endParaRPr>
          </a:p>
          <a:p>
            <a:pPr marL="447675" marR="217170">
              <a:lnSpc>
                <a:spcPct val="100000"/>
              </a:lnSpc>
              <a:spcBef>
                <a:spcPts val="1230"/>
              </a:spcBef>
            </a:pP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Gather,</a:t>
            </a:r>
            <a:r>
              <a:rPr dirty="0" sz="1600" spc="-6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compile,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and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complete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u="sng" sz="1600" spc="-2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“Discovery</a:t>
            </a:r>
            <a:r>
              <a:rPr dirty="0" u="sng" sz="1600" spc="-7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spc="-1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Report”</a:t>
            </a:r>
            <a:r>
              <a:rPr dirty="0" sz="1600" spc="-8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on</a:t>
            </a:r>
            <a:r>
              <a:rPr dirty="0" sz="1600" spc="-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all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behavioral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health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workforce initiatives</a:t>
            </a:r>
            <a:r>
              <a:rPr dirty="0" sz="1600" spc="-5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that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have</a:t>
            </a:r>
            <a:r>
              <a:rPr dirty="0" sz="1600" spc="-5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been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completed,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are</a:t>
            </a:r>
            <a:r>
              <a:rPr dirty="0" sz="1600" spc="-5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in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progress,</a:t>
            </a:r>
            <a:r>
              <a:rPr dirty="0" sz="1600" spc="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or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pending.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These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stakeholders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include,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but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are</a:t>
            </a:r>
            <a:r>
              <a:rPr dirty="0" sz="1600" spc="-6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not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limited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to,</a:t>
            </a:r>
            <a:r>
              <a:rPr dirty="0" sz="1600" spc="-5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government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entities,</a:t>
            </a:r>
            <a:r>
              <a:rPr dirty="0" sz="1600" spc="-5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Universities,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all</a:t>
            </a:r>
            <a:r>
              <a:rPr dirty="0" sz="1600" spc="-6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behavioral</a:t>
            </a:r>
            <a:r>
              <a:rPr dirty="0" sz="1600" spc="-5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health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licensing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boards,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and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private</a:t>
            </a:r>
            <a:r>
              <a:rPr dirty="0" sz="1600" spc="-6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and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public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stakeholders.</a:t>
            </a:r>
            <a:endParaRPr sz="1600">
              <a:latin typeface="Calibri Light"/>
              <a:cs typeface="Calibri Light"/>
            </a:endParaRPr>
          </a:p>
          <a:p>
            <a:pPr marL="447675" marR="5080">
              <a:lnSpc>
                <a:spcPct val="100000"/>
              </a:lnSpc>
              <a:spcBef>
                <a:spcPts val="1295"/>
              </a:spcBef>
            </a:pP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Coordinate</a:t>
            </a:r>
            <a:r>
              <a:rPr dirty="0" sz="1600" spc="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and</a:t>
            </a:r>
            <a:r>
              <a:rPr dirty="0" sz="1600" spc="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facilitate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</a:t>
            </a:r>
            <a:r>
              <a:rPr dirty="0" sz="1600" spc="-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u="sng" sz="1600" spc="-2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Behavioral</a:t>
            </a:r>
            <a:r>
              <a:rPr dirty="0" u="sng" sz="1600" spc="-5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spc="-2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Health</a:t>
            </a:r>
            <a:r>
              <a:rPr dirty="0" u="sng" sz="1600" spc="-6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spc="-3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Workforce</a:t>
            </a:r>
            <a:r>
              <a:rPr dirty="0" u="sng" sz="1600" spc="-6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spc="-2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Summit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,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utilizing</a:t>
            </a:r>
            <a:r>
              <a:rPr dirty="0" sz="1600" spc="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the</a:t>
            </a:r>
            <a:r>
              <a:rPr dirty="0" sz="1600" spc="1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Discovery Report,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HSRI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Study,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and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the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HSRI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ND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Behavioral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Health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Plan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to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guide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the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Summit.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The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purpose</a:t>
            </a:r>
            <a:r>
              <a:rPr dirty="0" sz="1600" spc="-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of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the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Summit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is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to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present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the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Discovery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Report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findings,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make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recommendations,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provide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training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on</a:t>
            </a:r>
            <a:r>
              <a:rPr dirty="0" sz="1600" spc="-5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workforce</a:t>
            </a:r>
            <a:r>
              <a:rPr dirty="0" sz="1600" spc="-6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best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practices,</a:t>
            </a:r>
            <a:r>
              <a:rPr dirty="0" sz="1600" spc="-6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facilitate</a:t>
            </a:r>
            <a:r>
              <a:rPr dirty="0" sz="1600" spc="-7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discussion</a:t>
            </a:r>
            <a:r>
              <a:rPr dirty="0" sz="1600" spc="-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with stakeholders</a:t>
            </a:r>
            <a:r>
              <a:rPr dirty="0" sz="1600" spc="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on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the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development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of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the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Behavioral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Health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Workforce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Strategic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Plan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 and 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develop</a:t>
            </a:r>
            <a:r>
              <a:rPr dirty="0" sz="1600" spc="-4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specific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workgroups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to </a:t>
            </a:r>
            <a:r>
              <a:rPr dirty="0" sz="1600" spc="-25" b="0">
                <a:solidFill>
                  <a:srgbClr val="252525"/>
                </a:solidFill>
                <a:latin typeface="Calibri Light"/>
                <a:cs typeface="Calibri Light"/>
              </a:rPr>
              <a:t>facilitate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workforce strategic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plan.</a:t>
            </a:r>
            <a:endParaRPr sz="1600">
              <a:latin typeface="Calibri Light"/>
              <a:cs typeface="Calibri Light"/>
            </a:endParaRPr>
          </a:p>
          <a:p>
            <a:pPr marL="447675" marR="283845">
              <a:lnSpc>
                <a:spcPct val="100000"/>
              </a:lnSpc>
              <a:spcBef>
                <a:spcPts val="1310"/>
              </a:spcBef>
            </a:pP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Work</a:t>
            </a:r>
            <a:r>
              <a:rPr dirty="0" sz="1600" spc="-5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with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HSRI</a:t>
            </a:r>
            <a:r>
              <a:rPr dirty="0" sz="1600" spc="-3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to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develop</a:t>
            </a:r>
            <a:r>
              <a:rPr dirty="0" sz="1600" spc="-1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goals,</a:t>
            </a:r>
            <a:r>
              <a:rPr dirty="0" sz="1600" spc="-2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objectives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and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action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steps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to</a:t>
            </a:r>
            <a:r>
              <a:rPr dirty="0" sz="1600" spc="-4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30" b="0">
                <a:solidFill>
                  <a:srgbClr val="252525"/>
                </a:solidFill>
                <a:latin typeface="Calibri Light"/>
                <a:cs typeface="Calibri Light"/>
              </a:rPr>
              <a:t>incorporate</a:t>
            </a:r>
            <a:r>
              <a:rPr dirty="0" sz="1600" spc="-7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b="0">
                <a:solidFill>
                  <a:srgbClr val="252525"/>
                </a:solidFill>
                <a:latin typeface="Calibri Light"/>
                <a:cs typeface="Calibri Light"/>
              </a:rPr>
              <a:t>a</a:t>
            </a:r>
            <a:r>
              <a:rPr dirty="0" sz="1600" spc="-55" b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dirty="0" sz="1600" spc="-10" b="0">
                <a:solidFill>
                  <a:srgbClr val="252525"/>
                </a:solidFill>
                <a:latin typeface="Calibri Light"/>
                <a:cs typeface="Calibri Light"/>
              </a:rPr>
              <a:t>detailed </a:t>
            </a:r>
            <a:r>
              <a:rPr dirty="0" u="sng" sz="1600" spc="-2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behavioral</a:t>
            </a:r>
            <a:r>
              <a:rPr dirty="0" u="sng" sz="1600" spc="-5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spc="-1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health</a:t>
            </a:r>
            <a:r>
              <a:rPr dirty="0" u="sng" sz="1600" spc="-5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spc="-3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workforce</a:t>
            </a:r>
            <a:r>
              <a:rPr dirty="0" u="sng" sz="1600" spc="-5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spc="-1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plan</a:t>
            </a:r>
            <a:r>
              <a:rPr dirty="0" u="sng" sz="1600" spc="-5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spc="-1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into</a:t>
            </a:r>
            <a:r>
              <a:rPr dirty="0" u="sng" sz="1600" spc="-4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the</a:t>
            </a:r>
            <a:r>
              <a:rPr dirty="0" u="sng" sz="1600" spc="-5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spc="-2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current</a:t>
            </a:r>
            <a:r>
              <a:rPr dirty="0" u="sng" sz="1600" spc="-5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ND</a:t>
            </a:r>
            <a:r>
              <a:rPr dirty="0" u="sng" sz="1600" spc="-5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spc="-2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behavioral</a:t>
            </a:r>
            <a:r>
              <a:rPr dirty="0" u="sng" sz="1600" spc="-3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spc="-2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health</a:t>
            </a:r>
            <a:r>
              <a:rPr dirty="0" u="sng" sz="1600" spc="-55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sng" sz="1600" spc="-10" b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Calibri Light"/>
                <a:cs typeface="Calibri Light"/>
              </a:rPr>
              <a:t>plan.</a:t>
            </a:r>
            <a:endParaRPr sz="1600">
              <a:latin typeface="Calibri Light"/>
              <a:cs typeface="Calibri Light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7491" y="0"/>
            <a:ext cx="2133599" cy="190499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543301" y="434866"/>
            <a:ext cx="4612005" cy="13271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100"/>
              </a:spcBef>
            </a:pPr>
            <a:r>
              <a:rPr dirty="0" sz="4250" spc="-150" b="1">
                <a:solidFill>
                  <a:srgbClr val="5C5C5C"/>
                </a:solidFill>
                <a:latin typeface="Arial"/>
                <a:cs typeface="Arial"/>
              </a:rPr>
              <a:t>Behavioral</a:t>
            </a:r>
            <a:r>
              <a:rPr dirty="0" sz="4250" spc="-105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4250" spc="-10" b="1">
                <a:solidFill>
                  <a:srgbClr val="5C5C5C"/>
                </a:solidFill>
                <a:latin typeface="Arial"/>
                <a:cs typeface="Arial"/>
              </a:rPr>
              <a:t>Health </a:t>
            </a:r>
            <a:r>
              <a:rPr dirty="0" sz="4250" spc="-140" b="1">
                <a:solidFill>
                  <a:srgbClr val="5C5C5C"/>
                </a:solidFill>
                <a:latin typeface="Arial"/>
                <a:cs typeface="Arial"/>
              </a:rPr>
              <a:t>Workforce</a:t>
            </a:r>
            <a:r>
              <a:rPr dirty="0" sz="4250" spc="-110" b="1">
                <a:solidFill>
                  <a:srgbClr val="5C5C5C"/>
                </a:solidFill>
                <a:latin typeface="Arial"/>
                <a:cs typeface="Arial"/>
              </a:rPr>
              <a:t> </a:t>
            </a:r>
            <a:r>
              <a:rPr dirty="0" sz="4250" spc="-65" b="1">
                <a:solidFill>
                  <a:srgbClr val="5C5C5C"/>
                </a:solidFill>
                <a:latin typeface="Arial"/>
                <a:cs typeface="Arial"/>
              </a:rPr>
              <a:t>Summit</a:t>
            </a:r>
            <a:endParaRPr sz="42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5969508"/>
              <a:ext cx="12192000" cy="889000"/>
            </a:xfrm>
            <a:custGeom>
              <a:avLst/>
              <a:gdLst/>
              <a:ahLst/>
              <a:cxnLst/>
              <a:rect l="l" t="t" r="r" b="b"/>
              <a:pathLst>
                <a:path w="12192000" h="889000">
                  <a:moveTo>
                    <a:pt x="0" y="888491"/>
                  </a:moveTo>
                  <a:lnTo>
                    <a:pt x="12192000" y="888491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888491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0" y="0"/>
            <a:ext cx="12192000" cy="1905000"/>
          </a:xfrm>
          <a:custGeom>
            <a:avLst/>
            <a:gdLst/>
            <a:ahLst/>
            <a:cxnLst/>
            <a:rect l="l" t="t" r="r" b="b"/>
            <a:pathLst>
              <a:path w="12192000" h="1905000">
                <a:moveTo>
                  <a:pt x="0" y="1905000"/>
                </a:moveTo>
                <a:lnTo>
                  <a:pt x="12192000" y="1905000"/>
                </a:lnTo>
                <a:lnTo>
                  <a:pt x="12192000" y="0"/>
                </a:lnTo>
                <a:lnTo>
                  <a:pt x="0" y="0"/>
                </a:lnTo>
                <a:lnTo>
                  <a:pt x="0" y="190500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object 7" descr=""/>
            <p:cNvSpPr/>
            <p:nvPr/>
          </p:nvSpPr>
          <p:spPr>
            <a:xfrm>
              <a:off x="507491" y="0"/>
              <a:ext cx="2133600" cy="1905000"/>
            </a:xfrm>
            <a:custGeom>
              <a:avLst/>
              <a:gdLst/>
              <a:ahLst/>
              <a:cxnLst/>
              <a:rect l="l" t="t" r="r" b="b"/>
              <a:pathLst>
                <a:path w="2133600" h="1905000">
                  <a:moveTo>
                    <a:pt x="2133600" y="0"/>
                  </a:moveTo>
                  <a:lnTo>
                    <a:pt x="0" y="0"/>
                  </a:lnTo>
                  <a:lnTo>
                    <a:pt x="0" y="1905000"/>
                  </a:lnTo>
                  <a:lnTo>
                    <a:pt x="2133600" y="1905000"/>
                  </a:lnTo>
                  <a:lnTo>
                    <a:pt x="2133600" y="0"/>
                  </a:lnTo>
                  <a:close/>
                </a:path>
              </a:pathLst>
            </a:custGeom>
            <a:solidFill>
              <a:srgbClr val="3C93A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4733" y="741652"/>
              <a:ext cx="108186" cy="13110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2920" y="1009560"/>
              <a:ext cx="108186" cy="119703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562920" y="490728"/>
              <a:ext cx="569595" cy="901065"/>
            </a:xfrm>
            <a:custGeom>
              <a:avLst/>
              <a:gdLst/>
              <a:ahLst/>
              <a:cxnLst/>
              <a:rect l="l" t="t" r="r" b="b"/>
              <a:pathLst>
                <a:path w="569594" h="901065">
                  <a:moveTo>
                    <a:pt x="569405" y="273725"/>
                  </a:moveTo>
                  <a:lnTo>
                    <a:pt x="159433" y="273725"/>
                  </a:lnTo>
                  <a:lnTo>
                    <a:pt x="182743" y="269628"/>
                  </a:lnTo>
                  <a:lnTo>
                    <a:pt x="200715" y="258049"/>
                  </a:lnTo>
                  <a:lnTo>
                    <a:pt x="212281" y="240058"/>
                  </a:lnTo>
                  <a:lnTo>
                    <a:pt x="216373" y="216723"/>
                  </a:lnTo>
                  <a:lnTo>
                    <a:pt x="213348" y="196505"/>
                  </a:lnTo>
                  <a:lnTo>
                    <a:pt x="192352" y="164620"/>
                  </a:lnTo>
                  <a:lnTo>
                    <a:pt x="133810" y="142354"/>
                  </a:lnTo>
                  <a:lnTo>
                    <a:pt x="91104" y="133358"/>
                  </a:lnTo>
                  <a:lnTo>
                    <a:pt x="48399" y="127569"/>
                  </a:lnTo>
                  <a:lnTo>
                    <a:pt x="5694" y="125520"/>
                  </a:lnTo>
                  <a:lnTo>
                    <a:pt x="0" y="125520"/>
                  </a:lnTo>
                  <a:lnTo>
                    <a:pt x="0" y="0"/>
                  </a:lnTo>
                  <a:lnTo>
                    <a:pt x="45120" y="0"/>
                  </a:lnTo>
                  <a:lnTo>
                    <a:pt x="506770" y="57119"/>
                  </a:lnTo>
                  <a:lnTo>
                    <a:pt x="533372" y="63620"/>
                  </a:lnTo>
                  <a:lnTo>
                    <a:pt x="553034" y="74932"/>
                  </a:lnTo>
                  <a:lnTo>
                    <a:pt x="565223" y="91587"/>
                  </a:lnTo>
                  <a:lnTo>
                    <a:pt x="569405" y="114120"/>
                  </a:lnTo>
                  <a:lnTo>
                    <a:pt x="569405" y="273725"/>
                  </a:lnTo>
                  <a:close/>
                </a:path>
                <a:path w="569594" h="901065">
                  <a:moveTo>
                    <a:pt x="0" y="900742"/>
                  </a:moveTo>
                  <a:lnTo>
                    <a:pt x="0" y="769639"/>
                  </a:lnTo>
                  <a:lnTo>
                    <a:pt x="5694" y="769639"/>
                  </a:lnTo>
                  <a:lnTo>
                    <a:pt x="72412" y="763706"/>
                  </a:lnTo>
                  <a:lnTo>
                    <a:pt x="126680" y="747303"/>
                  </a:lnTo>
                  <a:lnTo>
                    <a:pt x="169294" y="722525"/>
                  </a:lnTo>
                  <a:lnTo>
                    <a:pt x="201051" y="691465"/>
                  </a:lnTo>
                  <a:lnTo>
                    <a:pt x="222748" y="656217"/>
                  </a:lnTo>
                  <a:lnTo>
                    <a:pt x="235182" y="618875"/>
                  </a:lnTo>
                  <a:lnTo>
                    <a:pt x="239150" y="581533"/>
                  </a:lnTo>
                  <a:lnTo>
                    <a:pt x="231928" y="527124"/>
                  </a:lnTo>
                  <a:lnTo>
                    <a:pt x="212057" y="484780"/>
                  </a:lnTo>
                  <a:lnTo>
                    <a:pt x="182226" y="452607"/>
                  </a:lnTo>
                  <a:lnTo>
                    <a:pt x="145123" y="428709"/>
                  </a:lnTo>
                  <a:lnTo>
                    <a:pt x="103439" y="411193"/>
                  </a:lnTo>
                  <a:lnTo>
                    <a:pt x="59862" y="398164"/>
                  </a:lnTo>
                  <a:lnTo>
                    <a:pt x="17082" y="387728"/>
                  </a:lnTo>
                  <a:lnTo>
                    <a:pt x="11388" y="382028"/>
                  </a:lnTo>
                  <a:lnTo>
                    <a:pt x="0" y="382028"/>
                  </a:lnTo>
                  <a:lnTo>
                    <a:pt x="0" y="250924"/>
                  </a:lnTo>
                  <a:lnTo>
                    <a:pt x="11388" y="250924"/>
                  </a:lnTo>
                  <a:lnTo>
                    <a:pt x="42171" y="252082"/>
                  </a:lnTo>
                  <a:lnTo>
                    <a:pt x="74022" y="255912"/>
                  </a:lnTo>
                  <a:lnTo>
                    <a:pt x="105873" y="262948"/>
                  </a:lnTo>
                  <a:lnTo>
                    <a:pt x="136657" y="273725"/>
                  </a:lnTo>
                  <a:lnTo>
                    <a:pt x="569405" y="273725"/>
                  </a:lnTo>
                  <a:lnTo>
                    <a:pt x="569405" y="781039"/>
                  </a:lnTo>
                  <a:lnTo>
                    <a:pt x="564422" y="801168"/>
                  </a:lnTo>
                  <a:lnTo>
                    <a:pt x="550899" y="818090"/>
                  </a:lnTo>
                  <a:lnTo>
                    <a:pt x="530970" y="830737"/>
                  </a:lnTo>
                  <a:lnTo>
                    <a:pt x="506770" y="838041"/>
                  </a:lnTo>
                  <a:lnTo>
                    <a:pt x="0" y="900742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93648" y="490728"/>
              <a:ext cx="569595" cy="901065"/>
            </a:xfrm>
            <a:custGeom>
              <a:avLst/>
              <a:gdLst/>
              <a:ahLst/>
              <a:cxnLst/>
              <a:rect l="l" t="t" r="r" b="b"/>
              <a:pathLst>
                <a:path w="569594" h="901065">
                  <a:moveTo>
                    <a:pt x="569272" y="900742"/>
                  </a:moveTo>
                  <a:lnTo>
                    <a:pt x="62501" y="838040"/>
                  </a:lnTo>
                  <a:lnTo>
                    <a:pt x="16237" y="818090"/>
                  </a:lnTo>
                  <a:lnTo>
                    <a:pt x="0" y="781679"/>
                  </a:lnTo>
                  <a:lnTo>
                    <a:pt x="0" y="113403"/>
                  </a:lnTo>
                  <a:lnTo>
                    <a:pt x="16237" y="74931"/>
                  </a:lnTo>
                  <a:lnTo>
                    <a:pt x="62501" y="57118"/>
                  </a:lnTo>
                  <a:lnTo>
                    <a:pt x="524149" y="0"/>
                  </a:lnTo>
                  <a:lnTo>
                    <a:pt x="569272" y="0"/>
                  </a:lnTo>
                  <a:lnTo>
                    <a:pt x="569272" y="125520"/>
                  </a:lnTo>
                  <a:lnTo>
                    <a:pt x="516735" y="129183"/>
                  </a:lnTo>
                  <a:lnTo>
                    <a:pt x="470337" y="139860"/>
                  </a:lnTo>
                  <a:lnTo>
                    <a:pt x="430346" y="157083"/>
                  </a:lnTo>
                  <a:lnTo>
                    <a:pt x="397027" y="180384"/>
                  </a:lnTo>
                  <a:lnTo>
                    <a:pt x="370647" y="209297"/>
                  </a:lnTo>
                  <a:lnTo>
                    <a:pt x="351474" y="243353"/>
                  </a:lnTo>
                  <a:lnTo>
                    <a:pt x="339775" y="282085"/>
                  </a:lnTo>
                  <a:lnTo>
                    <a:pt x="335815" y="325026"/>
                  </a:lnTo>
                  <a:lnTo>
                    <a:pt x="343352" y="377640"/>
                  </a:lnTo>
                  <a:lnTo>
                    <a:pt x="364037" y="419286"/>
                  </a:lnTo>
                  <a:lnTo>
                    <a:pt x="394980" y="451560"/>
                  </a:lnTo>
                  <a:lnTo>
                    <a:pt x="433295" y="476055"/>
                  </a:lnTo>
                  <a:lnTo>
                    <a:pt x="476092" y="494369"/>
                  </a:lnTo>
                  <a:lnTo>
                    <a:pt x="520482" y="508096"/>
                  </a:lnTo>
                  <a:lnTo>
                    <a:pt x="563578" y="518831"/>
                  </a:lnTo>
                  <a:lnTo>
                    <a:pt x="569272" y="518831"/>
                  </a:lnTo>
                  <a:lnTo>
                    <a:pt x="569272" y="598634"/>
                  </a:lnTo>
                  <a:lnTo>
                    <a:pt x="387062" y="598634"/>
                  </a:lnTo>
                  <a:lnTo>
                    <a:pt x="363752" y="604423"/>
                  </a:lnTo>
                  <a:lnTo>
                    <a:pt x="345780" y="619297"/>
                  </a:lnTo>
                  <a:lnTo>
                    <a:pt x="334214" y="639515"/>
                  </a:lnTo>
                  <a:lnTo>
                    <a:pt x="330121" y="661335"/>
                  </a:lnTo>
                  <a:lnTo>
                    <a:pt x="331278" y="677367"/>
                  </a:lnTo>
                  <a:lnTo>
                    <a:pt x="335104" y="691261"/>
                  </a:lnTo>
                  <a:lnTo>
                    <a:pt x="342132" y="703018"/>
                  </a:lnTo>
                  <a:lnTo>
                    <a:pt x="352898" y="712637"/>
                  </a:lnTo>
                  <a:lnTo>
                    <a:pt x="358592" y="712637"/>
                  </a:lnTo>
                  <a:lnTo>
                    <a:pt x="406724" y="738377"/>
                  </a:lnTo>
                  <a:lnTo>
                    <a:pt x="457526" y="756101"/>
                  </a:lnTo>
                  <a:lnTo>
                    <a:pt x="511530" y="766343"/>
                  </a:lnTo>
                  <a:lnTo>
                    <a:pt x="569272" y="769639"/>
                  </a:lnTo>
                  <a:lnTo>
                    <a:pt x="569272" y="900742"/>
                  </a:lnTo>
                  <a:close/>
                </a:path>
                <a:path w="569594" h="901065">
                  <a:moveTo>
                    <a:pt x="569272" y="638535"/>
                  </a:moveTo>
                  <a:lnTo>
                    <a:pt x="563578" y="638535"/>
                  </a:lnTo>
                  <a:lnTo>
                    <a:pt x="519627" y="636486"/>
                  </a:lnTo>
                  <a:lnTo>
                    <a:pt x="481014" y="630697"/>
                  </a:lnTo>
                  <a:lnTo>
                    <a:pt x="446672" y="621702"/>
                  </a:lnTo>
                  <a:lnTo>
                    <a:pt x="415532" y="610034"/>
                  </a:lnTo>
                  <a:lnTo>
                    <a:pt x="401297" y="602196"/>
                  </a:lnTo>
                  <a:lnTo>
                    <a:pt x="394713" y="599613"/>
                  </a:lnTo>
                  <a:lnTo>
                    <a:pt x="387062" y="598634"/>
                  </a:lnTo>
                  <a:lnTo>
                    <a:pt x="569272" y="598634"/>
                  </a:lnTo>
                  <a:lnTo>
                    <a:pt x="569272" y="6385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905000"/>
              <a:ext cx="12192000" cy="406452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07491" y="1905000"/>
              <a:ext cx="2133600" cy="4953000"/>
            </a:xfrm>
            <a:custGeom>
              <a:avLst/>
              <a:gdLst/>
              <a:ahLst/>
              <a:cxnLst/>
              <a:rect l="l" t="t" r="r" b="b"/>
              <a:pathLst>
                <a:path w="2133600" h="4953000">
                  <a:moveTo>
                    <a:pt x="2133600" y="0"/>
                  </a:moveTo>
                  <a:lnTo>
                    <a:pt x="0" y="0"/>
                  </a:lnTo>
                  <a:lnTo>
                    <a:pt x="0" y="4953000"/>
                  </a:lnTo>
                  <a:lnTo>
                    <a:pt x="2133600" y="4953000"/>
                  </a:lnTo>
                  <a:lnTo>
                    <a:pt x="2133600" y="0"/>
                  </a:lnTo>
                  <a:close/>
                </a:path>
              </a:pathLst>
            </a:custGeom>
            <a:solidFill>
              <a:srgbClr val="D9D9D9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045708" y="1905000"/>
              <a:ext cx="4775200" cy="4064635"/>
            </a:xfrm>
            <a:custGeom>
              <a:avLst/>
              <a:gdLst/>
              <a:ahLst/>
              <a:cxnLst/>
              <a:rect l="l" t="t" r="r" b="b"/>
              <a:pathLst>
                <a:path w="4775200" h="4064635">
                  <a:moveTo>
                    <a:pt x="4774692" y="0"/>
                  </a:moveTo>
                  <a:lnTo>
                    <a:pt x="0" y="0"/>
                  </a:lnTo>
                  <a:lnTo>
                    <a:pt x="0" y="4064508"/>
                  </a:lnTo>
                  <a:lnTo>
                    <a:pt x="4774692" y="4064508"/>
                  </a:lnTo>
                  <a:lnTo>
                    <a:pt x="4774692" y="0"/>
                  </a:lnTo>
                  <a:close/>
                </a:path>
              </a:pathLst>
            </a:custGeom>
            <a:solidFill>
              <a:srgbClr val="6F9648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6207250" y="3033897"/>
            <a:ext cx="4193540" cy="10814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0"/>
              </a:spcBef>
            </a:pPr>
            <a:r>
              <a:rPr dirty="0" sz="1700">
                <a:solidFill>
                  <a:srgbClr val="252525"/>
                </a:solidFill>
                <a:latin typeface="Arial"/>
                <a:cs typeface="Arial"/>
              </a:rPr>
              <a:t>Follow</a:t>
            </a:r>
            <a:r>
              <a:rPr dirty="0" sz="1700" spc="10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252525"/>
                </a:solidFill>
                <a:latin typeface="Arial"/>
                <a:cs typeface="Arial"/>
              </a:rPr>
              <a:t>up</a:t>
            </a:r>
            <a:r>
              <a:rPr dirty="0" sz="1700" spc="8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252525"/>
                </a:solidFill>
                <a:latin typeface="Arial"/>
                <a:cs typeface="Arial"/>
              </a:rPr>
              <a:t>and</a:t>
            </a:r>
            <a:r>
              <a:rPr dirty="0" sz="1700" spc="8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252525"/>
                </a:solidFill>
                <a:latin typeface="Arial"/>
                <a:cs typeface="Arial"/>
              </a:rPr>
              <a:t>support</a:t>
            </a:r>
            <a:r>
              <a:rPr dirty="0" sz="1700" spc="1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 spc="60">
                <a:solidFill>
                  <a:srgbClr val="252525"/>
                </a:solidFill>
                <a:latin typeface="Arial"/>
                <a:cs typeface="Arial"/>
              </a:rPr>
              <a:t>for</a:t>
            </a:r>
            <a:r>
              <a:rPr dirty="0" sz="1700" spc="8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252525"/>
                </a:solidFill>
                <a:latin typeface="Arial"/>
                <a:cs typeface="Arial"/>
              </a:rPr>
              <a:t>workforce </a:t>
            </a:r>
            <a:r>
              <a:rPr dirty="0" sz="1700">
                <a:solidFill>
                  <a:srgbClr val="252525"/>
                </a:solidFill>
                <a:latin typeface="Arial"/>
                <a:cs typeface="Arial"/>
              </a:rPr>
              <a:t>collaborative</a:t>
            </a:r>
            <a:r>
              <a:rPr dirty="0" sz="1700" spc="23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 spc="75">
                <a:solidFill>
                  <a:srgbClr val="252525"/>
                </a:solidFill>
                <a:latin typeface="Arial"/>
                <a:cs typeface="Arial"/>
              </a:rPr>
              <a:t>to</a:t>
            </a:r>
            <a:r>
              <a:rPr dirty="0" sz="1700" spc="1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252525"/>
                </a:solidFill>
                <a:latin typeface="Arial"/>
                <a:cs typeface="Arial"/>
              </a:rPr>
              <a:t>support</a:t>
            </a:r>
            <a:r>
              <a:rPr dirty="0" sz="1700" spc="204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252525"/>
                </a:solidFill>
                <a:latin typeface="Arial"/>
                <a:cs typeface="Arial"/>
              </a:rPr>
              <a:t>work</a:t>
            </a:r>
            <a:r>
              <a:rPr dirty="0" sz="1700" spc="18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252525"/>
                </a:solidFill>
                <a:latin typeface="Arial"/>
                <a:cs typeface="Arial"/>
              </a:rPr>
              <a:t>groups </a:t>
            </a:r>
            <a:r>
              <a:rPr dirty="0" sz="1700">
                <a:solidFill>
                  <a:srgbClr val="252525"/>
                </a:solidFill>
                <a:latin typeface="Arial"/>
                <a:cs typeface="Arial"/>
              </a:rPr>
              <a:t>attending</a:t>
            </a:r>
            <a:r>
              <a:rPr dirty="0" sz="1700" spc="11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 spc="75">
                <a:solidFill>
                  <a:srgbClr val="252525"/>
                </a:solidFill>
                <a:latin typeface="Arial"/>
                <a:cs typeface="Arial"/>
              </a:rPr>
              <a:t>to</a:t>
            </a:r>
            <a:r>
              <a:rPr dirty="0" sz="1700" spc="10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 spc="45">
                <a:solidFill>
                  <a:srgbClr val="252525"/>
                </a:solidFill>
                <a:latin typeface="Arial"/>
                <a:cs typeface="Arial"/>
              </a:rPr>
              <a:t>specific</a:t>
            </a:r>
            <a:r>
              <a:rPr dirty="0" sz="1700" spc="1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252525"/>
                </a:solidFill>
                <a:latin typeface="Arial"/>
                <a:cs typeface="Arial"/>
              </a:rPr>
              <a:t>goals,</a:t>
            </a:r>
            <a:r>
              <a:rPr dirty="0" sz="1700" spc="12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252525"/>
                </a:solidFill>
                <a:latin typeface="Arial"/>
                <a:cs typeface="Arial"/>
              </a:rPr>
              <a:t>objectives</a:t>
            </a:r>
            <a:r>
              <a:rPr dirty="0" sz="1700" spc="15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 spc="-25">
                <a:solidFill>
                  <a:srgbClr val="252525"/>
                </a:solidFill>
                <a:latin typeface="Arial"/>
                <a:cs typeface="Arial"/>
              </a:rPr>
              <a:t>and </a:t>
            </a:r>
            <a:r>
              <a:rPr dirty="0" sz="1700">
                <a:solidFill>
                  <a:srgbClr val="252525"/>
                </a:solidFill>
                <a:latin typeface="Arial"/>
                <a:cs typeface="Arial"/>
              </a:rPr>
              <a:t>action</a:t>
            </a:r>
            <a:r>
              <a:rPr dirty="0" sz="1700" spc="26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252525"/>
                </a:solidFill>
                <a:latin typeface="Arial"/>
                <a:cs typeface="Arial"/>
              </a:rPr>
              <a:t>steps</a:t>
            </a:r>
            <a:endParaRPr sz="17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207250" y="4556044"/>
            <a:ext cx="2118360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>
                <a:solidFill>
                  <a:srgbClr val="252525"/>
                </a:solidFill>
                <a:latin typeface="Arial"/>
                <a:cs typeface="Arial"/>
              </a:rPr>
              <a:t>Workforce</a:t>
            </a:r>
            <a:r>
              <a:rPr dirty="0" sz="1700" spc="8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 spc="75">
                <a:solidFill>
                  <a:srgbClr val="252525"/>
                </a:solidFill>
                <a:latin typeface="Arial"/>
                <a:cs typeface="Arial"/>
              </a:rPr>
              <a:t>to</a:t>
            </a:r>
            <a:r>
              <a:rPr dirty="0" sz="1700" spc="55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252525"/>
                </a:solidFill>
                <a:latin typeface="Arial"/>
                <a:cs typeface="Arial"/>
              </a:rPr>
              <a:t>support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7491" y="0"/>
            <a:ext cx="2133599" cy="1904999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3332002" y="2898760"/>
            <a:ext cx="1908810" cy="1243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 spc="55">
                <a:solidFill>
                  <a:srgbClr val="FFFFFF"/>
                </a:solidFill>
                <a:latin typeface="Arial"/>
                <a:cs typeface="Arial"/>
              </a:rPr>
              <a:t>Moving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Forward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308860" y="1203947"/>
            <a:ext cx="9883140" cy="3755390"/>
          </a:xfrm>
          <a:custGeom>
            <a:avLst/>
            <a:gdLst/>
            <a:ahLst/>
            <a:cxnLst/>
            <a:rect l="l" t="t" r="r" b="b"/>
            <a:pathLst>
              <a:path w="9883140" h="3755390">
                <a:moveTo>
                  <a:pt x="9883140" y="0"/>
                </a:moveTo>
                <a:lnTo>
                  <a:pt x="0" y="0"/>
                </a:lnTo>
                <a:lnTo>
                  <a:pt x="0" y="3755148"/>
                </a:lnTo>
                <a:lnTo>
                  <a:pt x="9883140" y="3755148"/>
                </a:lnTo>
                <a:lnTo>
                  <a:pt x="9883140" y="0"/>
                </a:lnTo>
                <a:close/>
              </a:path>
            </a:pathLst>
          </a:custGeom>
          <a:solidFill>
            <a:srgbClr val="1331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40385" y="1739674"/>
            <a:ext cx="5456555" cy="18008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8610"/>
              </a:lnSpc>
              <a:spcBef>
                <a:spcPts val="100"/>
              </a:spcBef>
            </a:pPr>
            <a:r>
              <a:rPr dirty="0" sz="7200" spc="-110">
                <a:solidFill>
                  <a:srgbClr val="FFFFFF"/>
                </a:solidFill>
              </a:rPr>
              <a:t>KEY</a:t>
            </a:r>
            <a:r>
              <a:rPr dirty="0" sz="7200" spc="-315">
                <a:solidFill>
                  <a:srgbClr val="FFFFFF"/>
                </a:solidFill>
              </a:rPr>
              <a:t> </a:t>
            </a:r>
            <a:r>
              <a:rPr dirty="0" sz="7200" spc="-114">
                <a:solidFill>
                  <a:srgbClr val="FFFFFF"/>
                </a:solidFill>
              </a:rPr>
              <a:t>I</a:t>
            </a:r>
            <a:r>
              <a:rPr dirty="0" sz="7200" spc="-170">
                <a:solidFill>
                  <a:srgbClr val="FFFFFF"/>
                </a:solidFill>
              </a:rPr>
              <a:t>N</a:t>
            </a:r>
            <a:r>
              <a:rPr dirty="0" sz="7200" spc="-130">
                <a:solidFill>
                  <a:srgbClr val="FFFFFF"/>
                </a:solidFill>
              </a:rPr>
              <a:t>I</a:t>
            </a:r>
            <a:r>
              <a:rPr dirty="0" sz="7200" spc="-170">
                <a:solidFill>
                  <a:srgbClr val="FFFFFF"/>
                </a:solidFill>
              </a:rPr>
              <a:t>T</a:t>
            </a:r>
            <a:r>
              <a:rPr dirty="0" sz="7200" spc="-140">
                <a:solidFill>
                  <a:srgbClr val="FFFFFF"/>
                </a:solidFill>
              </a:rPr>
              <a:t>I</a:t>
            </a:r>
            <a:r>
              <a:rPr dirty="0" sz="7200" spc="-745">
                <a:solidFill>
                  <a:srgbClr val="FFFFFF"/>
                </a:solidFill>
              </a:rPr>
              <a:t>A</a:t>
            </a:r>
            <a:r>
              <a:rPr dirty="0" sz="7200" spc="-160">
                <a:solidFill>
                  <a:srgbClr val="FFFFFF"/>
                </a:solidFill>
              </a:rPr>
              <a:t>T</a:t>
            </a:r>
            <a:r>
              <a:rPr dirty="0" sz="7200" spc="-140">
                <a:solidFill>
                  <a:srgbClr val="FFFFFF"/>
                </a:solidFill>
              </a:rPr>
              <a:t>I</a:t>
            </a:r>
            <a:r>
              <a:rPr dirty="0" sz="7200" spc="-175">
                <a:solidFill>
                  <a:srgbClr val="FFFFFF"/>
                </a:solidFill>
              </a:rPr>
              <a:t>V</a:t>
            </a:r>
            <a:r>
              <a:rPr dirty="0" sz="7200" spc="-245">
                <a:solidFill>
                  <a:srgbClr val="FFFFFF"/>
                </a:solidFill>
              </a:rPr>
              <a:t>E</a:t>
            </a:r>
            <a:r>
              <a:rPr dirty="0" sz="7200">
                <a:solidFill>
                  <a:srgbClr val="FFFFFF"/>
                </a:solidFill>
              </a:rPr>
              <a:t>S</a:t>
            </a:r>
            <a:endParaRPr sz="7200"/>
          </a:p>
          <a:p>
            <a:pPr marL="12700">
              <a:lnSpc>
                <a:spcPts val="5370"/>
              </a:lnSpc>
            </a:pPr>
            <a:r>
              <a:rPr dirty="0" sz="4500" spc="-140">
                <a:solidFill>
                  <a:srgbClr val="FFFFFF"/>
                </a:solidFill>
              </a:rPr>
              <a:t>Behavioral</a:t>
            </a:r>
            <a:r>
              <a:rPr dirty="0" sz="4500" spc="-270">
                <a:solidFill>
                  <a:srgbClr val="FFFFFF"/>
                </a:solidFill>
              </a:rPr>
              <a:t> </a:t>
            </a:r>
            <a:r>
              <a:rPr dirty="0" sz="4500" spc="-10">
                <a:solidFill>
                  <a:srgbClr val="FFFFFF"/>
                </a:solidFill>
              </a:rPr>
              <a:t>Health</a:t>
            </a:r>
            <a:endParaRPr sz="4500"/>
          </a:p>
        </p:txBody>
      </p:sp>
      <p:sp>
        <p:nvSpPr>
          <p:cNvPr id="4" name="object 4" descr=""/>
          <p:cNvSpPr txBox="1"/>
          <p:nvPr/>
        </p:nvSpPr>
        <p:spPr>
          <a:xfrm>
            <a:off x="11092688" y="642562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9000" y="5315711"/>
            <a:ext cx="3503675" cy="80924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5487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07136" y="3689603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938022" y="0"/>
                </a:moveTo>
                <a:lnTo>
                  <a:pt x="889751" y="1220"/>
                </a:lnTo>
                <a:lnTo>
                  <a:pt x="842114" y="4842"/>
                </a:lnTo>
                <a:lnTo>
                  <a:pt x="795169" y="10808"/>
                </a:lnTo>
                <a:lnTo>
                  <a:pt x="748976" y="19057"/>
                </a:lnTo>
                <a:lnTo>
                  <a:pt x="703594" y="29531"/>
                </a:lnTo>
                <a:lnTo>
                  <a:pt x="659081" y="42171"/>
                </a:lnTo>
                <a:lnTo>
                  <a:pt x="615497" y="56918"/>
                </a:lnTo>
                <a:lnTo>
                  <a:pt x="572900" y="73713"/>
                </a:lnTo>
                <a:lnTo>
                  <a:pt x="531349" y="92498"/>
                </a:lnTo>
                <a:lnTo>
                  <a:pt x="490903" y="113213"/>
                </a:lnTo>
                <a:lnTo>
                  <a:pt x="451622" y="135799"/>
                </a:lnTo>
                <a:lnTo>
                  <a:pt x="413563" y="160198"/>
                </a:lnTo>
                <a:lnTo>
                  <a:pt x="376787" y="186350"/>
                </a:lnTo>
                <a:lnTo>
                  <a:pt x="341351" y="214197"/>
                </a:lnTo>
                <a:lnTo>
                  <a:pt x="307315" y="243680"/>
                </a:lnTo>
                <a:lnTo>
                  <a:pt x="274739" y="274739"/>
                </a:lnTo>
                <a:lnTo>
                  <a:pt x="243680" y="307315"/>
                </a:lnTo>
                <a:lnTo>
                  <a:pt x="214197" y="341351"/>
                </a:lnTo>
                <a:lnTo>
                  <a:pt x="186350" y="376787"/>
                </a:lnTo>
                <a:lnTo>
                  <a:pt x="160198" y="413563"/>
                </a:lnTo>
                <a:lnTo>
                  <a:pt x="135799" y="451622"/>
                </a:lnTo>
                <a:lnTo>
                  <a:pt x="113213" y="490903"/>
                </a:lnTo>
                <a:lnTo>
                  <a:pt x="92498" y="531349"/>
                </a:lnTo>
                <a:lnTo>
                  <a:pt x="73713" y="572900"/>
                </a:lnTo>
                <a:lnTo>
                  <a:pt x="56918" y="615497"/>
                </a:lnTo>
                <a:lnTo>
                  <a:pt x="42171" y="659081"/>
                </a:lnTo>
                <a:lnTo>
                  <a:pt x="29531" y="703594"/>
                </a:lnTo>
                <a:lnTo>
                  <a:pt x="19057" y="748976"/>
                </a:lnTo>
                <a:lnTo>
                  <a:pt x="10808" y="795169"/>
                </a:lnTo>
                <a:lnTo>
                  <a:pt x="4842" y="842114"/>
                </a:lnTo>
                <a:lnTo>
                  <a:pt x="1220" y="889751"/>
                </a:lnTo>
                <a:lnTo>
                  <a:pt x="0" y="938022"/>
                </a:lnTo>
                <a:lnTo>
                  <a:pt x="1220" y="986292"/>
                </a:lnTo>
                <a:lnTo>
                  <a:pt x="4842" y="1033929"/>
                </a:lnTo>
                <a:lnTo>
                  <a:pt x="10808" y="1080874"/>
                </a:lnTo>
                <a:lnTo>
                  <a:pt x="19057" y="1127067"/>
                </a:lnTo>
                <a:lnTo>
                  <a:pt x="29531" y="1172449"/>
                </a:lnTo>
                <a:lnTo>
                  <a:pt x="42171" y="1216962"/>
                </a:lnTo>
                <a:lnTo>
                  <a:pt x="56918" y="1260546"/>
                </a:lnTo>
                <a:lnTo>
                  <a:pt x="73713" y="1303143"/>
                </a:lnTo>
                <a:lnTo>
                  <a:pt x="92498" y="1344694"/>
                </a:lnTo>
                <a:lnTo>
                  <a:pt x="113213" y="1385140"/>
                </a:lnTo>
                <a:lnTo>
                  <a:pt x="135799" y="1424421"/>
                </a:lnTo>
                <a:lnTo>
                  <a:pt x="160198" y="1462480"/>
                </a:lnTo>
                <a:lnTo>
                  <a:pt x="186350" y="1499256"/>
                </a:lnTo>
                <a:lnTo>
                  <a:pt x="214197" y="1534692"/>
                </a:lnTo>
                <a:lnTo>
                  <a:pt x="243680" y="1568728"/>
                </a:lnTo>
                <a:lnTo>
                  <a:pt x="274739" y="1601304"/>
                </a:lnTo>
                <a:lnTo>
                  <a:pt x="307315" y="1632363"/>
                </a:lnTo>
                <a:lnTo>
                  <a:pt x="341351" y="1661846"/>
                </a:lnTo>
                <a:lnTo>
                  <a:pt x="376787" y="1689693"/>
                </a:lnTo>
                <a:lnTo>
                  <a:pt x="413563" y="1715845"/>
                </a:lnTo>
                <a:lnTo>
                  <a:pt x="451622" y="1740244"/>
                </a:lnTo>
                <a:lnTo>
                  <a:pt x="490903" y="1762830"/>
                </a:lnTo>
                <a:lnTo>
                  <a:pt x="531349" y="1783545"/>
                </a:lnTo>
                <a:lnTo>
                  <a:pt x="572900" y="1802330"/>
                </a:lnTo>
                <a:lnTo>
                  <a:pt x="615497" y="1819125"/>
                </a:lnTo>
                <a:lnTo>
                  <a:pt x="659081" y="1833872"/>
                </a:lnTo>
                <a:lnTo>
                  <a:pt x="703594" y="1846512"/>
                </a:lnTo>
                <a:lnTo>
                  <a:pt x="748976" y="1856986"/>
                </a:lnTo>
                <a:lnTo>
                  <a:pt x="795169" y="1865235"/>
                </a:lnTo>
                <a:lnTo>
                  <a:pt x="842114" y="1871201"/>
                </a:lnTo>
                <a:lnTo>
                  <a:pt x="889751" y="1874823"/>
                </a:lnTo>
                <a:lnTo>
                  <a:pt x="938022" y="1876044"/>
                </a:lnTo>
                <a:lnTo>
                  <a:pt x="986292" y="1874823"/>
                </a:lnTo>
                <a:lnTo>
                  <a:pt x="1033929" y="1871201"/>
                </a:lnTo>
                <a:lnTo>
                  <a:pt x="1080874" y="1865235"/>
                </a:lnTo>
                <a:lnTo>
                  <a:pt x="1127067" y="1856986"/>
                </a:lnTo>
                <a:lnTo>
                  <a:pt x="1172449" y="1846512"/>
                </a:lnTo>
                <a:lnTo>
                  <a:pt x="1216962" y="1833872"/>
                </a:lnTo>
                <a:lnTo>
                  <a:pt x="1260546" y="1819125"/>
                </a:lnTo>
                <a:lnTo>
                  <a:pt x="1303143" y="1802330"/>
                </a:lnTo>
                <a:lnTo>
                  <a:pt x="1344694" y="1783545"/>
                </a:lnTo>
                <a:lnTo>
                  <a:pt x="1385140" y="1762830"/>
                </a:lnTo>
                <a:lnTo>
                  <a:pt x="1424421" y="1740244"/>
                </a:lnTo>
                <a:lnTo>
                  <a:pt x="1462480" y="1715845"/>
                </a:lnTo>
                <a:lnTo>
                  <a:pt x="1499256" y="1689693"/>
                </a:lnTo>
                <a:lnTo>
                  <a:pt x="1534692" y="1661846"/>
                </a:lnTo>
                <a:lnTo>
                  <a:pt x="1568728" y="1632363"/>
                </a:lnTo>
                <a:lnTo>
                  <a:pt x="1601304" y="1601304"/>
                </a:lnTo>
                <a:lnTo>
                  <a:pt x="1632363" y="1568728"/>
                </a:lnTo>
                <a:lnTo>
                  <a:pt x="1661846" y="1534692"/>
                </a:lnTo>
                <a:lnTo>
                  <a:pt x="1689693" y="1499256"/>
                </a:lnTo>
                <a:lnTo>
                  <a:pt x="1715845" y="1462480"/>
                </a:lnTo>
                <a:lnTo>
                  <a:pt x="1740244" y="1424421"/>
                </a:lnTo>
                <a:lnTo>
                  <a:pt x="1762830" y="1385140"/>
                </a:lnTo>
                <a:lnTo>
                  <a:pt x="1783545" y="1344694"/>
                </a:lnTo>
                <a:lnTo>
                  <a:pt x="1802330" y="1303143"/>
                </a:lnTo>
                <a:lnTo>
                  <a:pt x="1819125" y="1260546"/>
                </a:lnTo>
                <a:lnTo>
                  <a:pt x="1833872" y="1216962"/>
                </a:lnTo>
                <a:lnTo>
                  <a:pt x="1846512" y="1172449"/>
                </a:lnTo>
                <a:lnTo>
                  <a:pt x="1856986" y="1127067"/>
                </a:lnTo>
                <a:lnTo>
                  <a:pt x="1865235" y="1080874"/>
                </a:lnTo>
                <a:lnTo>
                  <a:pt x="1871201" y="1033929"/>
                </a:lnTo>
                <a:lnTo>
                  <a:pt x="1874823" y="986292"/>
                </a:lnTo>
                <a:lnTo>
                  <a:pt x="1876044" y="938022"/>
                </a:lnTo>
                <a:lnTo>
                  <a:pt x="1874823" y="889751"/>
                </a:lnTo>
                <a:lnTo>
                  <a:pt x="1871201" y="842114"/>
                </a:lnTo>
                <a:lnTo>
                  <a:pt x="1865235" y="795169"/>
                </a:lnTo>
                <a:lnTo>
                  <a:pt x="1856986" y="748976"/>
                </a:lnTo>
                <a:lnTo>
                  <a:pt x="1846512" y="703594"/>
                </a:lnTo>
                <a:lnTo>
                  <a:pt x="1833872" y="659081"/>
                </a:lnTo>
                <a:lnTo>
                  <a:pt x="1819125" y="615497"/>
                </a:lnTo>
                <a:lnTo>
                  <a:pt x="1802330" y="572900"/>
                </a:lnTo>
                <a:lnTo>
                  <a:pt x="1783545" y="531349"/>
                </a:lnTo>
                <a:lnTo>
                  <a:pt x="1762830" y="490903"/>
                </a:lnTo>
                <a:lnTo>
                  <a:pt x="1740244" y="451622"/>
                </a:lnTo>
                <a:lnTo>
                  <a:pt x="1715845" y="413563"/>
                </a:lnTo>
                <a:lnTo>
                  <a:pt x="1689693" y="376787"/>
                </a:lnTo>
                <a:lnTo>
                  <a:pt x="1661846" y="341351"/>
                </a:lnTo>
                <a:lnTo>
                  <a:pt x="1632363" y="307315"/>
                </a:lnTo>
                <a:lnTo>
                  <a:pt x="1601304" y="274739"/>
                </a:lnTo>
                <a:lnTo>
                  <a:pt x="1568728" y="243680"/>
                </a:lnTo>
                <a:lnTo>
                  <a:pt x="1534692" y="214197"/>
                </a:lnTo>
                <a:lnTo>
                  <a:pt x="1499256" y="186350"/>
                </a:lnTo>
                <a:lnTo>
                  <a:pt x="1462480" y="160198"/>
                </a:lnTo>
                <a:lnTo>
                  <a:pt x="1424421" y="135799"/>
                </a:lnTo>
                <a:lnTo>
                  <a:pt x="1385140" y="113213"/>
                </a:lnTo>
                <a:lnTo>
                  <a:pt x="1344694" y="92498"/>
                </a:lnTo>
                <a:lnTo>
                  <a:pt x="1303143" y="73713"/>
                </a:lnTo>
                <a:lnTo>
                  <a:pt x="1260546" y="56918"/>
                </a:lnTo>
                <a:lnTo>
                  <a:pt x="1216962" y="42171"/>
                </a:lnTo>
                <a:lnTo>
                  <a:pt x="1172449" y="29531"/>
                </a:lnTo>
                <a:lnTo>
                  <a:pt x="1127067" y="19057"/>
                </a:lnTo>
                <a:lnTo>
                  <a:pt x="1080874" y="10808"/>
                </a:lnTo>
                <a:lnTo>
                  <a:pt x="1033929" y="4842"/>
                </a:lnTo>
                <a:lnTo>
                  <a:pt x="986292" y="1220"/>
                </a:lnTo>
                <a:lnTo>
                  <a:pt x="938022" y="0"/>
                </a:lnTo>
                <a:close/>
              </a:path>
            </a:pathLst>
          </a:custGeom>
          <a:solidFill>
            <a:srgbClr val="E6E7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951988" y="3776471"/>
            <a:ext cx="1876425" cy="1877695"/>
          </a:xfrm>
          <a:custGeom>
            <a:avLst/>
            <a:gdLst/>
            <a:ahLst/>
            <a:cxnLst/>
            <a:rect l="l" t="t" r="r" b="b"/>
            <a:pathLst>
              <a:path w="1876425" h="1877695">
                <a:moveTo>
                  <a:pt x="938022" y="0"/>
                </a:moveTo>
                <a:lnTo>
                  <a:pt x="889751" y="1221"/>
                </a:lnTo>
                <a:lnTo>
                  <a:pt x="842114" y="4846"/>
                </a:lnTo>
                <a:lnTo>
                  <a:pt x="795169" y="10816"/>
                </a:lnTo>
                <a:lnTo>
                  <a:pt x="748976" y="19072"/>
                </a:lnTo>
                <a:lnTo>
                  <a:pt x="703594" y="29555"/>
                </a:lnTo>
                <a:lnTo>
                  <a:pt x="659081" y="42205"/>
                </a:lnTo>
                <a:lnTo>
                  <a:pt x="615497" y="56965"/>
                </a:lnTo>
                <a:lnTo>
                  <a:pt x="572900" y="73774"/>
                </a:lnTo>
                <a:lnTo>
                  <a:pt x="531349" y="92574"/>
                </a:lnTo>
                <a:lnTo>
                  <a:pt x="490903" y="113305"/>
                </a:lnTo>
                <a:lnTo>
                  <a:pt x="451622" y="135910"/>
                </a:lnTo>
                <a:lnTo>
                  <a:pt x="413563" y="160329"/>
                </a:lnTo>
                <a:lnTo>
                  <a:pt x="376787" y="186502"/>
                </a:lnTo>
                <a:lnTo>
                  <a:pt x="341351" y="214372"/>
                </a:lnTo>
                <a:lnTo>
                  <a:pt x="307315" y="243878"/>
                </a:lnTo>
                <a:lnTo>
                  <a:pt x="274739" y="274962"/>
                </a:lnTo>
                <a:lnTo>
                  <a:pt x="243680" y="307566"/>
                </a:lnTo>
                <a:lnTo>
                  <a:pt x="214197" y="341629"/>
                </a:lnTo>
                <a:lnTo>
                  <a:pt x="186350" y="377093"/>
                </a:lnTo>
                <a:lnTo>
                  <a:pt x="160198" y="413900"/>
                </a:lnTo>
                <a:lnTo>
                  <a:pt x="135799" y="451989"/>
                </a:lnTo>
                <a:lnTo>
                  <a:pt x="113213" y="491303"/>
                </a:lnTo>
                <a:lnTo>
                  <a:pt x="92498" y="531781"/>
                </a:lnTo>
                <a:lnTo>
                  <a:pt x="73713" y="573366"/>
                </a:lnTo>
                <a:lnTo>
                  <a:pt x="56918" y="615998"/>
                </a:lnTo>
                <a:lnTo>
                  <a:pt x="42171" y="659617"/>
                </a:lnTo>
                <a:lnTo>
                  <a:pt x="29531" y="704166"/>
                </a:lnTo>
                <a:lnTo>
                  <a:pt x="19057" y="749585"/>
                </a:lnTo>
                <a:lnTo>
                  <a:pt x="10808" y="795816"/>
                </a:lnTo>
                <a:lnTo>
                  <a:pt x="4842" y="842798"/>
                </a:lnTo>
                <a:lnTo>
                  <a:pt x="1220" y="890474"/>
                </a:lnTo>
                <a:lnTo>
                  <a:pt x="0" y="938783"/>
                </a:lnTo>
                <a:lnTo>
                  <a:pt x="1220" y="987093"/>
                </a:lnTo>
                <a:lnTo>
                  <a:pt x="4842" y="1034769"/>
                </a:lnTo>
                <a:lnTo>
                  <a:pt x="10808" y="1081751"/>
                </a:lnTo>
                <a:lnTo>
                  <a:pt x="19057" y="1127982"/>
                </a:lnTo>
                <a:lnTo>
                  <a:pt x="29531" y="1173401"/>
                </a:lnTo>
                <a:lnTo>
                  <a:pt x="42171" y="1217950"/>
                </a:lnTo>
                <a:lnTo>
                  <a:pt x="56918" y="1261569"/>
                </a:lnTo>
                <a:lnTo>
                  <a:pt x="73713" y="1304201"/>
                </a:lnTo>
                <a:lnTo>
                  <a:pt x="92498" y="1345786"/>
                </a:lnTo>
                <a:lnTo>
                  <a:pt x="113213" y="1386264"/>
                </a:lnTo>
                <a:lnTo>
                  <a:pt x="135799" y="1425578"/>
                </a:lnTo>
                <a:lnTo>
                  <a:pt x="160198" y="1463667"/>
                </a:lnTo>
                <a:lnTo>
                  <a:pt x="186350" y="1500474"/>
                </a:lnTo>
                <a:lnTo>
                  <a:pt x="214197" y="1535938"/>
                </a:lnTo>
                <a:lnTo>
                  <a:pt x="243680" y="1570001"/>
                </a:lnTo>
                <a:lnTo>
                  <a:pt x="274739" y="1602605"/>
                </a:lnTo>
                <a:lnTo>
                  <a:pt x="307315" y="1633689"/>
                </a:lnTo>
                <a:lnTo>
                  <a:pt x="341351" y="1663195"/>
                </a:lnTo>
                <a:lnTo>
                  <a:pt x="376787" y="1691065"/>
                </a:lnTo>
                <a:lnTo>
                  <a:pt x="413563" y="1717238"/>
                </a:lnTo>
                <a:lnTo>
                  <a:pt x="451622" y="1741657"/>
                </a:lnTo>
                <a:lnTo>
                  <a:pt x="490903" y="1764262"/>
                </a:lnTo>
                <a:lnTo>
                  <a:pt x="531349" y="1784993"/>
                </a:lnTo>
                <a:lnTo>
                  <a:pt x="572900" y="1803793"/>
                </a:lnTo>
                <a:lnTo>
                  <a:pt x="615497" y="1820602"/>
                </a:lnTo>
                <a:lnTo>
                  <a:pt x="659081" y="1835362"/>
                </a:lnTo>
                <a:lnTo>
                  <a:pt x="703594" y="1848012"/>
                </a:lnTo>
                <a:lnTo>
                  <a:pt x="748976" y="1858495"/>
                </a:lnTo>
                <a:lnTo>
                  <a:pt x="795169" y="1866751"/>
                </a:lnTo>
                <a:lnTo>
                  <a:pt x="842114" y="1872721"/>
                </a:lnTo>
                <a:lnTo>
                  <a:pt x="889751" y="1876346"/>
                </a:lnTo>
                <a:lnTo>
                  <a:pt x="938022" y="1877567"/>
                </a:lnTo>
                <a:lnTo>
                  <a:pt x="986292" y="1876346"/>
                </a:lnTo>
                <a:lnTo>
                  <a:pt x="1033929" y="1872721"/>
                </a:lnTo>
                <a:lnTo>
                  <a:pt x="1080874" y="1866751"/>
                </a:lnTo>
                <a:lnTo>
                  <a:pt x="1127067" y="1858495"/>
                </a:lnTo>
                <a:lnTo>
                  <a:pt x="1172449" y="1848012"/>
                </a:lnTo>
                <a:lnTo>
                  <a:pt x="1216962" y="1835362"/>
                </a:lnTo>
                <a:lnTo>
                  <a:pt x="1260546" y="1820602"/>
                </a:lnTo>
                <a:lnTo>
                  <a:pt x="1303143" y="1803793"/>
                </a:lnTo>
                <a:lnTo>
                  <a:pt x="1344694" y="1784993"/>
                </a:lnTo>
                <a:lnTo>
                  <a:pt x="1385140" y="1764262"/>
                </a:lnTo>
                <a:lnTo>
                  <a:pt x="1424421" y="1741657"/>
                </a:lnTo>
                <a:lnTo>
                  <a:pt x="1462480" y="1717238"/>
                </a:lnTo>
                <a:lnTo>
                  <a:pt x="1499256" y="1691065"/>
                </a:lnTo>
                <a:lnTo>
                  <a:pt x="1534692" y="1663195"/>
                </a:lnTo>
                <a:lnTo>
                  <a:pt x="1568728" y="1633689"/>
                </a:lnTo>
                <a:lnTo>
                  <a:pt x="1601304" y="1602605"/>
                </a:lnTo>
                <a:lnTo>
                  <a:pt x="1632363" y="1570001"/>
                </a:lnTo>
                <a:lnTo>
                  <a:pt x="1661846" y="1535938"/>
                </a:lnTo>
                <a:lnTo>
                  <a:pt x="1689693" y="1500474"/>
                </a:lnTo>
                <a:lnTo>
                  <a:pt x="1715845" y="1463667"/>
                </a:lnTo>
                <a:lnTo>
                  <a:pt x="1740244" y="1425578"/>
                </a:lnTo>
                <a:lnTo>
                  <a:pt x="1762830" y="1386264"/>
                </a:lnTo>
                <a:lnTo>
                  <a:pt x="1783545" y="1345786"/>
                </a:lnTo>
                <a:lnTo>
                  <a:pt x="1802330" y="1304201"/>
                </a:lnTo>
                <a:lnTo>
                  <a:pt x="1819125" y="1261569"/>
                </a:lnTo>
                <a:lnTo>
                  <a:pt x="1833872" y="1217950"/>
                </a:lnTo>
                <a:lnTo>
                  <a:pt x="1846512" y="1173401"/>
                </a:lnTo>
                <a:lnTo>
                  <a:pt x="1856986" y="1127982"/>
                </a:lnTo>
                <a:lnTo>
                  <a:pt x="1865235" y="1081751"/>
                </a:lnTo>
                <a:lnTo>
                  <a:pt x="1871201" y="1034769"/>
                </a:lnTo>
                <a:lnTo>
                  <a:pt x="1874823" y="987093"/>
                </a:lnTo>
                <a:lnTo>
                  <a:pt x="1876044" y="938783"/>
                </a:lnTo>
                <a:lnTo>
                  <a:pt x="1874823" y="890474"/>
                </a:lnTo>
                <a:lnTo>
                  <a:pt x="1871201" y="842798"/>
                </a:lnTo>
                <a:lnTo>
                  <a:pt x="1865235" y="795816"/>
                </a:lnTo>
                <a:lnTo>
                  <a:pt x="1856986" y="749585"/>
                </a:lnTo>
                <a:lnTo>
                  <a:pt x="1846512" y="704166"/>
                </a:lnTo>
                <a:lnTo>
                  <a:pt x="1833872" y="659617"/>
                </a:lnTo>
                <a:lnTo>
                  <a:pt x="1819125" y="615998"/>
                </a:lnTo>
                <a:lnTo>
                  <a:pt x="1802330" y="573366"/>
                </a:lnTo>
                <a:lnTo>
                  <a:pt x="1783545" y="531781"/>
                </a:lnTo>
                <a:lnTo>
                  <a:pt x="1762830" y="491303"/>
                </a:lnTo>
                <a:lnTo>
                  <a:pt x="1740244" y="451989"/>
                </a:lnTo>
                <a:lnTo>
                  <a:pt x="1715845" y="413900"/>
                </a:lnTo>
                <a:lnTo>
                  <a:pt x="1689693" y="377093"/>
                </a:lnTo>
                <a:lnTo>
                  <a:pt x="1661846" y="341629"/>
                </a:lnTo>
                <a:lnTo>
                  <a:pt x="1632363" y="307566"/>
                </a:lnTo>
                <a:lnTo>
                  <a:pt x="1601304" y="274962"/>
                </a:lnTo>
                <a:lnTo>
                  <a:pt x="1568728" y="243878"/>
                </a:lnTo>
                <a:lnTo>
                  <a:pt x="1534692" y="214372"/>
                </a:lnTo>
                <a:lnTo>
                  <a:pt x="1499256" y="186502"/>
                </a:lnTo>
                <a:lnTo>
                  <a:pt x="1462480" y="160329"/>
                </a:lnTo>
                <a:lnTo>
                  <a:pt x="1424421" y="135910"/>
                </a:lnTo>
                <a:lnTo>
                  <a:pt x="1385140" y="113305"/>
                </a:lnTo>
                <a:lnTo>
                  <a:pt x="1344694" y="92574"/>
                </a:lnTo>
                <a:lnTo>
                  <a:pt x="1303143" y="73774"/>
                </a:lnTo>
                <a:lnTo>
                  <a:pt x="1260546" y="56965"/>
                </a:lnTo>
                <a:lnTo>
                  <a:pt x="1216962" y="42205"/>
                </a:lnTo>
                <a:lnTo>
                  <a:pt x="1172449" y="29555"/>
                </a:lnTo>
                <a:lnTo>
                  <a:pt x="1127067" y="19072"/>
                </a:lnTo>
                <a:lnTo>
                  <a:pt x="1080874" y="10816"/>
                </a:lnTo>
                <a:lnTo>
                  <a:pt x="1033929" y="4846"/>
                </a:lnTo>
                <a:lnTo>
                  <a:pt x="986292" y="1221"/>
                </a:lnTo>
                <a:lnTo>
                  <a:pt x="938022" y="0"/>
                </a:lnTo>
                <a:close/>
              </a:path>
            </a:pathLst>
          </a:custGeom>
          <a:solidFill>
            <a:srgbClr val="E6E7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5195315" y="3689603"/>
            <a:ext cx="1877695" cy="1876425"/>
          </a:xfrm>
          <a:custGeom>
            <a:avLst/>
            <a:gdLst/>
            <a:ahLst/>
            <a:cxnLst/>
            <a:rect l="l" t="t" r="r" b="b"/>
            <a:pathLst>
              <a:path w="1877695" h="1876425">
                <a:moveTo>
                  <a:pt x="938784" y="0"/>
                </a:moveTo>
                <a:lnTo>
                  <a:pt x="890474" y="1220"/>
                </a:lnTo>
                <a:lnTo>
                  <a:pt x="842798" y="4842"/>
                </a:lnTo>
                <a:lnTo>
                  <a:pt x="795816" y="10808"/>
                </a:lnTo>
                <a:lnTo>
                  <a:pt x="749585" y="19057"/>
                </a:lnTo>
                <a:lnTo>
                  <a:pt x="704166" y="29531"/>
                </a:lnTo>
                <a:lnTo>
                  <a:pt x="659617" y="42171"/>
                </a:lnTo>
                <a:lnTo>
                  <a:pt x="615998" y="56918"/>
                </a:lnTo>
                <a:lnTo>
                  <a:pt x="573366" y="73713"/>
                </a:lnTo>
                <a:lnTo>
                  <a:pt x="531781" y="92498"/>
                </a:lnTo>
                <a:lnTo>
                  <a:pt x="491303" y="113213"/>
                </a:lnTo>
                <a:lnTo>
                  <a:pt x="451989" y="135799"/>
                </a:lnTo>
                <a:lnTo>
                  <a:pt x="413900" y="160198"/>
                </a:lnTo>
                <a:lnTo>
                  <a:pt x="377093" y="186350"/>
                </a:lnTo>
                <a:lnTo>
                  <a:pt x="341629" y="214197"/>
                </a:lnTo>
                <a:lnTo>
                  <a:pt x="307566" y="243680"/>
                </a:lnTo>
                <a:lnTo>
                  <a:pt x="274962" y="274739"/>
                </a:lnTo>
                <a:lnTo>
                  <a:pt x="243878" y="307315"/>
                </a:lnTo>
                <a:lnTo>
                  <a:pt x="214372" y="341351"/>
                </a:lnTo>
                <a:lnTo>
                  <a:pt x="186502" y="376787"/>
                </a:lnTo>
                <a:lnTo>
                  <a:pt x="160329" y="413563"/>
                </a:lnTo>
                <a:lnTo>
                  <a:pt x="135910" y="451622"/>
                </a:lnTo>
                <a:lnTo>
                  <a:pt x="113305" y="490903"/>
                </a:lnTo>
                <a:lnTo>
                  <a:pt x="92574" y="531349"/>
                </a:lnTo>
                <a:lnTo>
                  <a:pt x="73774" y="572900"/>
                </a:lnTo>
                <a:lnTo>
                  <a:pt x="56965" y="615497"/>
                </a:lnTo>
                <a:lnTo>
                  <a:pt x="42205" y="659081"/>
                </a:lnTo>
                <a:lnTo>
                  <a:pt x="29555" y="703594"/>
                </a:lnTo>
                <a:lnTo>
                  <a:pt x="19072" y="748976"/>
                </a:lnTo>
                <a:lnTo>
                  <a:pt x="10816" y="795169"/>
                </a:lnTo>
                <a:lnTo>
                  <a:pt x="4846" y="842114"/>
                </a:lnTo>
                <a:lnTo>
                  <a:pt x="1221" y="889751"/>
                </a:lnTo>
                <a:lnTo>
                  <a:pt x="0" y="938022"/>
                </a:lnTo>
                <a:lnTo>
                  <a:pt x="1221" y="986292"/>
                </a:lnTo>
                <a:lnTo>
                  <a:pt x="4846" y="1033929"/>
                </a:lnTo>
                <a:lnTo>
                  <a:pt x="10816" y="1080874"/>
                </a:lnTo>
                <a:lnTo>
                  <a:pt x="19072" y="1127067"/>
                </a:lnTo>
                <a:lnTo>
                  <a:pt x="29555" y="1172449"/>
                </a:lnTo>
                <a:lnTo>
                  <a:pt x="42205" y="1216962"/>
                </a:lnTo>
                <a:lnTo>
                  <a:pt x="56965" y="1260546"/>
                </a:lnTo>
                <a:lnTo>
                  <a:pt x="73774" y="1303143"/>
                </a:lnTo>
                <a:lnTo>
                  <a:pt x="92574" y="1344694"/>
                </a:lnTo>
                <a:lnTo>
                  <a:pt x="113305" y="1385140"/>
                </a:lnTo>
                <a:lnTo>
                  <a:pt x="135910" y="1424421"/>
                </a:lnTo>
                <a:lnTo>
                  <a:pt x="160329" y="1462480"/>
                </a:lnTo>
                <a:lnTo>
                  <a:pt x="186502" y="1499256"/>
                </a:lnTo>
                <a:lnTo>
                  <a:pt x="214372" y="1534692"/>
                </a:lnTo>
                <a:lnTo>
                  <a:pt x="243878" y="1568728"/>
                </a:lnTo>
                <a:lnTo>
                  <a:pt x="274962" y="1601304"/>
                </a:lnTo>
                <a:lnTo>
                  <a:pt x="307566" y="1632363"/>
                </a:lnTo>
                <a:lnTo>
                  <a:pt x="341629" y="1661846"/>
                </a:lnTo>
                <a:lnTo>
                  <a:pt x="377093" y="1689693"/>
                </a:lnTo>
                <a:lnTo>
                  <a:pt x="413900" y="1715845"/>
                </a:lnTo>
                <a:lnTo>
                  <a:pt x="451989" y="1740244"/>
                </a:lnTo>
                <a:lnTo>
                  <a:pt x="491303" y="1762830"/>
                </a:lnTo>
                <a:lnTo>
                  <a:pt x="531781" y="1783545"/>
                </a:lnTo>
                <a:lnTo>
                  <a:pt x="573366" y="1802330"/>
                </a:lnTo>
                <a:lnTo>
                  <a:pt x="615998" y="1819125"/>
                </a:lnTo>
                <a:lnTo>
                  <a:pt x="659617" y="1833872"/>
                </a:lnTo>
                <a:lnTo>
                  <a:pt x="704166" y="1846512"/>
                </a:lnTo>
                <a:lnTo>
                  <a:pt x="749585" y="1856986"/>
                </a:lnTo>
                <a:lnTo>
                  <a:pt x="795816" y="1865235"/>
                </a:lnTo>
                <a:lnTo>
                  <a:pt x="842798" y="1871201"/>
                </a:lnTo>
                <a:lnTo>
                  <a:pt x="890474" y="1874823"/>
                </a:lnTo>
                <a:lnTo>
                  <a:pt x="938784" y="1876044"/>
                </a:lnTo>
                <a:lnTo>
                  <a:pt x="987093" y="1874823"/>
                </a:lnTo>
                <a:lnTo>
                  <a:pt x="1034769" y="1871201"/>
                </a:lnTo>
                <a:lnTo>
                  <a:pt x="1081751" y="1865235"/>
                </a:lnTo>
                <a:lnTo>
                  <a:pt x="1127982" y="1856986"/>
                </a:lnTo>
                <a:lnTo>
                  <a:pt x="1173401" y="1846512"/>
                </a:lnTo>
                <a:lnTo>
                  <a:pt x="1217950" y="1833872"/>
                </a:lnTo>
                <a:lnTo>
                  <a:pt x="1261569" y="1819125"/>
                </a:lnTo>
                <a:lnTo>
                  <a:pt x="1304201" y="1802330"/>
                </a:lnTo>
                <a:lnTo>
                  <a:pt x="1345786" y="1783545"/>
                </a:lnTo>
                <a:lnTo>
                  <a:pt x="1386264" y="1762830"/>
                </a:lnTo>
                <a:lnTo>
                  <a:pt x="1425578" y="1740244"/>
                </a:lnTo>
                <a:lnTo>
                  <a:pt x="1463667" y="1715845"/>
                </a:lnTo>
                <a:lnTo>
                  <a:pt x="1500474" y="1689693"/>
                </a:lnTo>
                <a:lnTo>
                  <a:pt x="1535938" y="1661846"/>
                </a:lnTo>
                <a:lnTo>
                  <a:pt x="1570001" y="1632363"/>
                </a:lnTo>
                <a:lnTo>
                  <a:pt x="1602605" y="1601304"/>
                </a:lnTo>
                <a:lnTo>
                  <a:pt x="1633689" y="1568728"/>
                </a:lnTo>
                <a:lnTo>
                  <a:pt x="1663195" y="1534692"/>
                </a:lnTo>
                <a:lnTo>
                  <a:pt x="1691065" y="1499256"/>
                </a:lnTo>
                <a:lnTo>
                  <a:pt x="1717238" y="1462480"/>
                </a:lnTo>
                <a:lnTo>
                  <a:pt x="1741657" y="1424421"/>
                </a:lnTo>
                <a:lnTo>
                  <a:pt x="1764262" y="1385140"/>
                </a:lnTo>
                <a:lnTo>
                  <a:pt x="1784993" y="1344694"/>
                </a:lnTo>
                <a:lnTo>
                  <a:pt x="1803793" y="1303143"/>
                </a:lnTo>
                <a:lnTo>
                  <a:pt x="1820602" y="1260546"/>
                </a:lnTo>
                <a:lnTo>
                  <a:pt x="1835362" y="1216962"/>
                </a:lnTo>
                <a:lnTo>
                  <a:pt x="1848012" y="1172449"/>
                </a:lnTo>
                <a:lnTo>
                  <a:pt x="1858495" y="1127067"/>
                </a:lnTo>
                <a:lnTo>
                  <a:pt x="1866751" y="1080874"/>
                </a:lnTo>
                <a:lnTo>
                  <a:pt x="1872721" y="1033929"/>
                </a:lnTo>
                <a:lnTo>
                  <a:pt x="1876346" y="986292"/>
                </a:lnTo>
                <a:lnTo>
                  <a:pt x="1877568" y="938022"/>
                </a:lnTo>
                <a:lnTo>
                  <a:pt x="1876346" y="889751"/>
                </a:lnTo>
                <a:lnTo>
                  <a:pt x="1872721" y="842114"/>
                </a:lnTo>
                <a:lnTo>
                  <a:pt x="1866751" y="795169"/>
                </a:lnTo>
                <a:lnTo>
                  <a:pt x="1858495" y="748976"/>
                </a:lnTo>
                <a:lnTo>
                  <a:pt x="1848012" y="703594"/>
                </a:lnTo>
                <a:lnTo>
                  <a:pt x="1835362" y="659081"/>
                </a:lnTo>
                <a:lnTo>
                  <a:pt x="1820602" y="615497"/>
                </a:lnTo>
                <a:lnTo>
                  <a:pt x="1803793" y="572900"/>
                </a:lnTo>
                <a:lnTo>
                  <a:pt x="1784993" y="531349"/>
                </a:lnTo>
                <a:lnTo>
                  <a:pt x="1764262" y="490903"/>
                </a:lnTo>
                <a:lnTo>
                  <a:pt x="1741657" y="451622"/>
                </a:lnTo>
                <a:lnTo>
                  <a:pt x="1717238" y="413563"/>
                </a:lnTo>
                <a:lnTo>
                  <a:pt x="1691065" y="376787"/>
                </a:lnTo>
                <a:lnTo>
                  <a:pt x="1663195" y="341351"/>
                </a:lnTo>
                <a:lnTo>
                  <a:pt x="1633689" y="307315"/>
                </a:lnTo>
                <a:lnTo>
                  <a:pt x="1602605" y="274739"/>
                </a:lnTo>
                <a:lnTo>
                  <a:pt x="1570001" y="243680"/>
                </a:lnTo>
                <a:lnTo>
                  <a:pt x="1535938" y="214197"/>
                </a:lnTo>
                <a:lnTo>
                  <a:pt x="1500474" y="186350"/>
                </a:lnTo>
                <a:lnTo>
                  <a:pt x="1463667" y="160198"/>
                </a:lnTo>
                <a:lnTo>
                  <a:pt x="1425578" y="135799"/>
                </a:lnTo>
                <a:lnTo>
                  <a:pt x="1386264" y="113213"/>
                </a:lnTo>
                <a:lnTo>
                  <a:pt x="1345786" y="92498"/>
                </a:lnTo>
                <a:lnTo>
                  <a:pt x="1304201" y="73713"/>
                </a:lnTo>
                <a:lnTo>
                  <a:pt x="1261569" y="56918"/>
                </a:lnTo>
                <a:lnTo>
                  <a:pt x="1217950" y="42171"/>
                </a:lnTo>
                <a:lnTo>
                  <a:pt x="1173401" y="29531"/>
                </a:lnTo>
                <a:lnTo>
                  <a:pt x="1127982" y="19057"/>
                </a:lnTo>
                <a:lnTo>
                  <a:pt x="1081751" y="10808"/>
                </a:lnTo>
                <a:lnTo>
                  <a:pt x="1034769" y="4842"/>
                </a:lnTo>
                <a:lnTo>
                  <a:pt x="987093" y="1220"/>
                </a:lnTo>
                <a:lnTo>
                  <a:pt x="938784" y="0"/>
                </a:lnTo>
                <a:close/>
              </a:path>
            </a:pathLst>
          </a:custGeom>
          <a:solidFill>
            <a:srgbClr val="E6E7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7440168" y="3776471"/>
            <a:ext cx="1876425" cy="1877695"/>
          </a:xfrm>
          <a:custGeom>
            <a:avLst/>
            <a:gdLst/>
            <a:ahLst/>
            <a:cxnLst/>
            <a:rect l="l" t="t" r="r" b="b"/>
            <a:pathLst>
              <a:path w="1876425" h="1877695">
                <a:moveTo>
                  <a:pt x="938022" y="0"/>
                </a:moveTo>
                <a:lnTo>
                  <a:pt x="889751" y="1221"/>
                </a:lnTo>
                <a:lnTo>
                  <a:pt x="842114" y="4846"/>
                </a:lnTo>
                <a:lnTo>
                  <a:pt x="795169" y="10816"/>
                </a:lnTo>
                <a:lnTo>
                  <a:pt x="748976" y="19072"/>
                </a:lnTo>
                <a:lnTo>
                  <a:pt x="703594" y="29555"/>
                </a:lnTo>
                <a:lnTo>
                  <a:pt x="659081" y="42205"/>
                </a:lnTo>
                <a:lnTo>
                  <a:pt x="615497" y="56965"/>
                </a:lnTo>
                <a:lnTo>
                  <a:pt x="572900" y="73774"/>
                </a:lnTo>
                <a:lnTo>
                  <a:pt x="531349" y="92574"/>
                </a:lnTo>
                <a:lnTo>
                  <a:pt x="490903" y="113305"/>
                </a:lnTo>
                <a:lnTo>
                  <a:pt x="451622" y="135910"/>
                </a:lnTo>
                <a:lnTo>
                  <a:pt x="413563" y="160329"/>
                </a:lnTo>
                <a:lnTo>
                  <a:pt x="376787" y="186502"/>
                </a:lnTo>
                <a:lnTo>
                  <a:pt x="341351" y="214372"/>
                </a:lnTo>
                <a:lnTo>
                  <a:pt x="307315" y="243878"/>
                </a:lnTo>
                <a:lnTo>
                  <a:pt x="274739" y="274962"/>
                </a:lnTo>
                <a:lnTo>
                  <a:pt x="243680" y="307566"/>
                </a:lnTo>
                <a:lnTo>
                  <a:pt x="214197" y="341629"/>
                </a:lnTo>
                <a:lnTo>
                  <a:pt x="186350" y="377093"/>
                </a:lnTo>
                <a:lnTo>
                  <a:pt x="160198" y="413900"/>
                </a:lnTo>
                <a:lnTo>
                  <a:pt x="135799" y="451989"/>
                </a:lnTo>
                <a:lnTo>
                  <a:pt x="113213" y="491303"/>
                </a:lnTo>
                <a:lnTo>
                  <a:pt x="92498" y="531781"/>
                </a:lnTo>
                <a:lnTo>
                  <a:pt x="73713" y="573366"/>
                </a:lnTo>
                <a:lnTo>
                  <a:pt x="56918" y="615998"/>
                </a:lnTo>
                <a:lnTo>
                  <a:pt x="42171" y="659617"/>
                </a:lnTo>
                <a:lnTo>
                  <a:pt x="29531" y="704166"/>
                </a:lnTo>
                <a:lnTo>
                  <a:pt x="19057" y="749585"/>
                </a:lnTo>
                <a:lnTo>
                  <a:pt x="10808" y="795816"/>
                </a:lnTo>
                <a:lnTo>
                  <a:pt x="4842" y="842798"/>
                </a:lnTo>
                <a:lnTo>
                  <a:pt x="1220" y="890474"/>
                </a:lnTo>
                <a:lnTo>
                  <a:pt x="0" y="938783"/>
                </a:lnTo>
                <a:lnTo>
                  <a:pt x="1220" y="987093"/>
                </a:lnTo>
                <a:lnTo>
                  <a:pt x="4842" y="1034769"/>
                </a:lnTo>
                <a:lnTo>
                  <a:pt x="10808" y="1081751"/>
                </a:lnTo>
                <a:lnTo>
                  <a:pt x="19057" y="1127982"/>
                </a:lnTo>
                <a:lnTo>
                  <a:pt x="29531" y="1173401"/>
                </a:lnTo>
                <a:lnTo>
                  <a:pt x="42171" y="1217950"/>
                </a:lnTo>
                <a:lnTo>
                  <a:pt x="56918" y="1261569"/>
                </a:lnTo>
                <a:lnTo>
                  <a:pt x="73713" y="1304201"/>
                </a:lnTo>
                <a:lnTo>
                  <a:pt x="92498" y="1345786"/>
                </a:lnTo>
                <a:lnTo>
                  <a:pt x="113213" y="1386264"/>
                </a:lnTo>
                <a:lnTo>
                  <a:pt x="135799" y="1425578"/>
                </a:lnTo>
                <a:lnTo>
                  <a:pt x="160198" y="1463667"/>
                </a:lnTo>
                <a:lnTo>
                  <a:pt x="186350" y="1500474"/>
                </a:lnTo>
                <a:lnTo>
                  <a:pt x="214197" y="1535938"/>
                </a:lnTo>
                <a:lnTo>
                  <a:pt x="243680" y="1570001"/>
                </a:lnTo>
                <a:lnTo>
                  <a:pt x="274739" y="1602605"/>
                </a:lnTo>
                <a:lnTo>
                  <a:pt x="307315" y="1633689"/>
                </a:lnTo>
                <a:lnTo>
                  <a:pt x="341351" y="1663195"/>
                </a:lnTo>
                <a:lnTo>
                  <a:pt x="376787" y="1691065"/>
                </a:lnTo>
                <a:lnTo>
                  <a:pt x="413563" y="1717238"/>
                </a:lnTo>
                <a:lnTo>
                  <a:pt x="451622" y="1741657"/>
                </a:lnTo>
                <a:lnTo>
                  <a:pt x="490903" y="1764262"/>
                </a:lnTo>
                <a:lnTo>
                  <a:pt x="531349" y="1784993"/>
                </a:lnTo>
                <a:lnTo>
                  <a:pt x="572900" y="1803793"/>
                </a:lnTo>
                <a:lnTo>
                  <a:pt x="615497" y="1820602"/>
                </a:lnTo>
                <a:lnTo>
                  <a:pt x="659081" y="1835362"/>
                </a:lnTo>
                <a:lnTo>
                  <a:pt x="703594" y="1848012"/>
                </a:lnTo>
                <a:lnTo>
                  <a:pt x="748976" y="1858495"/>
                </a:lnTo>
                <a:lnTo>
                  <a:pt x="795169" y="1866751"/>
                </a:lnTo>
                <a:lnTo>
                  <a:pt x="842114" y="1872721"/>
                </a:lnTo>
                <a:lnTo>
                  <a:pt x="889751" y="1876346"/>
                </a:lnTo>
                <a:lnTo>
                  <a:pt x="938022" y="1877567"/>
                </a:lnTo>
                <a:lnTo>
                  <a:pt x="986292" y="1876346"/>
                </a:lnTo>
                <a:lnTo>
                  <a:pt x="1033929" y="1872721"/>
                </a:lnTo>
                <a:lnTo>
                  <a:pt x="1080874" y="1866751"/>
                </a:lnTo>
                <a:lnTo>
                  <a:pt x="1127067" y="1858495"/>
                </a:lnTo>
                <a:lnTo>
                  <a:pt x="1172449" y="1848012"/>
                </a:lnTo>
                <a:lnTo>
                  <a:pt x="1216962" y="1835362"/>
                </a:lnTo>
                <a:lnTo>
                  <a:pt x="1260546" y="1820602"/>
                </a:lnTo>
                <a:lnTo>
                  <a:pt x="1303143" y="1803793"/>
                </a:lnTo>
                <a:lnTo>
                  <a:pt x="1344694" y="1784993"/>
                </a:lnTo>
                <a:lnTo>
                  <a:pt x="1385140" y="1764262"/>
                </a:lnTo>
                <a:lnTo>
                  <a:pt x="1424421" y="1741657"/>
                </a:lnTo>
                <a:lnTo>
                  <a:pt x="1462480" y="1717238"/>
                </a:lnTo>
                <a:lnTo>
                  <a:pt x="1499256" y="1691065"/>
                </a:lnTo>
                <a:lnTo>
                  <a:pt x="1534692" y="1663195"/>
                </a:lnTo>
                <a:lnTo>
                  <a:pt x="1568728" y="1633689"/>
                </a:lnTo>
                <a:lnTo>
                  <a:pt x="1601304" y="1602605"/>
                </a:lnTo>
                <a:lnTo>
                  <a:pt x="1632363" y="1570001"/>
                </a:lnTo>
                <a:lnTo>
                  <a:pt x="1661846" y="1535938"/>
                </a:lnTo>
                <a:lnTo>
                  <a:pt x="1689693" y="1500474"/>
                </a:lnTo>
                <a:lnTo>
                  <a:pt x="1715845" y="1463667"/>
                </a:lnTo>
                <a:lnTo>
                  <a:pt x="1740244" y="1425578"/>
                </a:lnTo>
                <a:lnTo>
                  <a:pt x="1762830" y="1386264"/>
                </a:lnTo>
                <a:lnTo>
                  <a:pt x="1783545" y="1345786"/>
                </a:lnTo>
                <a:lnTo>
                  <a:pt x="1802330" y="1304201"/>
                </a:lnTo>
                <a:lnTo>
                  <a:pt x="1819125" y="1261569"/>
                </a:lnTo>
                <a:lnTo>
                  <a:pt x="1833872" y="1217950"/>
                </a:lnTo>
                <a:lnTo>
                  <a:pt x="1846512" y="1173401"/>
                </a:lnTo>
                <a:lnTo>
                  <a:pt x="1856986" y="1127982"/>
                </a:lnTo>
                <a:lnTo>
                  <a:pt x="1865235" y="1081751"/>
                </a:lnTo>
                <a:lnTo>
                  <a:pt x="1871201" y="1034769"/>
                </a:lnTo>
                <a:lnTo>
                  <a:pt x="1874823" y="987093"/>
                </a:lnTo>
                <a:lnTo>
                  <a:pt x="1876044" y="938783"/>
                </a:lnTo>
                <a:lnTo>
                  <a:pt x="1874823" y="890474"/>
                </a:lnTo>
                <a:lnTo>
                  <a:pt x="1871201" y="842798"/>
                </a:lnTo>
                <a:lnTo>
                  <a:pt x="1865235" y="795816"/>
                </a:lnTo>
                <a:lnTo>
                  <a:pt x="1856986" y="749585"/>
                </a:lnTo>
                <a:lnTo>
                  <a:pt x="1846512" y="704166"/>
                </a:lnTo>
                <a:lnTo>
                  <a:pt x="1833872" y="659617"/>
                </a:lnTo>
                <a:lnTo>
                  <a:pt x="1819125" y="615998"/>
                </a:lnTo>
                <a:lnTo>
                  <a:pt x="1802330" y="573366"/>
                </a:lnTo>
                <a:lnTo>
                  <a:pt x="1783545" y="531781"/>
                </a:lnTo>
                <a:lnTo>
                  <a:pt x="1762830" y="491303"/>
                </a:lnTo>
                <a:lnTo>
                  <a:pt x="1740244" y="451989"/>
                </a:lnTo>
                <a:lnTo>
                  <a:pt x="1715845" y="413900"/>
                </a:lnTo>
                <a:lnTo>
                  <a:pt x="1689693" y="377093"/>
                </a:lnTo>
                <a:lnTo>
                  <a:pt x="1661846" y="341629"/>
                </a:lnTo>
                <a:lnTo>
                  <a:pt x="1632363" y="307566"/>
                </a:lnTo>
                <a:lnTo>
                  <a:pt x="1601304" y="274962"/>
                </a:lnTo>
                <a:lnTo>
                  <a:pt x="1568728" y="243878"/>
                </a:lnTo>
                <a:lnTo>
                  <a:pt x="1534692" y="214372"/>
                </a:lnTo>
                <a:lnTo>
                  <a:pt x="1499256" y="186502"/>
                </a:lnTo>
                <a:lnTo>
                  <a:pt x="1462480" y="160329"/>
                </a:lnTo>
                <a:lnTo>
                  <a:pt x="1424421" y="135910"/>
                </a:lnTo>
                <a:lnTo>
                  <a:pt x="1385140" y="113305"/>
                </a:lnTo>
                <a:lnTo>
                  <a:pt x="1344694" y="92574"/>
                </a:lnTo>
                <a:lnTo>
                  <a:pt x="1303143" y="73774"/>
                </a:lnTo>
                <a:lnTo>
                  <a:pt x="1260546" y="56965"/>
                </a:lnTo>
                <a:lnTo>
                  <a:pt x="1216962" y="42205"/>
                </a:lnTo>
                <a:lnTo>
                  <a:pt x="1172449" y="29555"/>
                </a:lnTo>
                <a:lnTo>
                  <a:pt x="1127067" y="19072"/>
                </a:lnTo>
                <a:lnTo>
                  <a:pt x="1080874" y="10816"/>
                </a:lnTo>
                <a:lnTo>
                  <a:pt x="1033929" y="4846"/>
                </a:lnTo>
                <a:lnTo>
                  <a:pt x="986292" y="1221"/>
                </a:lnTo>
                <a:lnTo>
                  <a:pt x="938022" y="0"/>
                </a:lnTo>
                <a:close/>
              </a:path>
            </a:pathLst>
          </a:custGeom>
          <a:solidFill>
            <a:srgbClr val="E6E7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689592" y="3654552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938022" y="0"/>
                </a:moveTo>
                <a:lnTo>
                  <a:pt x="889751" y="1220"/>
                </a:lnTo>
                <a:lnTo>
                  <a:pt x="842114" y="4842"/>
                </a:lnTo>
                <a:lnTo>
                  <a:pt x="795169" y="10808"/>
                </a:lnTo>
                <a:lnTo>
                  <a:pt x="748976" y="19057"/>
                </a:lnTo>
                <a:lnTo>
                  <a:pt x="703594" y="29531"/>
                </a:lnTo>
                <a:lnTo>
                  <a:pt x="659081" y="42171"/>
                </a:lnTo>
                <a:lnTo>
                  <a:pt x="615497" y="56918"/>
                </a:lnTo>
                <a:lnTo>
                  <a:pt x="572900" y="73713"/>
                </a:lnTo>
                <a:lnTo>
                  <a:pt x="531349" y="92498"/>
                </a:lnTo>
                <a:lnTo>
                  <a:pt x="490903" y="113213"/>
                </a:lnTo>
                <a:lnTo>
                  <a:pt x="451622" y="135799"/>
                </a:lnTo>
                <a:lnTo>
                  <a:pt x="413563" y="160198"/>
                </a:lnTo>
                <a:lnTo>
                  <a:pt x="376787" y="186350"/>
                </a:lnTo>
                <a:lnTo>
                  <a:pt x="341351" y="214197"/>
                </a:lnTo>
                <a:lnTo>
                  <a:pt x="307315" y="243680"/>
                </a:lnTo>
                <a:lnTo>
                  <a:pt x="274739" y="274739"/>
                </a:lnTo>
                <a:lnTo>
                  <a:pt x="243680" y="307315"/>
                </a:lnTo>
                <a:lnTo>
                  <a:pt x="214197" y="341351"/>
                </a:lnTo>
                <a:lnTo>
                  <a:pt x="186350" y="376787"/>
                </a:lnTo>
                <a:lnTo>
                  <a:pt x="160198" y="413563"/>
                </a:lnTo>
                <a:lnTo>
                  <a:pt x="135799" y="451622"/>
                </a:lnTo>
                <a:lnTo>
                  <a:pt x="113213" y="490903"/>
                </a:lnTo>
                <a:lnTo>
                  <a:pt x="92498" y="531349"/>
                </a:lnTo>
                <a:lnTo>
                  <a:pt x="73713" y="572900"/>
                </a:lnTo>
                <a:lnTo>
                  <a:pt x="56918" y="615497"/>
                </a:lnTo>
                <a:lnTo>
                  <a:pt x="42171" y="659081"/>
                </a:lnTo>
                <a:lnTo>
                  <a:pt x="29531" y="703594"/>
                </a:lnTo>
                <a:lnTo>
                  <a:pt x="19057" y="748976"/>
                </a:lnTo>
                <a:lnTo>
                  <a:pt x="10808" y="795169"/>
                </a:lnTo>
                <a:lnTo>
                  <a:pt x="4842" y="842114"/>
                </a:lnTo>
                <a:lnTo>
                  <a:pt x="1220" y="889751"/>
                </a:lnTo>
                <a:lnTo>
                  <a:pt x="0" y="938022"/>
                </a:lnTo>
                <a:lnTo>
                  <a:pt x="1220" y="986292"/>
                </a:lnTo>
                <a:lnTo>
                  <a:pt x="4842" y="1033929"/>
                </a:lnTo>
                <a:lnTo>
                  <a:pt x="10808" y="1080874"/>
                </a:lnTo>
                <a:lnTo>
                  <a:pt x="19057" y="1127067"/>
                </a:lnTo>
                <a:lnTo>
                  <a:pt x="29531" y="1172449"/>
                </a:lnTo>
                <a:lnTo>
                  <a:pt x="42171" y="1216962"/>
                </a:lnTo>
                <a:lnTo>
                  <a:pt x="56918" y="1260546"/>
                </a:lnTo>
                <a:lnTo>
                  <a:pt x="73713" y="1303143"/>
                </a:lnTo>
                <a:lnTo>
                  <a:pt x="92498" y="1344694"/>
                </a:lnTo>
                <a:lnTo>
                  <a:pt x="113213" y="1385140"/>
                </a:lnTo>
                <a:lnTo>
                  <a:pt x="135799" y="1424421"/>
                </a:lnTo>
                <a:lnTo>
                  <a:pt x="160198" y="1462480"/>
                </a:lnTo>
                <a:lnTo>
                  <a:pt x="186350" y="1499256"/>
                </a:lnTo>
                <a:lnTo>
                  <a:pt x="214197" y="1534692"/>
                </a:lnTo>
                <a:lnTo>
                  <a:pt x="243680" y="1568728"/>
                </a:lnTo>
                <a:lnTo>
                  <a:pt x="274739" y="1601304"/>
                </a:lnTo>
                <a:lnTo>
                  <a:pt x="307315" y="1632363"/>
                </a:lnTo>
                <a:lnTo>
                  <a:pt x="341351" y="1661846"/>
                </a:lnTo>
                <a:lnTo>
                  <a:pt x="376787" y="1689693"/>
                </a:lnTo>
                <a:lnTo>
                  <a:pt x="413563" y="1715845"/>
                </a:lnTo>
                <a:lnTo>
                  <a:pt x="451622" y="1740244"/>
                </a:lnTo>
                <a:lnTo>
                  <a:pt x="490903" y="1762830"/>
                </a:lnTo>
                <a:lnTo>
                  <a:pt x="531349" y="1783545"/>
                </a:lnTo>
                <a:lnTo>
                  <a:pt x="572900" y="1802330"/>
                </a:lnTo>
                <a:lnTo>
                  <a:pt x="615497" y="1819125"/>
                </a:lnTo>
                <a:lnTo>
                  <a:pt x="659081" y="1833872"/>
                </a:lnTo>
                <a:lnTo>
                  <a:pt x="703594" y="1846512"/>
                </a:lnTo>
                <a:lnTo>
                  <a:pt x="748976" y="1856986"/>
                </a:lnTo>
                <a:lnTo>
                  <a:pt x="795169" y="1865235"/>
                </a:lnTo>
                <a:lnTo>
                  <a:pt x="842114" y="1871201"/>
                </a:lnTo>
                <a:lnTo>
                  <a:pt x="889751" y="1874823"/>
                </a:lnTo>
                <a:lnTo>
                  <a:pt x="938022" y="1876044"/>
                </a:lnTo>
                <a:lnTo>
                  <a:pt x="986292" y="1874823"/>
                </a:lnTo>
                <a:lnTo>
                  <a:pt x="1033929" y="1871201"/>
                </a:lnTo>
                <a:lnTo>
                  <a:pt x="1080874" y="1865235"/>
                </a:lnTo>
                <a:lnTo>
                  <a:pt x="1127067" y="1856986"/>
                </a:lnTo>
                <a:lnTo>
                  <a:pt x="1172449" y="1846512"/>
                </a:lnTo>
                <a:lnTo>
                  <a:pt x="1216962" y="1833872"/>
                </a:lnTo>
                <a:lnTo>
                  <a:pt x="1260546" y="1819125"/>
                </a:lnTo>
                <a:lnTo>
                  <a:pt x="1303143" y="1802330"/>
                </a:lnTo>
                <a:lnTo>
                  <a:pt x="1344694" y="1783545"/>
                </a:lnTo>
                <a:lnTo>
                  <a:pt x="1385140" y="1762830"/>
                </a:lnTo>
                <a:lnTo>
                  <a:pt x="1424421" y="1740244"/>
                </a:lnTo>
                <a:lnTo>
                  <a:pt x="1462480" y="1715845"/>
                </a:lnTo>
                <a:lnTo>
                  <a:pt x="1499256" y="1689693"/>
                </a:lnTo>
                <a:lnTo>
                  <a:pt x="1534692" y="1661846"/>
                </a:lnTo>
                <a:lnTo>
                  <a:pt x="1568728" y="1632363"/>
                </a:lnTo>
                <a:lnTo>
                  <a:pt x="1601304" y="1601304"/>
                </a:lnTo>
                <a:lnTo>
                  <a:pt x="1632363" y="1568728"/>
                </a:lnTo>
                <a:lnTo>
                  <a:pt x="1661846" y="1534692"/>
                </a:lnTo>
                <a:lnTo>
                  <a:pt x="1689693" y="1499256"/>
                </a:lnTo>
                <a:lnTo>
                  <a:pt x="1715845" y="1462480"/>
                </a:lnTo>
                <a:lnTo>
                  <a:pt x="1740244" y="1424421"/>
                </a:lnTo>
                <a:lnTo>
                  <a:pt x="1762830" y="1385140"/>
                </a:lnTo>
                <a:lnTo>
                  <a:pt x="1783545" y="1344694"/>
                </a:lnTo>
                <a:lnTo>
                  <a:pt x="1802330" y="1303143"/>
                </a:lnTo>
                <a:lnTo>
                  <a:pt x="1819125" y="1260546"/>
                </a:lnTo>
                <a:lnTo>
                  <a:pt x="1833872" y="1216962"/>
                </a:lnTo>
                <a:lnTo>
                  <a:pt x="1846512" y="1172449"/>
                </a:lnTo>
                <a:lnTo>
                  <a:pt x="1856986" y="1127067"/>
                </a:lnTo>
                <a:lnTo>
                  <a:pt x="1865235" y="1080874"/>
                </a:lnTo>
                <a:lnTo>
                  <a:pt x="1871201" y="1033929"/>
                </a:lnTo>
                <a:lnTo>
                  <a:pt x="1874823" y="986292"/>
                </a:lnTo>
                <a:lnTo>
                  <a:pt x="1876044" y="938022"/>
                </a:lnTo>
                <a:lnTo>
                  <a:pt x="1874823" y="889751"/>
                </a:lnTo>
                <a:lnTo>
                  <a:pt x="1871201" y="842114"/>
                </a:lnTo>
                <a:lnTo>
                  <a:pt x="1865235" y="795169"/>
                </a:lnTo>
                <a:lnTo>
                  <a:pt x="1856986" y="748976"/>
                </a:lnTo>
                <a:lnTo>
                  <a:pt x="1846512" y="703594"/>
                </a:lnTo>
                <a:lnTo>
                  <a:pt x="1833872" y="659081"/>
                </a:lnTo>
                <a:lnTo>
                  <a:pt x="1819125" y="615497"/>
                </a:lnTo>
                <a:lnTo>
                  <a:pt x="1802330" y="572900"/>
                </a:lnTo>
                <a:lnTo>
                  <a:pt x="1783545" y="531349"/>
                </a:lnTo>
                <a:lnTo>
                  <a:pt x="1762830" y="490903"/>
                </a:lnTo>
                <a:lnTo>
                  <a:pt x="1740244" y="451622"/>
                </a:lnTo>
                <a:lnTo>
                  <a:pt x="1715845" y="413563"/>
                </a:lnTo>
                <a:lnTo>
                  <a:pt x="1689693" y="376787"/>
                </a:lnTo>
                <a:lnTo>
                  <a:pt x="1661846" y="341351"/>
                </a:lnTo>
                <a:lnTo>
                  <a:pt x="1632363" y="307315"/>
                </a:lnTo>
                <a:lnTo>
                  <a:pt x="1601304" y="274739"/>
                </a:lnTo>
                <a:lnTo>
                  <a:pt x="1568728" y="243680"/>
                </a:lnTo>
                <a:lnTo>
                  <a:pt x="1534692" y="214197"/>
                </a:lnTo>
                <a:lnTo>
                  <a:pt x="1499256" y="186350"/>
                </a:lnTo>
                <a:lnTo>
                  <a:pt x="1462480" y="160198"/>
                </a:lnTo>
                <a:lnTo>
                  <a:pt x="1424421" y="135799"/>
                </a:lnTo>
                <a:lnTo>
                  <a:pt x="1385140" y="113213"/>
                </a:lnTo>
                <a:lnTo>
                  <a:pt x="1344694" y="92498"/>
                </a:lnTo>
                <a:lnTo>
                  <a:pt x="1303143" y="73713"/>
                </a:lnTo>
                <a:lnTo>
                  <a:pt x="1260546" y="56918"/>
                </a:lnTo>
                <a:lnTo>
                  <a:pt x="1216962" y="42171"/>
                </a:lnTo>
                <a:lnTo>
                  <a:pt x="1172449" y="29531"/>
                </a:lnTo>
                <a:lnTo>
                  <a:pt x="1127067" y="19057"/>
                </a:lnTo>
                <a:lnTo>
                  <a:pt x="1080874" y="10808"/>
                </a:lnTo>
                <a:lnTo>
                  <a:pt x="1033929" y="4842"/>
                </a:lnTo>
                <a:lnTo>
                  <a:pt x="986292" y="1220"/>
                </a:lnTo>
                <a:lnTo>
                  <a:pt x="938022" y="0"/>
                </a:lnTo>
                <a:close/>
              </a:path>
            </a:pathLst>
          </a:custGeom>
          <a:solidFill>
            <a:srgbClr val="E6E7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836675" y="3810000"/>
            <a:ext cx="1637030" cy="1637030"/>
          </a:xfrm>
          <a:custGeom>
            <a:avLst/>
            <a:gdLst/>
            <a:ahLst/>
            <a:cxnLst/>
            <a:rect l="l" t="t" r="r" b="b"/>
            <a:pathLst>
              <a:path w="1637030" h="1637029">
                <a:moveTo>
                  <a:pt x="818388" y="0"/>
                </a:moveTo>
                <a:lnTo>
                  <a:pt x="770301" y="1389"/>
                </a:lnTo>
                <a:lnTo>
                  <a:pt x="722947" y="5505"/>
                </a:lnTo>
                <a:lnTo>
                  <a:pt x="676401" y="12273"/>
                </a:lnTo>
                <a:lnTo>
                  <a:pt x="630740" y="21614"/>
                </a:lnTo>
                <a:lnTo>
                  <a:pt x="586040" y="33452"/>
                </a:lnTo>
                <a:lnTo>
                  <a:pt x="542380" y="47711"/>
                </a:lnTo>
                <a:lnTo>
                  <a:pt x="499835" y="64313"/>
                </a:lnTo>
                <a:lnTo>
                  <a:pt x="458482" y="83182"/>
                </a:lnTo>
                <a:lnTo>
                  <a:pt x="418399" y="104241"/>
                </a:lnTo>
                <a:lnTo>
                  <a:pt x="379661" y="127413"/>
                </a:lnTo>
                <a:lnTo>
                  <a:pt x="342345" y="152622"/>
                </a:lnTo>
                <a:lnTo>
                  <a:pt x="306529" y="179791"/>
                </a:lnTo>
                <a:lnTo>
                  <a:pt x="272288" y="208843"/>
                </a:lnTo>
                <a:lnTo>
                  <a:pt x="239701" y="239701"/>
                </a:lnTo>
                <a:lnTo>
                  <a:pt x="208843" y="272288"/>
                </a:lnTo>
                <a:lnTo>
                  <a:pt x="179791" y="306529"/>
                </a:lnTo>
                <a:lnTo>
                  <a:pt x="152622" y="342345"/>
                </a:lnTo>
                <a:lnTo>
                  <a:pt x="127413" y="379661"/>
                </a:lnTo>
                <a:lnTo>
                  <a:pt x="104241" y="418399"/>
                </a:lnTo>
                <a:lnTo>
                  <a:pt x="83182" y="458482"/>
                </a:lnTo>
                <a:lnTo>
                  <a:pt x="64313" y="499835"/>
                </a:lnTo>
                <a:lnTo>
                  <a:pt x="47711" y="542380"/>
                </a:lnTo>
                <a:lnTo>
                  <a:pt x="33452" y="586040"/>
                </a:lnTo>
                <a:lnTo>
                  <a:pt x="21614" y="630740"/>
                </a:lnTo>
                <a:lnTo>
                  <a:pt x="12273" y="676401"/>
                </a:lnTo>
                <a:lnTo>
                  <a:pt x="5505" y="722947"/>
                </a:lnTo>
                <a:lnTo>
                  <a:pt x="1389" y="770301"/>
                </a:lnTo>
                <a:lnTo>
                  <a:pt x="0" y="818388"/>
                </a:lnTo>
                <a:lnTo>
                  <a:pt x="1389" y="866474"/>
                </a:lnTo>
                <a:lnTo>
                  <a:pt x="5505" y="913828"/>
                </a:lnTo>
                <a:lnTo>
                  <a:pt x="12273" y="960374"/>
                </a:lnTo>
                <a:lnTo>
                  <a:pt x="21614" y="1006035"/>
                </a:lnTo>
                <a:lnTo>
                  <a:pt x="33452" y="1050735"/>
                </a:lnTo>
                <a:lnTo>
                  <a:pt x="47711" y="1094395"/>
                </a:lnTo>
                <a:lnTo>
                  <a:pt x="64313" y="1136940"/>
                </a:lnTo>
                <a:lnTo>
                  <a:pt x="83182" y="1178293"/>
                </a:lnTo>
                <a:lnTo>
                  <a:pt x="104241" y="1218376"/>
                </a:lnTo>
                <a:lnTo>
                  <a:pt x="127413" y="1257114"/>
                </a:lnTo>
                <a:lnTo>
                  <a:pt x="152622" y="1294430"/>
                </a:lnTo>
                <a:lnTo>
                  <a:pt x="179791" y="1330246"/>
                </a:lnTo>
                <a:lnTo>
                  <a:pt x="208843" y="1364487"/>
                </a:lnTo>
                <a:lnTo>
                  <a:pt x="239701" y="1397074"/>
                </a:lnTo>
                <a:lnTo>
                  <a:pt x="272288" y="1427932"/>
                </a:lnTo>
                <a:lnTo>
                  <a:pt x="306529" y="1456984"/>
                </a:lnTo>
                <a:lnTo>
                  <a:pt x="342345" y="1484153"/>
                </a:lnTo>
                <a:lnTo>
                  <a:pt x="379661" y="1509362"/>
                </a:lnTo>
                <a:lnTo>
                  <a:pt x="418399" y="1532534"/>
                </a:lnTo>
                <a:lnTo>
                  <a:pt x="458482" y="1553593"/>
                </a:lnTo>
                <a:lnTo>
                  <a:pt x="499835" y="1572462"/>
                </a:lnTo>
                <a:lnTo>
                  <a:pt x="542380" y="1589064"/>
                </a:lnTo>
                <a:lnTo>
                  <a:pt x="586040" y="1603323"/>
                </a:lnTo>
                <a:lnTo>
                  <a:pt x="630740" y="1615161"/>
                </a:lnTo>
                <a:lnTo>
                  <a:pt x="676401" y="1624502"/>
                </a:lnTo>
                <a:lnTo>
                  <a:pt x="722947" y="1631270"/>
                </a:lnTo>
                <a:lnTo>
                  <a:pt x="770301" y="1635386"/>
                </a:lnTo>
                <a:lnTo>
                  <a:pt x="818388" y="1636776"/>
                </a:lnTo>
                <a:lnTo>
                  <a:pt x="866474" y="1635386"/>
                </a:lnTo>
                <a:lnTo>
                  <a:pt x="913828" y="1631270"/>
                </a:lnTo>
                <a:lnTo>
                  <a:pt x="960374" y="1624502"/>
                </a:lnTo>
                <a:lnTo>
                  <a:pt x="1006035" y="1615161"/>
                </a:lnTo>
                <a:lnTo>
                  <a:pt x="1050735" y="1603323"/>
                </a:lnTo>
                <a:lnTo>
                  <a:pt x="1094395" y="1589064"/>
                </a:lnTo>
                <a:lnTo>
                  <a:pt x="1136940" y="1572462"/>
                </a:lnTo>
                <a:lnTo>
                  <a:pt x="1178293" y="1553593"/>
                </a:lnTo>
                <a:lnTo>
                  <a:pt x="1218376" y="1532534"/>
                </a:lnTo>
                <a:lnTo>
                  <a:pt x="1257114" y="1509362"/>
                </a:lnTo>
                <a:lnTo>
                  <a:pt x="1294430" y="1484153"/>
                </a:lnTo>
                <a:lnTo>
                  <a:pt x="1330246" y="1456984"/>
                </a:lnTo>
                <a:lnTo>
                  <a:pt x="1364487" y="1427932"/>
                </a:lnTo>
                <a:lnTo>
                  <a:pt x="1397074" y="1397074"/>
                </a:lnTo>
                <a:lnTo>
                  <a:pt x="1427932" y="1364487"/>
                </a:lnTo>
                <a:lnTo>
                  <a:pt x="1456984" y="1330246"/>
                </a:lnTo>
                <a:lnTo>
                  <a:pt x="1484153" y="1294430"/>
                </a:lnTo>
                <a:lnTo>
                  <a:pt x="1509362" y="1257114"/>
                </a:lnTo>
                <a:lnTo>
                  <a:pt x="1532534" y="1218376"/>
                </a:lnTo>
                <a:lnTo>
                  <a:pt x="1553593" y="1178293"/>
                </a:lnTo>
                <a:lnTo>
                  <a:pt x="1572462" y="1136940"/>
                </a:lnTo>
                <a:lnTo>
                  <a:pt x="1589064" y="1094395"/>
                </a:lnTo>
                <a:lnTo>
                  <a:pt x="1603323" y="1050735"/>
                </a:lnTo>
                <a:lnTo>
                  <a:pt x="1615161" y="1006035"/>
                </a:lnTo>
                <a:lnTo>
                  <a:pt x="1624502" y="960374"/>
                </a:lnTo>
                <a:lnTo>
                  <a:pt x="1631270" y="913828"/>
                </a:lnTo>
                <a:lnTo>
                  <a:pt x="1635386" y="866474"/>
                </a:lnTo>
                <a:lnTo>
                  <a:pt x="1636776" y="818388"/>
                </a:lnTo>
                <a:lnTo>
                  <a:pt x="1635386" y="770301"/>
                </a:lnTo>
                <a:lnTo>
                  <a:pt x="1631270" y="722947"/>
                </a:lnTo>
                <a:lnTo>
                  <a:pt x="1624502" y="676401"/>
                </a:lnTo>
                <a:lnTo>
                  <a:pt x="1615161" y="630740"/>
                </a:lnTo>
                <a:lnTo>
                  <a:pt x="1603323" y="586040"/>
                </a:lnTo>
                <a:lnTo>
                  <a:pt x="1589064" y="542380"/>
                </a:lnTo>
                <a:lnTo>
                  <a:pt x="1572462" y="499835"/>
                </a:lnTo>
                <a:lnTo>
                  <a:pt x="1553593" y="458482"/>
                </a:lnTo>
                <a:lnTo>
                  <a:pt x="1532534" y="418399"/>
                </a:lnTo>
                <a:lnTo>
                  <a:pt x="1509362" y="379661"/>
                </a:lnTo>
                <a:lnTo>
                  <a:pt x="1484153" y="342345"/>
                </a:lnTo>
                <a:lnTo>
                  <a:pt x="1456984" y="306529"/>
                </a:lnTo>
                <a:lnTo>
                  <a:pt x="1427932" y="272288"/>
                </a:lnTo>
                <a:lnTo>
                  <a:pt x="1397074" y="239701"/>
                </a:lnTo>
                <a:lnTo>
                  <a:pt x="1364487" y="208843"/>
                </a:lnTo>
                <a:lnTo>
                  <a:pt x="1330246" y="179791"/>
                </a:lnTo>
                <a:lnTo>
                  <a:pt x="1294430" y="152622"/>
                </a:lnTo>
                <a:lnTo>
                  <a:pt x="1257114" y="127413"/>
                </a:lnTo>
                <a:lnTo>
                  <a:pt x="1218376" y="104241"/>
                </a:lnTo>
                <a:lnTo>
                  <a:pt x="1178293" y="83182"/>
                </a:lnTo>
                <a:lnTo>
                  <a:pt x="1136940" y="64313"/>
                </a:lnTo>
                <a:lnTo>
                  <a:pt x="1094395" y="47711"/>
                </a:lnTo>
                <a:lnTo>
                  <a:pt x="1050735" y="33452"/>
                </a:lnTo>
                <a:lnTo>
                  <a:pt x="1006035" y="21614"/>
                </a:lnTo>
                <a:lnTo>
                  <a:pt x="960374" y="12273"/>
                </a:lnTo>
                <a:lnTo>
                  <a:pt x="913828" y="5505"/>
                </a:lnTo>
                <a:lnTo>
                  <a:pt x="866474" y="1389"/>
                </a:lnTo>
                <a:lnTo>
                  <a:pt x="818388" y="0"/>
                </a:lnTo>
                <a:close/>
              </a:path>
            </a:pathLst>
          </a:custGeom>
          <a:solidFill>
            <a:srgbClr val="D04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3080004" y="3896867"/>
            <a:ext cx="1637030" cy="1637030"/>
          </a:xfrm>
          <a:custGeom>
            <a:avLst/>
            <a:gdLst/>
            <a:ahLst/>
            <a:cxnLst/>
            <a:rect l="l" t="t" r="r" b="b"/>
            <a:pathLst>
              <a:path w="1637029" h="1637029">
                <a:moveTo>
                  <a:pt x="818388" y="0"/>
                </a:moveTo>
                <a:lnTo>
                  <a:pt x="770301" y="1389"/>
                </a:lnTo>
                <a:lnTo>
                  <a:pt x="722947" y="5505"/>
                </a:lnTo>
                <a:lnTo>
                  <a:pt x="676401" y="12273"/>
                </a:lnTo>
                <a:lnTo>
                  <a:pt x="630740" y="21614"/>
                </a:lnTo>
                <a:lnTo>
                  <a:pt x="586040" y="33452"/>
                </a:lnTo>
                <a:lnTo>
                  <a:pt x="542380" y="47711"/>
                </a:lnTo>
                <a:lnTo>
                  <a:pt x="499835" y="64313"/>
                </a:lnTo>
                <a:lnTo>
                  <a:pt x="458482" y="83182"/>
                </a:lnTo>
                <a:lnTo>
                  <a:pt x="418399" y="104241"/>
                </a:lnTo>
                <a:lnTo>
                  <a:pt x="379661" y="127413"/>
                </a:lnTo>
                <a:lnTo>
                  <a:pt x="342345" y="152622"/>
                </a:lnTo>
                <a:lnTo>
                  <a:pt x="306529" y="179791"/>
                </a:lnTo>
                <a:lnTo>
                  <a:pt x="272288" y="208843"/>
                </a:lnTo>
                <a:lnTo>
                  <a:pt x="239701" y="239701"/>
                </a:lnTo>
                <a:lnTo>
                  <a:pt x="208843" y="272288"/>
                </a:lnTo>
                <a:lnTo>
                  <a:pt x="179791" y="306529"/>
                </a:lnTo>
                <a:lnTo>
                  <a:pt x="152622" y="342345"/>
                </a:lnTo>
                <a:lnTo>
                  <a:pt x="127413" y="379661"/>
                </a:lnTo>
                <a:lnTo>
                  <a:pt x="104241" y="418399"/>
                </a:lnTo>
                <a:lnTo>
                  <a:pt x="83182" y="458482"/>
                </a:lnTo>
                <a:lnTo>
                  <a:pt x="64313" y="499835"/>
                </a:lnTo>
                <a:lnTo>
                  <a:pt x="47711" y="542380"/>
                </a:lnTo>
                <a:lnTo>
                  <a:pt x="33452" y="586040"/>
                </a:lnTo>
                <a:lnTo>
                  <a:pt x="21614" y="630740"/>
                </a:lnTo>
                <a:lnTo>
                  <a:pt x="12273" y="676401"/>
                </a:lnTo>
                <a:lnTo>
                  <a:pt x="5505" y="722947"/>
                </a:lnTo>
                <a:lnTo>
                  <a:pt x="1389" y="770301"/>
                </a:lnTo>
                <a:lnTo>
                  <a:pt x="0" y="818387"/>
                </a:lnTo>
                <a:lnTo>
                  <a:pt x="1389" y="866474"/>
                </a:lnTo>
                <a:lnTo>
                  <a:pt x="5505" y="913828"/>
                </a:lnTo>
                <a:lnTo>
                  <a:pt x="12273" y="960374"/>
                </a:lnTo>
                <a:lnTo>
                  <a:pt x="21614" y="1006035"/>
                </a:lnTo>
                <a:lnTo>
                  <a:pt x="33452" y="1050735"/>
                </a:lnTo>
                <a:lnTo>
                  <a:pt x="47711" y="1094395"/>
                </a:lnTo>
                <a:lnTo>
                  <a:pt x="64313" y="1136940"/>
                </a:lnTo>
                <a:lnTo>
                  <a:pt x="83182" y="1178293"/>
                </a:lnTo>
                <a:lnTo>
                  <a:pt x="104241" y="1218376"/>
                </a:lnTo>
                <a:lnTo>
                  <a:pt x="127413" y="1257114"/>
                </a:lnTo>
                <a:lnTo>
                  <a:pt x="152622" y="1294430"/>
                </a:lnTo>
                <a:lnTo>
                  <a:pt x="179791" y="1330246"/>
                </a:lnTo>
                <a:lnTo>
                  <a:pt x="208843" y="1364487"/>
                </a:lnTo>
                <a:lnTo>
                  <a:pt x="239701" y="1397074"/>
                </a:lnTo>
                <a:lnTo>
                  <a:pt x="272288" y="1427932"/>
                </a:lnTo>
                <a:lnTo>
                  <a:pt x="306529" y="1456984"/>
                </a:lnTo>
                <a:lnTo>
                  <a:pt x="342345" y="1484153"/>
                </a:lnTo>
                <a:lnTo>
                  <a:pt x="379661" y="1509362"/>
                </a:lnTo>
                <a:lnTo>
                  <a:pt x="418399" y="1532534"/>
                </a:lnTo>
                <a:lnTo>
                  <a:pt x="458482" y="1553593"/>
                </a:lnTo>
                <a:lnTo>
                  <a:pt x="499835" y="1572462"/>
                </a:lnTo>
                <a:lnTo>
                  <a:pt x="542380" y="1589064"/>
                </a:lnTo>
                <a:lnTo>
                  <a:pt x="586040" y="1603323"/>
                </a:lnTo>
                <a:lnTo>
                  <a:pt x="630740" y="1615161"/>
                </a:lnTo>
                <a:lnTo>
                  <a:pt x="676401" y="1624502"/>
                </a:lnTo>
                <a:lnTo>
                  <a:pt x="722947" y="1631270"/>
                </a:lnTo>
                <a:lnTo>
                  <a:pt x="770301" y="1635386"/>
                </a:lnTo>
                <a:lnTo>
                  <a:pt x="818388" y="1636775"/>
                </a:lnTo>
                <a:lnTo>
                  <a:pt x="866474" y="1635386"/>
                </a:lnTo>
                <a:lnTo>
                  <a:pt x="913828" y="1631270"/>
                </a:lnTo>
                <a:lnTo>
                  <a:pt x="960374" y="1624502"/>
                </a:lnTo>
                <a:lnTo>
                  <a:pt x="1006035" y="1615161"/>
                </a:lnTo>
                <a:lnTo>
                  <a:pt x="1050735" y="1603323"/>
                </a:lnTo>
                <a:lnTo>
                  <a:pt x="1094395" y="1589064"/>
                </a:lnTo>
                <a:lnTo>
                  <a:pt x="1136940" y="1572462"/>
                </a:lnTo>
                <a:lnTo>
                  <a:pt x="1178293" y="1553593"/>
                </a:lnTo>
                <a:lnTo>
                  <a:pt x="1218376" y="1532534"/>
                </a:lnTo>
                <a:lnTo>
                  <a:pt x="1257114" y="1509362"/>
                </a:lnTo>
                <a:lnTo>
                  <a:pt x="1294430" y="1484153"/>
                </a:lnTo>
                <a:lnTo>
                  <a:pt x="1330246" y="1456984"/>
                </a:lnTo>
                <a:lnTo>
                  <a:pt x="1364487" y="1427932"/>
                </a:lnTo>
                <a:lnTo>
                  <a:pt x="1397074" y="1397074"/>
                </a:lnTo>
                <a:lnTo>
                  <a:pt x="1427932" y="1364487"/>
                </a:lnTo>
                <a:lnTo>
                  <a:pt x="1456984" y="1330246"/>
                </a:lnTo>
                <a:lnTo>
                  <a:pt x="1484153" y="1294430"/>
                </a:lnTo>
                <a:lnTo>
                  <a:pt x="1509362" y="1257114"/>
                </a:lnTo>
                <a:lnTo>
                  <a:pt x="1532534" y="1218376"/>
                </a:lnTo>
                <a:lnTo>
                  <a:pt x="1553593" y="1178293"/>
                </a:lnTo>
                <a:lnTo>
                  <a:pt x="1572462" y="1136940"/>
                </a:lnTo>
                <a:lnTo>
                  <a:pt x="1589064" y="1094395"/>
                </a:lnTo>
                <a:lnTo>
                  <a:pt x="1603323" y="1050735"/>
                </a:lnTo>
                <a:lnTo>
                  <a:pt x="1615161" y="1006035"/>
                </a:lnTo>
                <a:lnTo>
                  <a:pt x="1624502" y="960374"/>
                </a:lnTo>
                <a:lnTo>
                  <a:pt x="1631270" y="913828"/>
                </a:lnTo>
                <a:lnTo>
                  <a:pt x="1635386" y="866474"/>
                </a:lnTo>
                <a:lnTo>
                  <a:pt x="1636776" y="818387"/>
                </a:lnTo>
                <a:lnTo>
                  <a:pt x="1635386" y="770301"/>
                </a:lnTo>
                <a:lnTo>
                  <a:pt x="1631270" y="722947"/>
                </a:lnTo>
                <a:lnTo>
                  <a:pt x="1624502" y="676401"/>
                </a:lnTo>
                <a:lnTo>
                  <a:pt x="1615161" y="630740"/>
                </a:lnTo>
                <a:lnTo>
                  <a:pt x="1603323" y="586040"/>
                </a:lnTo>
                <a:lnTo>
                  <a:pt x="1589064" y="542380"/>
                </a:lnTo>
                <a:lnTo>
                  <a:pt x="1572462" y="499835"/>
                </a:lnTo>
                <a:lnTo>
                  <a:pt x="1553593" y="458482"/>
                </a:lnTo>
                <a:lnTo>
                  <a:pt x="1532534" y="418399"/>
                </a:lnTo>
                <a:lnTo>
                  <a:pt x="1509362" y="379661"/>
                </a:lnTo>
                <a:lnTo>
                  <a:pt x="1484153" y="342345"/>
                </a:lnTo>
                <a:lnTo>
                  <a:pt x="1456984" y="306529"/>
                </a:lnTo>
                <a:lnTo>
                  <a:pt x="1427932" y="272288"/>
                </a:lnTo>
                <a:lnTo>
                  <a:pt x="1397074" y="239701"/>
                </a:lnTo>
                <a:lnTo>
                  <a:pt x="1364487" y="208843"/>
                </a:lnTo>
                <a:lnTo>
                  <a:pt x="1330246" y="179791"/>
                </a:lnTo>
                <a:lnTo>
                  <a:pt x="1294430" y="152622"/>
                </a:lnTo>
                <a:lnTo>
                  <a:pt x="1257114" y="127413"/>
                </a:lnTo>
                <a:lnTo>
                  <a:pt x="1218376" y="104241"/>
                </a:lnTo>
                <a:lnTo>
                  <a:pt x="1178293" y="83182"/>
                </a:lnTo>
                <a:lnTo>
                  <a:pt x="1136940" y="64313"/>
                </a:lnTo>
                <a:lnTo>
                  <a:pt x="1094395" y="47711"/>
                </a:lnTo>
                <a:lnTo>
                  <a:pt x="1050735" y="33452"/>
                </a:lnTo>
                <a:lnTo>
                  <a:pt x="1006035" y="21614"/>
                </a:lnTo>
                <a:lnTo>
                  <a:pt x="960374" y="12273"/>
                </a:lnTo>
                <a:lnTo>
                  <a:pt x="913828" y="5505"/>
                </a:lnTo>
                <a:lnTo>
                  <a:pt x="866474" y="1389"/>
                </a:lnTo>
                <a:lnTo>
                  <a:pt x="818388" y="0"/>
                </a:lnTo>
                <a:close/>
              </a:path>
            </a:pathLst>
          </a:custGeom>
          <a:solidFill>
            <a:srgbClr val="D04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5324855" y="3816096"/>
            <a:ext cx="1637030" cy="1637030"/>
          </a:xfrm>
          <a:custGeom>
            <a:avLst/>
            <a:gdLst/>
            <a:ahLst/>
            <a:cxnLst/>
            <a:rect l="l" t="t" r="r" b="b"/>
            <a:pathLst>
              <a:path w="1637029" h="1637029">
                <a:moveTo>
                  <a:pt x="818388" y="0"/>
                </a:moveTo>
                <a:lnTo>
                  <a:pt x="770301" y="1389"/>
                </a:lnTo>
                <a:lnTo>
                  <a:pt x="722947" y="5505"/>
                </a:lnTo>
                <a:lnTo>
                  <a:pt x="676401" y="12273"/>
                </a:lnTo>
                <a:lnTo>
                  <a:pt x="630740" y="21614"/>
                </a:lnTo>
                <a:lnTo>
                  <a:pt x="586040" y="33452"/>
                </a:lnTo>
                <a:lnTo>
                  <a:pt x="542380" y="47711"/>
                </a:lnTo>
                <a:lnTo>
                  <a:pt x="499835" y="64313"/>
                </a:lnTo>
                <a:lnTo>
                  <a:pt x="458482" y="83182"/>
                </a:lnTo>
                <a:lnTo>
                  <a:pt x="418399" y="104241"/>
                </a:lnTo>
                <a:lnTo>
                  <a:pt x="379661" y="127413"/>
                </a:lnTo>
                <a:lnTo>
                  <a:pt x="342345" y="152622"/>
                </a:lnTo>
                <a:lnTo>
                  <a:pt x="306529" y="179791"/>
                </a:lnTo>
                <a:lnTo>
                  <a:pt x="272288" y="208843"/>
                </a:lnTo>
                <a:lnTo>
                  <a:pt x="239701" y="239701"/>
                </a:lnTo>
                <a:lnTo>
                  <a:pt x="208843" y="272288"/>
                </a:lnTo>
                <a:lnTo>
                  <a:pt x="179791" y="306529"/>
                </a:lnTo>
                <a:lnTo>
                  <a:pt x="152622" y="342345"/>
                </a:lnTo>
                <a:lnTo>
                  <a:pt x="127413" y="379661"/>
                </a:lnTo>
                <a:lnTo>
                  <a:pt x="104241" y="418399"/>
                </a:lnTo>
                <a:lnTo>
                  <a:pt x="83182" y="458482"/>
                </a:lnTo>
                <a:lnTo>
                  <a:pt x="64313" y="499835"/>
                </a:lnTo>
                <a:lnTo>
                  <a:pt x="47711" y="542380"/>
                </a:lnTo>
                <a:lnTo>
                  <a:pt x="33452" y="586040"/>
                </a:lnTo>
                <a:lnTo>
                  <a:pt x="21614" y="630740"/>
                </a:lnTo>
                <a:lnTo>
                  <a:pt x="12273" y="676401"/>
                </a:lnTo>
                <a:lnTo>
                  <a:pt x="5505" y="722947"/>
                </a:lnTo>
                <a:lnTo>
                  <a:pt x="1389" y="770301"/>
                </a:lnTo>
                <a:lnTo>
                  <a:pt x="0" y="818387"/>
                </a:lnTo>
                <a:lnTo>
                  <a:pt x="1389" y="866474"/>
                </a:lnTo>
                <a:lnTo>
                  <a:pt x="5505" y="913828"/>
                </a:lnTo>
                <a:lnTo>
                  <a:pt x="12273" y="960374"/>
                </a:lnTo>
                <a:lnTo>
                  <a:pt x="21614" y="1006035"/>
                </a:lnTo>
                <a:lnTo>
                  <a:pt x="33452" y="1050735"/>
                </a:lnTo>
                <a:lnTo>
                  <a:pt x="47711" y="1094395"/>
                </a:lnTo>
                <a:lnTo>
                  <a:pt x="64313" y="1136940"/>
                </a:lnTo>
                <a:lnTo>
                  <a:pt x="83182" y="1178293"/>
                </a:lnTo>
                <a:lnTo>
                  <a:pt x="104241" y="1218376"/>
                </a:lnTo>
                <a:lnTo>
                  <a:pt x="127413" y="1257114"/>
                </a:lnTo>
                <a:lnTo>
                  <a:pt x="152622" y="1294430"/>
                </a:lnTo>
                <a:lnTo>
                  <a:pt x="179791" y="1330246"/>
                </a:lnTo>
                <a:lnTo>
                  <a:pt x="208843" y="1364487"/>
                </a:lnTo>
                <a:lnTo>
                  <a:pt x="239701" y="1397074"/>
                </a:lnTo>
                <a:lnTo>
                  <a:pt x="272288" y="1427932"/>
                </a:lnTo>
                <a:lnTo>
                  <a:pt x="306529" y="1456984"/>
                </a:lnTo>
                <a:lnTo>
                  <a:pt x="342345" y="1484153"/>
                </a:lnTo>
                <a:lnTo>
                  <a:pt x="379661" y="1509362"/>
                </a:lnTo>
                <a:lnTo>
                  <a:pt x="418399" y="1532534"/>
                </a:lnTo>
                <a:lnTo>
                  <a:pt x="458482" y="1553593"/>
                </a:lnTo>
                <a:lnTo>
                  <a:pt x="499835" y="1572462"/>
                </a:lnTo>
                <a:lnTo>
                  <a:pt x="542380" y="1589064"/>
                </a:lnTo>
                <a:lnTo>
                  <a:pt x="586040" y="1603323"/>
                </a:lnTo>
                <a:lnTo>
                  <a:pt x="630740" y="1615161"/>
                </a:lnTo>
                <a:lnTo>
                  <a:pt x="676401" y="1624502"/>
                </a:lnTo>
                <a:lnTo>
                  <a:pt x="722947" y="1631270"/>
                </a:lnTo>
                <a:lnTo>
                  <a:pt x="770301" y="1635386"/>
                </a:lnTo>
                <a:lnTo>
                  <a:pt x="818388" y="1636775"/>
                </a:lnTo>
                <a:lnTo>
                  <a:pt x="866474" y="1635386"/>
                </a:lnTo>
                <a:lnTo>
                  <a:pt x="913828" y="1631270"/>
                </a:lnTo>
                <a:lnTo>
                  <a:pt x="960374" y="1624502"/>
                </a:lnTo>
                <a:lnTo>
                  <a:pt x="1006035" y="1615161"/>
                </a:lnTo>
                <a:lnTo>
                  <a:pt x="1050735" y="1603323"/>
                </a:lnTo>
                <a:lnTo>
                  <a:pt x="1094395" y="1589064"/>
                </a:lnTo>
                <a:lnTo>
                  <a:pt x="1136940" y="1572462"/>
                </a:lnTo>
                <a:lnTo>
                  <a:pt x="1178293" y="1553593"/>
                </a:lnTo>
                <a:lnTo>
                  <a:pt x="1218376" y="1532534"/>
                </a:lnTo>
                <a:lnTo>
                  <a:pt x="1257114" y="1509362"/>
                </a:lnTo>
                <a:lnTo>
                  <a:pt x="1294430" y="1484153"/>
                </a:lnTo>
                <a:lnTo>
                  <a:pt x="1330246" y="1456984"/>
                </a:lnTo>
                <a:lnTo>
                  <a:pt x="1364487" y="1427932"/>
                </a:lnTo>
                <a:lnTo>
                  <a:pt x="1397074" y="1397074"/>
                </a:lnTo>
                <a:lnTo>
                  <a:pt x="1427932" y="1364487"/>
                </a:lnTo>
                <a:lnTo>
                  <a:pt x="1456984" y="1330246"/>
                </a:lnTo>
                <a:lnTo>
                  <a:pt x="1484153" y="1294430"/>
                </a:lnTo>
                <a:lnTo>
                  <a:pt x="1509362" y="1257114"/>
                </a:lnTo>
                <a:lnTo>
                  <a:pt x="1532534" y="1218376"/>
                </a:lnTo>
                <a:lnTo>
                  <a:pt x="1553593" y="1178293"/>
                </a:lnTo>
                <a:lnTo>
                  <a:pt x="1572462" y="1136940"/>
                </a:lnTo>
                <a:lnTo>
                  <a:pt x="1589064" y="1094395"/>
                </a:lnTo>
                <a:lnTo>
                  <a:pt x="1603323" y="1050735"/>
                </a:lnTo>
                <a:lnTo>
                  <a:pt x="1615161" y="1006035"/>
                </a:lnTo>
                <a:lnTo>
                  <a:pt x="1624502" y="960374"/>
                </a:lnTo>
                <a:lnTo>
                  <a:pt x="1631270" y="913828"/>
                </a:lnTo>
                <a:lnTo>
                  <a:pt x="1635386" y="866474"/>
                </a:lnTo>
                <a:lnTo>
                  <a:pt x="1636776" y="818387"/>
                </a:lnTo>
                <a:lnTo>
                  <a:pt x="1635386" y="770301"/>
                </a:lnTo>
                <a:lnTo>
                  <a:pt x="1631270" y="722947"/>
                </a:lnTo>
                <a:lnTo>
                  <a:pt x="1624502" y="676401"/>
                </a:lnTo>
                <a:lnTo>
                  <a:pt x="1615161" y="630740"/>
                </a:lnTo>
                <a:lnTo>
                  <a:pt x="1603323" y="586040"/>
                </a:lnTo>
                <a:lnTo>
                  <a:pt x="1589064" y="542380"/>
                </a:lnTo>
                <a:lnTo>
                  <a:pt x="1572462" y="499835"/>
                </a:lnTo>
                <a:lnTo>
                  <a:pt x="1553593" y="458482"/>
                </a:lnTo>
                <a:lnTo>
                  <a:pt x="1532534" y="418399"/>
                </a:lnTo>
                <a:lnTo>
                  <a:pt x="1509362" y="379661"/>
                </a:lnTo>
                <a:lnTo>
                  <a:pt x="1484153" y="342345"/>
                </a:lnTo>
                <a:lnTo>
                  <a:pt x="1456984" y="306529"/>
                </a:lnTo>
                <a:lnTo>
                  <a:pt x="1427932" y="272288"/>
                </a:lnTo>
                <a:lnTo>
                  <a:pt x="1397074" y="239701"/>
                </a:lnTo>
                <a:lnTo>
                  <a:pt x="1364487" y="208843"/>
                </a:lnTo>
                <a:lnTo>
                  <a:pt x="1330246" y="179791"/>
                </a:lnTo>
                <a:lnTo>
                  <a:pt x="1294430" y="152622"/>
                </a:lnTo>
                <a:lnTo>
                  <a:pt x="1257114" y="127413"/>
                </a:lnTo>
                <a:lnTo>
                  <a:pt x="1218376" y="104241"/>
                </a:lnTo>
                <a:lnTo>
                  <a:pt x="1178293" y="83182"/>
                </a:lnTo>
                <a:lnTo>
                  <a:pt x="1136940" y="64313"/>
                </a:lnTo>
                <a:lnTo>
                  <a:pt x="1094395" y="47711"/>
                </a:lnTo>
                <a:lnTo>
                  <a:pt x="1050735" y="33452"/>
                </a:lnTo>
                <a:lnTo>
                  <a:pt x="1006035" y="21614"/>
                </a:lnTo>
                <a:lnTo>
                  <a:pt x="960374" y="12273"/>
                </a:lnTo>
                <a:lnTo>
                  <a:pt x="913828" y="5505"/>
                </a:lnTo>
                <a:lnTo>
                  <a:pt x="866474" y="1389"/>
                </a:lnTo>
                <a:lnTo>
                  <a:pt x="818388" y="0"/>
                </a:lnTo>
                <a:close/>
              </a:path>
            </a:pathLst>
          </a:custGeom>
          <a:solidFill>
            <a:srgbClr val="D04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7569707" y="3893820"/>
            <a:ext cx="1637030" cy="1637030"/>
          </a:xfrm>
          <a:custGeom>
            <a:avLst/>
            <a:gdLst/>
            <a:ahLst/>
            <a:cxnLst/>
            <a:rect l="l" t="t" r="r" b="b"/>
            <a:pathLst>
              <a:path w="1637029" h="1637029">
                <a:moveTo>
                  <a:pt x="818388" y="0"/>
                </a:moveTo>
                <a:lnTo>
                  <a:pt x="770301" y="1389"/>
                </a:lnTo>
                <a:lnTo>
                  <a:pt x="722947" y="5505"/>
                </a:lnTo>
                <a:lnTo>
                  <a:pt x="676401" y="12273"/>
                </a:lnTo>
                <a:lnTo>
                  <a:pt x="630740" y="21614"/>
                </a:lnTo>
                <a:lnTo>
                  <a:pt x="586040" y="33452"/>
                </a:lnTo>
                <a:lnTo>
                  <a:pt x="542380" y="47711"/>
                </a:lnTo>
                <a:lnTo>
                  <a:pt x="499835" y="64313"/>
                </a:lnTo>
                <a:lnTo>
                  <a:pt x="458482" y="83182"/>
                </a:lnTo>
                <a:lnTo>
                  <a:pt x="418399" y="104241"/>
                </a:lnTo>
                <a:lnTo>
                  <a:pt x="379661" y="127413"/>
                </a:lnTo>
                <a:lnTo>
                  <a:pt x="342345" y="152622"/>
                </a:lnTo>
                <a:lnTo>
                  <a:pt x="306529" y="179791"/>
                </a:lnTo>
                <a:lnTo>
                  <a:pt x="272288" y="208843"/>
                </a:lnTo>
                <a:lnTo>
                  <a:pt x="239701" y="239701"/>
                </a:lnTo>
                <a:lnTo>
                  <a:pt x="208843" y="272288"/>
                </a:lnTo>
                <a:lnTo>
                  <a:pt x="179791" y="306529"/>
                </a:lnTo>
                <a:lnTo>
                  <a:pt x="152622" y="342345"/>
                </a:lnTo>
                <a:lnTo>
                  <a:pt x="127413" y="379661"/>
                </a:lnTo>
                <a:lnTo>
                  <a:pt x="104241" y="418399"/>
                </a:lnTo>
                <a:lnTo>
                  <a:pt x="83182" y="458482"/>
                </a:lnTo>
                <a:lnTo>
                  <a:pt x="64313" y="499835"/>
                </a:lnTo>
                <a:lnTo>
                  <a:pt x="47711" y="542380"/>
                </a:lnTo>
                <a:lnTo>
                  <a:pt x="33452" y="586040"/>
                </a:lnTo>
                <a:lnTo>
                  <a:pt x="21614" y="630740"/>
                </a:lnTo>
                <a:lnTo>
                  <a:pt x="12273" y="676401"/>
                </a:lnTo>
                <a:lnTo>
                  <a:pt x="5505" y="722947"/>
                </a:lnTo>
                <a:lnTo>
                  <a:pt x="1389" y="770301"/>
                </a:lnTo>
                <a:lnTo>
                  <a:pt x="0" y="818387"/>
                </a:lnTo>
                <a:lnTo>
                  <a:pt x="1389" y="866474"/>
                </a:lnTo>
                <a:lnTo>
                  <a:pt x="5505" y="913828"/>
                </a:lnTo>
                <a:lnTo>
                  <a:pt x="12273" y="960374"/>
                </a:lnTo>
                <a:lnTo>
                  <a:pt x="21614" y="1006035"/>
                </a:lnTo>
                <a:lnTo>
                  <a:pt x="33452" y="1050735"/>
                </a:lnTo>
                <a:lnTo>
                  <a:pt x="47711" y="1094395"/>
                </a:lnTo>
                <a:lnTo>
                  <a:pt x="64313" y="1136940"/>
                </a:lnTo>
                <a:lnTo>
                  <a:pt x="83182" y="1178293"/>
                </a:lnTo>
                <a:lnTo>
                  <a:pt x="104241" y="1218376"/>
                </a:lnTo>
                <a:lnTo>
                  <a:pt x="127413" y="1257114"/>
                </a:lnTo>
                <a:lnTo>
                  <a:pt x="152622" y="1294430"/>
                </a:lnTo>
                <a:lnTo>
                  <a:pt x="179791" y="1330246"/>
                </a:lnTo>
                <a:lnTo>
                  <a:pt x="208843" y="1364487"/>
                </a:lnTo>
                <a:lnTo>
                  <a:pt x="239701" y="1397074"/>
                </a:lnTo>
                <a:lnTo>
                  <a:pt x="272288" y="1427932"/>
                </a:lnTo>
                <a:lnTo>
                  <a:pt x="306529" y="1456984"/>
                </a:lnTo>
                <a:lnTo>
                  <a:pt x="342345" y="1484153"/>
                </a:lnTo>
                <a:lnTo>
                  <a:pt x="379661" y="1509362"/>
                </a:lnTo>
                <a:lnTo>
                  <a:pt x="418399" y="1532534"/>
                </a:lnTo>
                <a:lnTo>
                  <a:pt x="458482" y="1553593"/>
                </a:lnTo>
                <a:lnTo>
                  <a:pt x="499835" y="1572462"/>
                </a:lnTo>
                <a:lnTo>
                  <a:pt x="542380" y="1589064"/>
                </a:lnTo>
                <a:lnTo>
                  <a:pt x="586040" y="1603323"/>
                </a:lnTo>
                <a:lnTo>
                  <a:pt x="630740" y="1615161"/>
                </a:lnTo>
                <a:lnTo>
                  <a:pt x="676401" y="1624502"/>
                </a:lnTo>
                <a:lnTo>
                  <a:pt x="722947" y="1631270"/>
                </a:lnTo>
                <a:lnTo>
                  <a:pt x="770301" y="1635386"/>
                </a:lnTo>
                <a:lnTo>
                  <a:pt x="818388" y="1636775"/>
                </a:lnTo>
                <a:lnTo>
                  <a:pt x="866474" y="1635386"/>
                </a:lnTo>
                <a:lnTo>
                  <a:pt x="913828" y="1631270"/>
                </a:lnTo>
                <a:lnTo>
                  <a:pt x="960374" y="1624502"/>
                </a:lnTo>
                <a:lnTo>
                  <a:pt x="1006035" y="1615161"/>
                </a:lnTo>
                <a:lnTo>
                  <a:pt x="1050735" y="1603323"/>
                </a:lnTo>
                <a:lnTo>
                  <a:pt x="1094395" y="1589064"/>
                </a:lnTo>
                <a:lnTo>
                  <a:pt x="1136940" y="1572462"/>
                </a:lnTo>
                <a:lnTo>
                  <a:pt x="1178293" y="1553593"/>
                </a:lnTo>
                <a:lnTo>
                  <a:pt x="1218376" y="1532534"/>
                </a:lnTo>
                <a:lnTo>
                  <a:pt x="1257114" y="1509362"/>
                </a:lnTo>
                <a:lnTo>
                  <a:pt x="1294430" y="1484153"/>
                </a:lnTo>
                <a:lnTo>
                  <a:pt x="1330246" y="1456984"/>
                </a:lnTo>
                <a:lnTo>
                  <a:pt x="1364487" y="1427932"/>
                </a:lnTo>
                <a:lnTo>
                  <a:pt x="1397074" y="1397074"/>
                </a:lnTo>
                <a:lnTo>
                  <a:pt x="1427932" y="1364487"/>
                </a:lnTo>
                <a:lnTo>
                  <a:pt x="1456984" y="1330246"/>
                </a:lnTo>
                <a:lnTo>
                  <a:pt x="1484153" y="1294430"/>
                </a:lnTo>
                <a:lnTo>
                  <a:pt x="1509362" y="1257114"/>
                </a:lnTo>
                <a:lnTo>
                  <a:pt x="1532534" y="1218376"/>
                </a:lnTo>
                <a:lnTo>
                  <a:pt x="1553593" y="1178293"/>
                </a:lnTo>
                <a:lnTo>
                  <a:pt x="1572462" y="1136940"/>
                </a:lnTo>
                <a:lnTo>
                  <a:pt x="1589064" y="1094395"/>
                </a:lnTo>
                <a:lnTo>
                  <a:pt x="1603323" y="1050735"/>
                </a:lnTo>
                <a:lnTo>
                  <a:pt x="1615161" y="1006035"/>
                </a:lnTo>
                <a:lnTo>
                  <a:pt x="1624502" y="960374"/>
                </a:lnTo>
                <a:lnTo>
                  <a:pt x="1631270" y="913828"/>
                </a:lnTo>
                <a:lnTo>
                  <a:pt x="1635386" y="866474"/>
                </a:lnTo>
                <a:lnTo>
                  <a:pt x="1636776" y="818387"/>
                </a:lnTo>
                <a:lnTo>
                  <a:pt x="1635386" y="770301"/>
                </a:lnTo>
                <a:lnTo>
                  <a:pt x="1631270" y="722947"/>
                </a:lnTo>
                <a:lnTo>
                  <a:pt x="1624502" y="676401"/>
                </a:lnTo>
                <a:lnTo>
                  <a:pt x="1615161" y="630740"/>
                </a:lnTo>
                <a:lnTo>
                  <a:pt x="1603323" y="586040"/>
                </a:lnTo>
                <a:lnTo>
                  <a:pt x="1589064" y="542380"/>
                </a:lnTo>
                <a:lnTo>
                  <a:pt x="1572462" y="499835"/>
                </a:lnTo>
                <a:lnTo>
                  <a:pt x="1553593" y="458482"/>
                </a:lnTo>
                <a:lnTo>
                  <a:pt x="1532534" y="418399"/>
                </a:lnTo>
                <a:lnTo>
                  <a:pt x="1509362" y="379661"/>
                </a:lnTo>
                <a:lnTo>
                  <a:pt x="1484153" y="342345"/>
                </a:lnTo>
                <a:lnTo>
                  <a:pt x="1456984" y="306529"/>
                </a:lnTo>
                <a:lnTo>
                  <a:pt x="1427932" y="272288"/>
                </a:lnTo>
                <a:lnTo>
                  <a:pt x="1397074" y="239701"/>
                </a:lnTo>
                <a:lnTo>
                  <a:pt x="1364487" y="208843"/>
                </a:lnTo>
                <a:lnTo>
                  <a:pt x="1330246" y="179791"/>
                </a:lnTo>
                <a:lnTo>
                  <a:pt x="1294430" y="152622"/>
                </a:lnTo>
                <a:lnTo>
                  <a:pt x="1257114" y="127413"/>
                </a:lnTo>
                <a:lnTo>
                  <a:pt x="1218376" y="104241"/>
                </a:lnTo>
                <a:lnTo>
                  <a:pt x="1178293" y="83182"/>
                </a:lnTo>
                <a:lnTo>
                  <a:pt x="1136940" y="64313"/>
                </a:lnTo>
                <a:lnTo>
                  <a:pt x="1094395" y="47711"/>
                </a:lnTo>
                <a:lnTo>
                  <a:pt x="1050735" y="33452"/>
                </a:lnTo>
                <a:lnTo>
                  <a:pt x="1006035" y="21614"/>
                </a:lnTo>
                <a:lnTo>
                  <a:pt x="960374" y="12273"/>
                </a:lnTo>
                <a:lnTo>
                  <a:pt x="913828" y="5505"/>
                </a:lnTo>
                <a:lnTo>
                  <a:pt x="866474" y="1389"/>
                </a:lnTo>
                <a:lnTo>
                  <a:pt x="818388" y="0"/>
                </a:lnTo>
                <a:close/>
              </a:path>
            </a:pathLst>
          </a:custGeom>
          <a:solidFill>
            <a:srgbClr val="D04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817607" y="3784091"/>
            <a:ext cx="1637030" cy="1637030"/>
          </a:xfrm>
          <a:custGeom>
            <a:avLst/>
            <a:gdLst/>
            <a:ahLst/>
            <a:cxnLst/>
            <a:rect l="l" t="t" r="r" b="b"/>
            <a:pathLst>
              <a:path w="1637029" h="1637029">
                <a:moveTo>
                  <a:pt x="818388" y="0"/>
                </a:moveTo>
                <a:lnTo>
                  <a:pt x="770301" y="1389"/>
                </a:lnTo>
                <a:lnTo>
                  <a:pt x="722947" y="5505"/>
                </a:lnTo>
                <a:lnTo>
                  <a:pt x="676401" y="12273"/>
                </a:lnTo>
                <a:lnTo>
                  <a:pt x="630740" y="21614"/>
                </a:lnTo>
                <a:lnTo>
                  <a:pt x="586040" y="33452"/>
                </a:lnTo>
                <a:lnTo>
                  <a:pt x="542380" y="47711"/>
                </a:lnTo>
                <a:lnTo>
                  <a:pt x="499835" y="64313"/>
                </a:lnTo>
                <a:lnTo>
                  <a:pt x="458482" y="83182"/>
                </a:lnTo>
                <a:lnTo>
                  <a:pt x="418399" y="104241"/>
                </a:lnTo>
                <a:lnTo>
                  <a:pt x="379661" y="127413"/>
                </a:lnTo>
                <a:lnTo>
                  <a:pt x="342345" y="152622"/>
                </a:lnTo>
                <a:lnTo>
                  <a:pt x="306529" y="179791"/>
                </a:lnTo>
                <a:lnTo>
                  <a:pt x="272288" y="208843"/>
                </a:lnTo>
                <a:lnTo>
                  <a:pt x="239701" y="239701"/>
                </a:lnTo>
                <a:lnTo>
                  <a:pt x="208843" y="272288"/>
                </a:lnTo>
                <a:lnTo>
                  <a:pt x="179791" y="306529"/>
                </a:lnTo>
                <a:lnTo>
                  <a:pt x="152622" y="342345"/>
                </a:lnTo>
                <a:lnTo>
                  <a:pt x="127413" y="379661"/>
                </a:lnTo>
                <a:lnTo>
                  <a:pt x="104241" y="418399"/>
                </a:lnTo>
                <a:lnTo>
                  <a:pt x="83182" y="458482"/>
                </a:lnTo>
                <a:lnTo>
                  <a:pt x="64313" y="499835"/>
                </a:lnTo>
                <a:lnTo>
                  <a:pt x="47711" y="542380"/>
                </a:lnTo>
                <a:lnTo>
                  <a:pt x="33452" y="586040"/>
                </a:lnTo>
                <a:lnTo>
                  <a:pt x="21614" y="630740"/>
                </a:lnTo>
                <a:lnTo>
                  <a:pt x="12273" y="676401"/>
                </a:lnTo>
                <a:lnTo>
                  <a:pt x="5505" y="722947"/>
                </a:lnTo>
                <a:lnTo>
                  <a:pt x="1389" y="770301"/>
                </a:lnTo>
                <a:lnTo>
                  <a:pt x="0" y="818387"/>
                </a:lnTo>
                <a:lnTo>
                  <a:pt x="1389" y="866474"/>
                </a:lnTo>
                <a:lnTo>
                  <a:pt x="5505" y="913828"/>
                </a:lnTo>
                <a:lnTo>
                  <a:pt x="12273" y="960374"/>
                </a:lnTo>
                <a:lnTo>
                  <a:pt x="21614" y="1006035"/>
                </a:lnTo>
                <a:lnTo>
                  <a:pt x="33452" y="1050735"/>
                </a:lnTo>
                <a:lnTo>
                  <a:pt x="47711" y="1094395"/>
                </a:lnTo>
                <a:lnTo>
                  <a:pt x="64313" y="1136940"/>
                </a:lnTo>
                <a:lnTo>
                  <a:pt x="83182" y="1178293"/>
                </a:lnTo>
                <a:lnTo>
                  <a:pt x="104241" y="1218376"/>
                </a:lnTo>
                <a:lnTo>
                  <a:pt x="127413" y="1257114"/>
                </a:lnTo>
                <a:lnTo>
                  <a:pt x="152622" y="1294430"/>
                </a:lnTo>
                <a:lnTo>
                  <a:pt x="179791" y="1330246"/>
                </a:lnTo>
                <a:lnTo>
                  <a:pt x="208843" y="1364487"/>
                </a:lnTo>
                <a:lnTo>
                  <a:pt x="239701" y="1397074"/>
                </a:lnTo>
                <a:lnTo>
                  <a:pt x="272288" y="1427932"/>
                </a:lnTo>
                <a:lnTo>
                  <a:pt x="306529" y="1456984"/>
                </a:lnTo>
                <a:lnTo>
                  <a:pt x="342345" y="1484153"/>
                </a:lnTo>
                <a:lnTo>
                  <a:pt x="379661" y="1509362"/>
                </a:lnTo>
                <a:lnTo>
                  <a:pt x="418399" y="1532534"/>
                </a:lnTo>
                <a:lnTo>
                  <a:pt x="458482" y="1553593"/>
                </a:lnTo>
                <a:lnTo>
                  <a:pt x="499835" y="1572462"/>
                </a:lnTo>
                <a:lnTo>
                  <a:pt x="542380" y="1589064"/>
                </a:lnTo>
                <a:lnTo>
                  <a:pt x="586040" y="1603323"/>
                </a:lnTo>
                <a:lnTo>
                  <a:pt x="630740" y="1615161"/>
                </a:lnTo>
                <a:lnTo>
                  <a:pt x="676401" y="1624502"/>
                </a:lnTo>
                <a:lnTo>
                  <a:pt x="722947" y="1631270"/>
                </a:lnTo>
                <a:lnTo>
                  <a:pt x="770301" y="1635386"/>
                </a:lnTo>
                <a:lnTo>
                  <a:pt x="818388" y="1636775"/>
                </a:lnTo>
                <a:lnTo>
                  <a:pt x="866474" y="1635386"/>
                </a:lnTo>
                <a:lnTo>
                  <a:pt x="913828" y="1631270"/>
                </a:lnTo>
                <a:lnTo>
                  <a:pt x="960374" y="1624502"/>
                </a:lnTo>
                <a:lnTo>
                  <a:pt x="1006035" y="1615161"/>
                </a:lnTo>
                <a:lnTo>
                  <a:pt x="1050735" y="1603323"/>
                </a:lnTo>
                <a:lnTo>
                  <a:pt x="1094395" y="1589064"/>
                </a:lnTo>
                <a:lnTo>
                  <a:pt x="1136940" y="1572462"/>
                </a:lnTo>
                <a:lnTo>
                  <a:pt x="1178293" y="1553593"/>
                </a:lnTo>
                <a:lnTo>
                  <a:pt x="1218376" y="1532534"/>
                </a:lnTo>
                <a:lnTo>
                  <a:pt x="1257114" y="1509362"/>
                </a:lnTo>
                <a:lnTo>
                  <a:pt x="1294430" y="1484153"/>
                </a:lnTo>
                <a:lnTo>
                  <a:pt x="1330246" y="1456984"/>
                </a:lnTo>
                <a:lnTo>
                  <a:pt x="1364487" y="1427932"/>
                </a:lnTo>
                <a:lnTo>
                  <a:pt x="1397074" y="1397074"/>
                </a:lnTo>
                <a:lnTo>
                  <a:pt x="1427932" y="1364487"/>
                </a:lnTo>
                <a:lnTo>
                  <a:pt x="1456984" y="1330246"/>
                </a:lnTo>
                <a:lnTo>
                  <a:pt x="1484153" y="1294430"/>
                </a:lnTo>
                <a:lnTo>
                  <a:pt x="1509362" y="1257114"/>
                </a:lnTo>
                <a:lnTo>
                  <a:pt x="1532534" y="1218376"/>
                </a:lnTo>
                <a:lnTo>
                  <a:pt x="1553593" y="1178293"/>
                </a:lnTo>
                <a:lnTo>
                  <a:pt x="1572462" y="1136940"/>
                </a:lnTo>
                <a:lnTo>
                  <a:pt x="1589064" y="1094395"/>
                </a:lnTo>
                <a:lnTo>
                  <a:pt x="1603323" y="1050735"/>
                </a:lnTo>
                <a:lnTo>
                  <a:pt x="1615161" y="1006035"/>
                </a:lnTo>
                <a:lnTo>
                  <a:pt x="1624502" y="960374"/>
                </a:lnTo>
                <a:lnTo>
                  <a:pt x="1631270" y="913828"/>
                </a:lnTo>
                <a:lnTo>
                  <a:pt x="1635386" y="866474"/>
                </a:lnTo>
                <a:lnTo>
                  <a:pt x="1636776" y="818387"/>
                </a:lnTo>
                <a:lnTo>
                  <a:pt x="1635386" y="770301"/>
                </a:lnTo>
                <a:lnTo>
                  <a:pt x="1631270" y="722947"/>
                </a:lnTo>
                <a:lnTo>
                  <a:pt x="1624502" y="676401"/>
                </a:lnTo>
                <a:lnTo>
                  <a:pt x="1615161" y="630740"/>
                </a:lnTo>
                <a:lnTo>
                  <a:pt x="1603323" y="586040"/>
                </a:lnTo>
                <a:lnTo>
                  <a:pt x="1589064" y="542380"/>
                </a:lnTo>
                <a:lnTo>
                  <a:pt x="1572462" y="499835"/>
                </a:lnTo>
                <a:lnTo>
                  <a:pt x="1553593" y="458482"/>
                </a:lnTo>
                <a:lnTo>
                  <a:pt x="1532534" y="418399"/>
                </a:lnTo>
                <a:lnTo>
                  <a:pt x="1509362" y="379661"/>
                </a:lnTo>
                <a:lnTo>
                  <a:pt x="1484153" y="342345"/>
                </a:lnTo>
                <a:lnTo>
                  <a:pt x="1456984" y="306529"/>
                </a:lnTo>
                <a:lnTo>
                  <a:pt x="1427932" y="272288"/>
                </a:lnTo>
                <a:lnTo>
                  <a:pt x="1397074" y="239701"/>
                </a:lnTo>
                <a:lnTo>
                  <a:pt x="1364487" y="208843"/>
                </a:lnTo>
                <a:lnTo>
                  <a:pt x="1330246" y="179791"/>
                </a:lnTo>
                <a:lnTo>
                  <a:pt x="1294430" y="152622"/>
                </a:lnTo>
                <a:lnTo>
                  <a:pt x="1257114" y="127413"/>
                </a:lnTo>
                <a:lnTo>
                  <a:pt x="1218376" y="104241"/>
                </a:lnTo>
                <a:lnTo>
                  <a:pt x="1178293" y="83182"/>
                </a:lnTo>
                <a:lnTo>
                  <a:pt x="1136940" y="64313"/>
                </a:lnTo>
                <a:lnTo>
                  <a:pt x="1094395" y="47711"/>
                </a:lnTo>
                <a:lnTo>
                  <a:pt x="1050735" y="33452"/>
                </a:lnTo>
                <a:lnTo>
                  <a:pt x="1006035" y="21614"/>
                </a:lnTo>
                <a:lnTo>
                  <a:pt x="960374" y="12273"/>
                </a:lnTo>
                <a:lnTo>
                  <a:pt x="913828" y="5505"/>
                </a:lnTo>
                <a:lnTo>
                  <a:pt x="866474" y="1389"/>
                </a:lnTo>
                <a:lnTo>
                  <a:pt x="818388" y="0"/>
                </a:lnTo>
                <a:close/>
              </a:path>
            </a:pathLst>
          </a:custGeom>
          <a:solidFill>
            <a:srgbClr val="D04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0" y="0"/>
            <a:ext cx="12192000" cy="2950845"/>
          </a:xfrm>
          <a:custGeom>
            <a:avLst/>
            <a:gdLst/>
            <a:ahLst/>
            <a:cxnLst/>
            <a:rect l="l" t="t" r="r" b="b"/>
            <a:pathLst>
              <a:path w="12192000" h="2950845">
                <a:moveTo>
                  <a:pt x="12192000" y="0"/>
                </a:moveTo>
                <a:lnTo>
                  <a:pt x="0" y="0"/>
                </a:lnTo>
                <a:lnTo>
                  <a:pt x="0" y="2950464"/>
                </a:lnTo>
                <a:lnTo>
                  <a:pt x="12192000" y="2950464"/>
                </a:lnTo>
                <a:lnTo>
                  <a:pt x="12192000" y="0"/>
                </a:lnTo>
                <a:close/>
              </a:path>
            </a:pathLst>
          </a:custGeom>
          <a:solidFill>
            <a:srgbClr val="6F964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993550" y="652161"/>
            <a:ext cx="8202295" cy="7880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804535" algn="l"/>
              </a:tabLst>
            </a:pPr>
            <a:r>
              <a:rPr dirty="0" sz="5000" b="0">
                <a:solidFill>
                  <a:srgbClr val="FFFFFF"/>
                </a:solidFill>
                <a:latin typeface="Century Gothic"/>
                <a:cs typeface="Century Gothic"/>
              </a:rPr>
              <a:t>What</a:t>
            </a:r>
            <a:r>
              <a:rPr dirty="0" sz="5000" spc="-10" b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5000" b="0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dirty="0" sz="5000" spc="-15" b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5000" spc="-10" b="0">
                <a:solidFill>
                  <a:srgbClr val="FFFFFF"/>
                </a:solidFill>
                <a:latin typeface="Century Gothic"/>
                <a:cs typeface="Century Gothic"/>
              </a:rPr>
              <a:t>Behavioral</a:t>
            </a:r>
            <a:r>
              <a:rPr dirty="0" sz="5000" b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dirty="0" sz="5000" spc="-10" b="0">
                <a:solidFill>
                  <a:srgbClr val="FFFFFF"/>
                </a:solidFill>
                <a:latin typeface="Century Gothic"/>
                <a:cs typeface="Century Gothic"/>
              </a:rPr>
              <a:t>Health?</a:t>
            </a:r>
            <a:endParaRPr sz="5000">
              <a:latin typeface="Century Gothic"/>
              <a:cs typeface="Century Gothic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780287" y="5129782"/>
            <a:ext cx="1691639" cy="524510"/>
          </a:xfrm>
          <a:custGeom>
            <a:avLst/>
            <a:gdLst/>
            <a:ahLst/>
            <a:cxnLst/>
            <a:rect l="l" t="t" r="r" b="b"/>
            <a:pathLst>
              <a:path w="1691639" h="524510">
                <a:moveTo>
                  <a:pt x="73621" y="0"/>
                </a:moveTo>
                <a:lnTo>
                  <a:pt x="0" y="40398"/>
                </a:lnTo>
                <a:lnTo>
                  <a:pt x="25434" y="81291"/>
                </a:lnTo>
                <a:lnTo>
                  <a:pt x="52632" y="120520"/>
                </a:lnTo>
                <a:lnTo>
                  <a:pt x="81517" y="158066"/>
                </a:lnTo>
                <a:lnTo>
                  <a:pt x="112010" y="193907"/>
                </a:lnTo>
                <a:lnTo>
                  <a:pt x="144035" y="228024"/>
                </a:lnTo>
                <a:lnTo>
                  <a:pt x="177514" y="260395"/>
                </a:lnTo>
                <a:lnTo>
                  <a:pt x="212371" y="291000"/>
                </a:lnTo>
                <a:lnTo>
                  <a:pt x="248527" y="319819"/>
                </a:lnTo>
                <a:lnTo>
                  <a:pt x="285906" y="346830"/>
                </a:lnTo>
                <a:lnTo>
                  <a:pt x="324430" y="372014"/>
                </a:lnTo>
                <a:lnTo>
                  <a:pt x="364022" y="395349"/>
                </a:lnTo>
                <a:lnTo>
                  <a:pt x="404605" y="416816"/>
                </a:lnTo>
                <a:lnTo>
                  <a:pt x="446101" y="436393"/>
                </a:lnTo>
                <a:lnTo>
                  <a:pt x="488433" y="454059"/>
                </a:lnTo>
                <a:lnTo>
                  <a:pt x="531525" y="469796"/>
                </a:lnTo>
                <a:lnTo>
                  <a:pt x="575298" y="483581"/>
                </a:lnTo>
                <a:lnTo>
                  <a:pt x="619675" y="495394"/>
                </a:lnTo>
                <a:lnTo>
                  <a:pt x="664579" y="505215"/>
                </a:lnTo>
                <a:lnTo>
                  <a:pt x="709933" y="513023"/>
                </a:lnTo>
                <a:lnTo>
                  <a:pt x="755660" y="518798"/>
                </a:lnTo>
                <a:lnTo>
                  <a:pt x="801681" y="522518"/>
                </a:lnTo>
                <a:lnTo>
                  <a:pt x="847921" y="524164"/>
                </a:lnTo>
                <a:lnTo>
                  <a:pt x="894301" y="523714"/>
                </a:lnTo>
                <a:lnTo>
                  <a:pt x="940745" y="521149"/>
                </a:lnTo>
                <a:lnTo>
                  <a:pt x="987175" y="516447"/>
                </a:lnTo>
                <a:lnTo>
                  <a:pt x="1033514" y="509588"/>
                </a:lnTo>
                <a:lnTo>
                  <a:pt x="1079684" y="500552"/>
                </a:lnTo>
                <a:lnTo>
                  <a:pt x="1125609" y="489317"/>
                </a:lnTo>
                <a:lnTo>
                  <a:pt x="1171210" y="475864"/>
                </a:lnTo>
                <a:lnTo>
                  <a:pt x="1216412" y="460172"/>
                </a:lnTo>
                <a:lnTo>
                  <a:pt x="1261135" y="442219"/>
                </a:lnTo>
                <a:lnTo>
                  <a:pt x="1305304" y="421986"/>
                </a:lnTo>
                <a:lnTo>
                  <a:pt x="1348841" y="399453"/>
                </a:lnTo>
                <a:lnTo>
                  <a:pt x="1390910" y="375020"/>
                </a:lnTo>
                <a:lnTo>
                  <a:pt x="1431601" y="348651"/>
                </a:lnTo>
                <a:lnTo>
                  <a:pt x="1470846" y="320405"/>
                </a:lnTo>
                <a:lnTo>
                  <a:pt x="1508574" y="290337"/>
                </a:lnTo>
                <a:lnTo>
                  <a:pt x="1544715" y="258507"/>
                </a:lnTo>
                <a:lnTo>
                  <a:pt x="1579200" y="224970"/>
                </a:lnTo>
                <a:lnTo>
                  <a:pt x="1611959" y="189785"/>
                </a:lnTo>
                <a:lnTo>
                  <a:pt x="1642922" y="153009"/>
                </a:lnTo>
                <a:lnTo>
                  <a:pt x="1691639" y="179717"/>
                </a:lnTo>
                <a:lnTo>
                  <a:pt x="1683727" y="20205"/>
                </a:lnTo>
                <a:lnTo>
                  <a:pt x="1519809" y="85471"/>
                </a:lnTo>
                <a:lnTo>
                  <a:pt x="1568526" y="112153"/>
                </a:lnTo>
                <a:lnTo>
                  <a:pt x="1537645" y="147729"/>
                </a:lnTo>
                <a:lnTo>
                  <a:pt x="1505241" y="181328"/>
                </a:lnTo>
                <a:lnTo>
                  <a:pt x="1471401" y="212942"/>
                </a:lnTo>
                <a:lnTo>
                  <a:pt x="1436213" y="242561"/>
                </a:lnTo>
                <a:lnTo>
                  <a:pt x="1399764" y="270175"/>
                </a:lnTo>
                <a:lnTo>
                  <a:pt x="1362143" y="295774"/>
                </a:lnTo>
                <a:lnTo>
                  <a:pt x="1323438" y="319349"/>
                </a:lnTo>
                <a:lnTo>
                  <a:pt x="1283735" y="340890"/>
                </a:lnTo>
                <a:lnTo>
                  <a:pt x="1243123" y="360387"/>
                </a:lnTo>
                <a:lnTo>
                  <a:pt x="1201691" y="377831"/>
                </a:lnTo>
                <a:lnTo>
                  <a:pt x="1159525" y="393211"/>
                </a:lnTo>
                <a:lnTo>
                  <a:pt x="1116713" y="406518"/>
                </a:lnTo>
                <a:lnTo>
                  <a:pt x="1073343" y="417743"/>
                </a:lnTo>
                <a:lnTo>
                  <a:pt x="1029504" y="426875"/>
                </a:lnTo>
                <a:lnTo>
                  <a:pt x="985283" y="433905"/>
                </a:lnTo>
                <a:lnTo>
                  <a:pt x="940767" y="438823"/>
                </a:lnTo>
                <a:lnTo>
                  <a:pt x="896045" y="441620"/>
                </a:lnTo>
                <a:lnTo>
                  <a:pt x="851205" y="442285"/>
                </a:lnTo>
                <a:lnTo>
                  <a:pt x="806333" y="440809"/>
                </a:lnTo>
                <a:lnTo>
                  <a:pt x="761519" y="437183"/>
                </a:lnTo>
                <a:lnTo>
                  <a:pt x="716850" y="431396"/>
                </a:lnTo>
                <a:lnTo>
                  <a:pt x="672413" y="423439"/>
                </a:lnTo>
                <a:lnTo>
                  <a:pt x="628297" y="413302"/>
                </a:lnTo>
                <a:lnTo>
                  <a:pt x="584589" y="400976"/>
                </a:lnTo>
                <a:lnTo>
                  <a:pt x="541378" y="386450"/>
                </a:lnTo>
                <a:lnTo>
                  <a:pt x="498750" y="369715"/>
                </a:lnTo>
                <a:lnTo>
                  <a:pt x="456794" y="350761"/>
                </a:lnTo>
                <a:lnTo>
                  <a:pt x="415598" y="329579"/>
                </a:lnTo>
                <a:lnTo>
                  <a:pt x="375250" y="306159"/>
                </a:lnTo>
                <a:lnTo>
                  <a:pt x="335836" y="280490"/>
                </a:lnTo>
                <a:lnTo>
                  <a:pt x="297446" y="252564"/>
                </a:lnTo>
                <a:lnTo>
                  <a:pt x="259492" y="221767"/>
                </a:lnTo>
                <a:lnTo>
                  <a:pt x="223411" y="189072"/>
                </a:lnTo>
                <a:lnTo>
                  <a:pt x="189276" y="154561"/>
                </a:lnTo>
                <a:lnTo>
                  <a:pt x="157158" y="118316"/>
                </a:lnTo>
                <a:lnTo>
                  <a:pt x="127129" y="80420"/>
                </a:lnTo>
                <a:lnTo>
                  <a:pt x="99259" y="40953"/>
                </a:lnTo>
                <a:lnTo>
                  <a:pt x="7362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3025139" y="3689696"/>
            <a:ext cx="1691639" cy="523240"/>
          </a:xfrm>
          <a:custGeom>
            <a:avLst/>
            <a:gdLst/>
            <a:ahLst/>
            <a:cxnLst/>
            <a:rect l="l" t="t" r="r" b="b"/>
            <a:pathLst>
              <a:path w="1691639" h="523239">
                <a:moveTo>
                  <a:pt x="847925" y="0"/>
                </a:moveTo>
                <a:lnTo>
                  <a:pt x="801685" y="1641"/>
                </a:lnTo>
                <a:lnTo>
                  <a:pt x="755662" y="5350"/>
                </a:lnTo>
                <a:lnTo>
                  <a:pt x="709936" y="11108"/>
                </a:lnTo>
                <a:lnTo>
                  <a:pt x="664581" y="18893"/>
                </a:lnTo>
                <a:lnTo>
                  <a:pt x="619676" y="28686"/>
                </a:lnTo>
                <a:lnTo>
                  <a:pt x="575299" y="40465"/>
                </a:lnTo>
                <a:lnTo>
                  <a:pt x="531526" y="54210"/>
                </a:lnTo>
                <a:lnTo>
                  <a:pt x="488434" y="69900"/>
                </a:lnTo>
                <a:lnTo>
                  <a:pt x="446102" y="87516"/>
                </a:lnTo>
                <a:lnTo>
                  <a:pt x="404605" y="107036"/>
                </a:lnTo>
                <a:lnTo>
                  <a:pt x="364022" y="128440"/>
                </a:lnTo>
                <a:lnTo>
                  <a:pt x="324430" y="151707"/>
                </a:lnTo>
                <a:lnTo>
                  <a:pt x="285906" y="176818"/>
                </a:lnTo>
                <a:lnTo>
                  <a:pt x="248527" y="203751"/>
                </a:lnTo>
                <a:lnTo>
                  <a:pt x="212371" y="232485"/>
                </a:lnTo>
                <a:lnTo>
                  <a:pt x="177514" y="263001"/>
                </a:lnTo>
                <a:lnTo>
                  <a:pt x="144035" y="295278"/>
                </a:lnTo>
                <a:lnTo>
                  <a:pt x="112010" y="329296"/>
                </a:lnTo>
                <a:lnTo>
                  <a:pt x="81517" y="365033"/>
                </a:lnTo>
                <a:lnTo>
                  <a:pt x="52632" y="402470"/>
                </a:lnTo>
                <a:lnTo>
                  <a:pt x="25434" y="441585"/>
                </a:lnTo>
                <a:lnTo>
                  <a:pt x="0" y="482359"/>
                </a:lnTo>
                <a:lnTo>
                  <a:pt x="73621" y="522643"/>
                </a:lnTo>
                <a:lnTo>
                  <a:pt x="99259" y="481807"/>
                </a:lnTo>
                <a:lnTo>
                  <a:pt x="127129" y="442456"/>
                </a:lnTo>
                <a:lnTo>
                  <a:pt x="157158" y="404670"/>
                </a:lnTo>
                <a:lnTo>
                  <a:pt x="189276" y="368531"/>
                </a:lnTo>
                <a:lnTo>
                  <a:pt x="223411" y="334122"/>
                </a:lnTo>
                <a:lnTo>
                  <a:pt x="259492" y="301522"/>
                </a:lnTo>
                <a:lnTo>
                  <a:pt x="297446" y="270815"/>
                </a:lnTo>
                <a:lnTo>
                  <a:pt x="335836" y="242969"/>
                </a:lnTo>
                <a:lnTo>
                  <a:pt x="375250" y="217375"/>
                </a:lnTo>
                <a:lnTo>
                  <a:pt x="415598" y="194022"/>
                </a:lnTo>
                <a:lnTo>
                  <a:pt x="456794" y="172901"/>
                </a:lnTo>
                <a:lnTo>
                  <a:pt x="498750" y="154001"/>
                </a:lnTo>
                <a:lnTo>
                  <a:pt x="541378" y="137315"/>
                </a:lnTo>
                <a:lnTo>
                  <a:pt x="584589" y="122831"/>
                </a:lnTo>
                <a:lnTo>
                  <a:pt x="628297" y="110540"/>
                </a:lnTo>
                <a:lnTo>
                  <a:pt x="672413" y="100432"/>
                </a:lnTo>
                <a:lnTo>
                  <a:pt x="716850" y="92498"/>
                </a:lnTo>
                <a:lnTo>
                  <a:pt x="761519" y="86728"/>
                </a:lnTo>
                <a:lnTo>
                  <a:pt x="806333" y="83112"/>
                </a:lnTo>
                <a:lnTo>
                  <a:pt x="851205" y="81640"/>
                </a:lnTo>
                <a:lnTo>
                  <a:pt x="896045" y="82304"/>
                </a:lnTo>
                <a:lnTo>
                  <a:pt x="940767" y="85093"/>
                </a:lnTo>
                <a:lnTo>
                  <a:pt x="985283" y="89997"/>
                </a:lnTo>
                <a:lnTo>
                  <a:pt x="1029504" y="97006"/>
                </a:lnTo>
                <a:lnTo>
                  <a:pt x="1073343" y="106112"/>
                </a:lnTo>
                <a:lnTo>
                  <a:pt x="1116713" y="117304"/>
                </a:lnTo>
                <a:lnTo>
                  <a:pt x="1159525" y="130573"/>
                </a:lnTo>
                <a:lnTo>
                  <a:pt x="1201691" y="145909"/>
                </a:lnTo>
                <a:lnTo>
                  <a:pt x="1243123" y="163302"/>
                </a:lnTo>
                <a:lnTo>
                  <a:pt x="1283735" y="182743"/>
                </a:lnTo>
                <a:lnTo>
                  <a:pt x="1323438" y="204222"/>
                </a:lnTo>
                <a:lnTo>
                  <a:pt x="1362143" y="227729"/>
                </a:lnTo>
                <a:lnTo>
                  <a:pt x="1399764" y="253254"/>
                </a:lnTo>
                <a:lnTo>
                  <a:pt x="1436213" y="280788"/>
                </a:lnTo>
                <a:lnTo>
                  <a:pt x="1471401" y="310322"/>
                </a:lnTo>
                <a:lnTo>
                  <a:pt x="1505241" y="341845"/>
                </a:lnTo>
                <a:lnTo>
                  <a:pt x="1537645" y="375347"/>
                </a:lnTo>
                <a:lnTo>
                  <a:pt x="1568526" y="410820"/>
                </a:lnTo>
                <a:lnTo>
                  <a:pt x="1519809" y="437413"/>
                </a:lnTo>
                <a:lnTo>
                  <a:pt x="1683727" y="502501"/>
                </a:lnTo>
                <a:lnTo>
                  <a:pt x="1691639" y="343446"/>
                </a:lnTo>
                <a:lnTo>
                  <a:pt x="1642922" y="370078"/>
                </a:lnTo>
                <a:lnTo>
                  <a:pt x="1611959" y="333409"/>
                </a:lnTo>
                <a:lnTo>
                  <a:pt x="1579200" y="298326"/>
                </a:lnTo>
                <a:lnTo>
                  <a:pt x="1544716" y="264887"/>
                </a:lnTo>
                <a:lnTo>
                  <a:pt x="1508575" y="233148"/>
                </a:lnTo>
                <a:lnTo>
                  <a:pt x="1470849" y="203167"/>
                </a:lnTo>
                <a:lnTo>
                  <a:pt x="1431607" y="175002"/>
                </a:lnTo>
                <a:lnTo>
                  <a:pt x="1390918" y="148709"/>
                </a:lnTo>
                <a:lnTo>
                  <a:pt x="1348854" y="124346"/>
                </a:lnTo>
                <a:lnTo>
                  <a:pt x="1305316" y="101878"/>
                </a:lnTo>
                <a:lnTo>
                  <a:pt x="1261146" y="81704"/>
                </a:lnTo>
                <a:lnTo>
                  <a:pt x="1216421" y="63804"/>
                </a:lnTo>
                <a:lnTo>
                  <a:pt x="1171219" y="48157"/>
                </a:lnTo>
                <a:lnTo>
                  <a:pt x="1125616" y="34744"/>
                </a:lnTo>
                <a:lnTo>
                  <a:pt x="1079691" y="23542"/>
                </a:lnTo>
                <a:lnTo>
                  <a:pt x="1033520" y="14532"/>
                </a:lnTo>
                <a:lnTo>
                  <a:pt x="987181" y="7693"/>
                </a:lnTo>
                <a:lnTo>
                  <a:pt x="940750" y="3005"/>
                </a:lnTo>
                <a:lnTo>
                  <a:pt x="894306" y="448"/>
                </a:lnTo>
                <a:lnTo>
                  <a:pt x="847925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5269991" y="5129782"/>
            <a:ext cx="1690370" cy="524510"/>
          </a:xfrm>
          <a:custGeom>
            <a:avLst/>
            <a:gdLst/>
            <a:ahLst/>
            <a:cxnLst/>
            <a:rect l="l" t="t" r="r" b="b"/>
            <a:pathLst>
              <a:path w="1690370" h="524510">
                <a:moveTo>
                  <a:pt x="73545" y="0"/>
                </a:moveTo>
                <a:lnTo>
                  <a:pt x="0" y="40398"/>
                </a:lnTo>
                <a:lnTo>
                  <a:pt x="25411" y="81291"/>
                </a:lnTo>
                <a:lnTo>
                  <a:pt x="52585" y="120520"/>
                </a:lnTo>
                <a:lnTo>
                  <a:pt x="81444" y="158066"/>
                </a:lnTo>
                <a:lnTo>
                  <a:pt x="111910" y="193907"/>
                </a:lnTo>
                <a:lnTo>
                  <a:pt x="143906" y="228024"/>
                </a:lnTo>
                <a:lnTo>
                  <a:pt x="177355" y="260395"/>
                </a:lnTo>
                <a:lnTo>
                  <a:pt x="212180" y="291000"/>
                </a:lnTo>
                <a:lnTo>
                  <a:pt x="248304" y="319819"/>
                </a:lnTo>
                <a:lnTo>
                  <a:pt x="285649" y="346830"/>
                </a:lnTo>
                <a:lnTo>
                  <a:pt x="324139" y="372014"/>
                </a:lnTo>
                <a:lnTo>
                  <a:pt x="363695" y="395349"/>
                </a:lnTo>
                <a:lnTo>
                  <a:pt x="404241" y="416816"/>
                </a:lnTo>
                <a:lnTo>
                  <a:pt x="445700" y="436393"/>
                </a:lnTo>
                <a:lnTo>
                  <a:pt x="487995" y="454059"/>
                </a:lnTo>
                <a:lnTo>
                  <a:pt x="531047" y="469796"/>
                </a:lnTo>
                <a:lnTo>
                  <a:pt x="574781" y="483581"/>
                </a:lnTo>
                <a:lnTo>
                  <a:pt x="619118" y="495394"/>
                </a:lnTo>
                <a:lnTo>
                  <a:pt x="663982" y="505215"/>
                </a:lnTo>
                <a:lnTo>
                  <a:pt x="709296" y="513023"/>
                </a:lnTo>
                <a:lnTo>
                  <a:pt x="754981" y="518798"/>
                </a:lnTo>
                <a:lnTo>
                  <a:pt x="800962" y="522518"/>
                </a:lnTo>
                <a:lnTo>
                  <a:pt x="847160" y="524164"/>
                </a:lnTo>
                <a:lnTo>
                  <a:pt x="893499" y="523714"/>
                </a:lnTo>
                <a:lnTo>
                  <a:pt x="939901" y="521149"/>
                </a:lnTo>
                <a:lnTo>
                  <a:pt x="986290" y="516447"/>
                </a:lnTo>
                <a:lnTo>
                  <a:pt x="1032587" y="509588"/>
                </a:lnTo>
                <a:lnTo>
                  <a:pt x="1078716" y="500552"/>
                </a:lnTo>
                <a:lnTo>
                  <a:pt x="1124600" y="489317"/>
                </a:lnTo>
                <a:lnTo>
                  <a:pt x="1170161" y="475864"/>
                </a:lnTo>
                <a:lnTo>
                  <a:pt x="1215322" y="460172"/>
                </a:lnTo>
                <a:lnTo>
                  <a:pt x="1260006" y="442219"/>
                </a:lnTo>
                <a:lnTo>
                  <a:pt x="1304136" y="421986"/>
                </a:lnTo>
                <a:lnTo>
                  <a:pt x="1347635" y="399453"/>
                </a:lnTo>
                <a:lnTo>
                  <a:pt x="1389662" y="375020"/>
                </a:lnTo>
                <a:lnTo>
                  <a:pt x="1430314" y="348651"/>
                </a:lnTo>
                <a:lnTo>
                  <a:pt x="1469521" y="320405"/>
                </a:lnTo>
                <a:lnTo>
                  <a:pt x="1507215" y="290337"/>
                </a:lnTo>
                <a:lnTo>
                  <a:pt x="1543324" y="258507"/>
                </a:lnTo>
                <a:lnTo>
                  <a:pt x="1577779" y="224970"/>
                </a:lnTo>
                <a:lnTo>
                  <a:pt x="1610511" y="189785"/>
                </a:lnTo>
                <a:lnTo>
                  <a:pt x="1641449" y="153009"/>
                </a:lnTo>
                <a:lnTo>
                  <a:pt x="1690116" y="179717"/>
                </a:lnTo>
                <a:lnTo>
                  <a:pt x="1682216" y="20205"/>
                </a:lnTo>
                <a:lnTo>
                  <a:pt x="1518450" y="85471"/>
                </a:lnTo>
                <a:lnTo>
                  <a:pt x="1567116" y="112153"/>
                </a:lnTo>
                <a:lnTo>
                  <a:pt x="1536263" y="147729"/>
                </a:lnTo>
                <a:lnTo>
                  <a:pt x="1503888" y="181328"/>
                </a:lnTo>
                <a:lnTo>
                  <a:pt x="1470079" y="212942"/>
                </a:lnTo>
                <a:lnTo>
                  <a:pt x="1434922" y="242561"/>
                </a:lnTo>
                <a:lnTo>
                  <a:pt x="1398506" y="270175"/>
                </a:lnTo>
                <a:lnTo>
                  <a:pt x="1360919" y="295774"/>
                </a:lnTo>
                <a:lnTo>
                  <a:pt x="1322248" y="319349"/>
                </a:lnTo>
                <a:lnTo>
                  <a:pt x="1282581" y="340890"/>
                </a:lnTo>
                <a:lnTo>
                  <a:pt x="1242006" y="360387"/>
                </a:lnTo>
                <a:lnTo>
                  <a:pt x="1200610" y="377831"/>
                </a:lnTo>
                <a:lnTo>
                  <a:pt x="1158482" y="393211"/>
                </a:lnTo>
                <a:lnTo>
                  <a:pt x="1115708" y="406518"/>
                </a:lnTo>
                <a:lnTo>
                  <a:pt x="1072378" y="417743"/>
                </a:lnTo>
                <a:lnTo>
                  <a:pt x="1028578" y="426875"/>
                </a:lnTo>
                <a:lnTo>
                  <a:pt x="984396" y="433905"/>
                </a:lnTo>
                <a:lnTo>
                  <a:pt x="939921" y="438823"/>
                </a:lnTo>
                <a:lnTo>
                  <a:pt x="895239" y="441620"/>
                </a:lnTo>
                <a:lnTo>
                  <a:pt x="850438" y="442285"/>
                </a:lnTo>
                <a:lnTo>
                  <a:pt x="805607" y="440809"/>
                </a:lnTo>
                <a:lnTo>
                  <a:pt x="760833" y="437183"/>
                </a:lnTo>
                <a:lnTo>
                  <a:pt x="716204" y="431396"/>
                </a:lnTo>
                <a:lnTo>
                  <a:pt x="671807" y="423439"/>
                </a:lnTo>
                <a:lnTo>
                  <a:pt x="627731" y="413302"/>
                </a:lnTo>
                <a:lnTo>
                  <a:pt x="584063" y="400976"/>
                </a:lnTo>
                <a:lnTo>
                  <a:pt x="540890" y="386450"/>
                </a:lnTo>
                <a:lnTo>
                  <a:pt x="498301" y="369715"/>
                </a:lnTo>
                <a:lnTo>
                  <a:pt x="456383" y="350761"/>
                </a:lnTo>
                <a:lnTo>
                  <a:pt x="415224" y="329579"/>
                </a:lnTo>
                <a:lnTo>
                  <a:pt x="374912" y="306159"/>
                </a:lnTo>
                <a:lnTo>
                  <a:pt x="335535" y="280490"/>
                </a:lnTo>
                <a:lnTo>
                  <a:pt x="297180" y="252564"/>
                </a:lnTo>
                <a:lnTo>
                  <a:pt x="259258" y="221767"/>
                </a:lnTo>
                <a:lnTo>
                  <a:pt x="223209" y="189072"/>
                </a:lnTo>
                <a:lnTo>
                  <a:pt x="189105" y="154561"/>
                </a:lnTo>
                <a:lnTo>
                  <a:pt x="157015" y="118316"/>
                </a:lnTo>
                <a:lnTo>
                  <a:pt x="127012" y="80420"/>
                </a:lnTo>
                <a:lnTo>
                  <a:pt x="99165" y="40953"/>
                </a:lnTo>
                <a:lnTo>
                  <a:pt x="73545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7513319" y="3689696"/>
            <a:ext cx="1691639" cy="523240"/>
          </a:xfrm>
          <a:custGeom>
            <a:avLst/>
            <a:gdLst/>
            <a:ahLst/>
            <a:cxnLst/>
            <a:rect l="l" t="t" r="r" b="b"/>
            <a:pathLst>
              <a:path w="1691640" h="523239">
                <a:moveTo>
                  <a:pt x="847921" y="0"/>
                </a:moveTo>
                <a:lnTo>
                  <a:pt x="801681" y="1641"/>
                </a:lnTo>
                <a:lnTo>
                  <a:pt x="755660" y="5350"/>
                </a:lnTo>
                <a:lnTo>
                  <a:pt x="709933" y="11108"/>
                </a:lnTo>
                <a:lnTo>
                  <a:pt x="664579" y="18893"/>
                </a:lnTo>
                <a:lnTo>
                  <a:pt x="619675" y="28686"/>
                </a:lnTo>
                <a:lnTo>
                  <a:pt x="575298" y="40465"/>
                </a:lnTo>
                <a:lnTo>
                  <a:pt x="531525" y="54210"/>
                </a:lnTo>
                <a:lnTo>
                  <a:pt x="488433" y="69900"/>
                </a:lnTo>
                <a:lnTo>
                  <a:pt x="446101" y="87516"/>
                </a:lnTo>
                <a:lnTo>
                  <a:pt x="404605" y="107036"/>
                </a:lnTo>
                <a:lnTo>
                  <a:pt x="364022" y="128440"/>
                </a:lnTo>
                <a:lnTo>
                  <a:pt x="324430" y="151707"/>
                </a:lnTo>
                <a:lnTo>
                  <a:pt x="285906" y="176818"/>
                </a:lnTo>
                <a:lnTo>
                  <a:pt x="248527" y="203751"/>
                </a:lnTo>
                <a:lnTo>
                  <a:pt x="212371" y="232485"/>
                </a:lnTo>
                <a:lnTo>
                  <a:pt x="177514" y="263001"/>
                </a:lnTo>
                <a:lnTo>
                  <a:pt x="144035" y="295278"/>
                </a:lnTo>
                <a:lnTo>
                  <a:pt x="112010" y="329296"/>
                </a:lnTo>
                <a:lnTo>
                  <a:pt x="81517" y="365033"/>
                </a:lnTo>
                <a:lnTo>
                  <a:pt x="52632" y="402470"/>
                </a:lnTo>
                <a:lnTo>
                  <a:pt x="25434" y="441585"/>
                </a:lnTo>
                <a:lnTo>
                  <a:pt x="0" y="482359"/>
                </a:lnTo>
                <a:lnTo>
                  <a:pt x="73621" y="522643"/>
                </a:lnTo>
                <a:lnTo>
                  <a:pt x="99259" y="481807"/>
                </a:lnTo>
                <a:lnTo>
                  <a:pt x="127129" y="442456"/>
                </a:lnTo>
                <a:lnTo>
                  <a:pt x="157158" y="404670"/>
                </a:lnTo>
                <a:lnTo>
                  <a:pt x="189276" y="368531"/>
                </a:lnTo>
                <a:lnTo>
                  <a:pt x="223411" y="334122"/>
                </a:lnTo>
                <a:lnTo>
                  <a:pt x="259492" y="301522"/>
                </a:lnTo>
                <a:lnTo>
                  <a:pt x="297446" y="270815"/>
                </a:lnTo>
                <a:lnTo>
                  <a:pt x="335836" y="242969"/>
                </a:lnTo>
                <a:lnTo>
                  <a:pt x="375250" y="217375"/>
                </a:lnTo>
                <a:lnTo>
                  <a:pt x="415598" y="194022"/>
                </a:lnTo>
                <a:lnTo>
                  <a:pt x="456794" y="172901"/>
                </a:lnTo>
                <a:lnTo>
                  <a:pt x="498750" y="154001"/>
                </a:lnTo>
                <a:lnTo>
                  <a:pt x="541378" y="137315"/>
                </a:lnTo>
                <a:lnTo>
                  <a:pt x="584589" y="122831"/>
                </a:lnTo>
                <a:lnTo>
                  <a:pt x="628297" y="110540"/>
                </a:lnTo>
                <a:lnTo>
                  <a:pt x="672413" y="100432"/>
                </a:lnTo>
                <a:lnTo>
                  <a:pt x="716850" y="92498"/>
                </a:lnTo>
                <a:lnTo>
                  <a:pt x="761519" y="86728"/>
                </a:lnTo>
                <a:lnTo>
                  <a:pt x="806333" y="83112"/>
                </a:lnTo>
                <a:lnTo>
                  <a:pt x="851205" y="81640"/>
                </a:lnTo>
                <a:lnTo>
                  <a:pt x="896045" y="82304"/>
                </a:lnTo>
                <a:lnTo>
                  <a:pt x="940767" y="85093"/>
                </a:lnTo>
                <a:lnTo>
                  <a:pt x="985283" y="89997"/>
                </a:lnTo>
                <a:lnTo>
                  <a:pt x="1029504" y="97006"/>
                </a:lnTo>
                <a:lnTo>
                  <a:pt x="1073343" y="106112"/>
                </a:lnTo>
                <a:lnTo>
                  <a:pt x="1116713" y="117304"/>
                </a:lnTo>
                <a:lnTo>
                  <a:pt x="1159525" y="130573"/>
                </a:lnTo>
                <a:lnTo>
                  <a:pt x="1201691" y="145909"/>
                </a:lnTo>
                <a:lnTo>
                  <a:pt x="1243123" y="163302"/>
                </a:lnTo>
                <a:lnTo>
                  <a:pt x="1283735" y="182743"/>
                </a:lnTo>
                <a:lnTo>
                  <a:pt x="1323438" y="204222"/>
                </a:lnTo>
                <a:lnTo>
                  <a:pt x="1362143" y="227729"/>
                </a:lnTo>
                <a:lnTo>
                  <a:pt x="1399764" y="253254"/>
                </a:lnTo>
                <a:lnTo>
                  <a:pt x="1436213" y="280788"/>
                </a:lnTo>
                <a:lnTo>
                  <a:pt x="1471401" y="310322"/>
                </a:lnTo>
                <a:lnTo>
                  <a:pt x="1505241" y="341845"/>
                </a:lnTo>
                <a:lnTo>
                  <a:pt x="1537645" y="375347"/>
                </a:lnTo>
                <a:lnTo>
                  <a:pt x="1568526" y="410820"/>
                </a:lnTo>
                <a:lnTo>
                  <a:pt x="1519809" y="437413"/>
                </a:lnTo>
                <a:lnTo>
                  <a:pt x="1683727" y="502501"/>
                </a:lnTo>
                <a:lnTo>
                  <a:pt x="1691639" y="343446"/>
                </a:lnTo>
                <a:lnTo>
                  <a:pt x="1642922" y="370078"/>
                </a:lnTo>
                <a:lnTo>
                  <a:pt x="1611959" y="333409"/>
                </a:lnTo>
                <a:lnTo>
                  <a:pt x="1579200" y="298326"/>
                </a:lnTo>
                <a:lnTo>
                  <a:pt x="1544715" y="264887"/>
                </a:lnTo>
                <a:lnTo>
                  <a:pt x="1508574" y="233148"/>
                </a:lnTo>
                <a:lnTo>
                  <a:pt x="1470846" y="203167"/>
                </a:lnTo>
                <a:lnTo>
                  <a:pt x="1431601" y="175002"/>
                </a:lnTo>
                <a:lnTo>
                  <a:pt x="1390910" y="148709"/>
                </a:lnTo>
                <a:lnTo>
                  <a:pt x="1348841" y="124346"/>
                </a:lnTo>
                <a:lnTo>
                  <a:pt x="1305304" y="101878"/>
                </a:lnTo>
                <a:lnTo>
                  <a:pt x="1261135" y="81704"/>
                </a:lnTo>
                <a:lnTo>
                  <a:pt x="1216412" y="63804"/>
                </a:lnTo>
                <a:lnTo>
                  <a:pt x="1171210" y="48157"/>
                </a:lnTo>
                <a:lnTo>
                  <a:pt x="1125609" y="34744"/>
                </a:lnTo>
                <a:lnTo>
                  <a:pt x="1079684" y="23542"/>
                </a:lnTo>
                <a:lnTo>
                  <a:pt x="1033514" y="14532"/>
                </a:lnTo>
                <a:lnTo>
                  <a:pt x="987175" y="7693"/>
                </a:lnTo>
                <a:lnTo>
                  <a:pt x="940745" y="3005"/>
                </a:lnTo>
                <a:lnTo>
                  <a:pt x="894301" y="448"/>
                </a:lnTo>
                <a:lnTo>
                  <a:pt x="84792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762743" y="5094728"/>
            <a:ext cx="1691639" cy="523240"/>
          </a:xfrm>
          <a:custGeom>
            <a:avLst/>
            <a:gdLst/>
            <a:ahLst/>
            <a:cxnLst/>
            <a:rect l="l" t="t" r="r" b="b"/>
            <a:pathLst>
              <a:path w="1691640" h="523239">
                <a:moveTo>
                  <a:pt x="73621" y="0"/>
                </a:moveTo>
                <a:lnTo>
                  <a:pt x="0" y="40284"/>
                </a:lnTo>
                <a:lnTo>
                  <a:pt x="25434" y="81058"/>
                </a:lnTo>
                <a:lnTo>
                  <a:pt x="52632" y="120173"/>
                </a:lnTo>
                <a:lnTo>
                  <a:pt x="81517" y="157609"/>
                </a:lnTo>
                <a:lnTo>
                  <a:pt x="112010" y="193347"/>
                </a:lnTo>
                <a:lnTo>
                  <a:pt x="144035" y="227364"/>
                </a:lnTo>
                <a:lnTo>
                  <a:pt x="177514" y="259641"/>
                </a:lnTo>
                <a:lnTo>
                  <a:pt x="212371" y="290157"/>
                </a:lnTo>
                <a:lnTo>
                  <a:pt x="248527" y="318892"/>
                </a:lnTo>
                <a:lnTo>
                  <a:pt x="285906" y="345825"/>
                </a:lnTo>
                <a:lnTo>
                  <a:pt x="324430" y="370935"/>
                </a:lnTo>
                <a:lnTo>
                  <a:pt x="364022" y="394203"/>
                </a:lnTo>
                <a:lnTo>
                  <a:pt x="404605" y="415607"/>
                </a:lnTo>
                <a:lnTo>
                  <a:pt x="446101" y="435127"/>
                </a:lnTo>
                <a:lnTo>
                  <a:pt x="488433" y="452742"/>
                </a:lnTo>
                <a:lnTo>
                  <a:pt x="531525" y="468433"/>
                </a:lnTo>
                <a:lnTo>
                  <a:pt x="575298" y="482178"/>
                </a:lnTo>
                <a:lnTo>
                  <a:pt x="619675" y="493957"/>
                </a:lnTo>
                <a:lnTo>
                  <a:pt x="664579" y="503749"/>
                </a:lnTo>
                <a:lnTo>
                  <a:pt x="709933" y="511535"/>
                </a:lnTo>
                <a:lnTo>
                  <a:pt x="755660" y="517292"/>
                </a:lnTo>
                <a:lnTo>
                  <a:pt x="801681" y="521002"/>
                </a:lnTo>
                <a:lnTo>
                  <a:pt x="847921" y="522643"/>
                </a:lnTo>
                <a:lnTo>
                  <a:pt x="894301" y="522195"/>
                </a:lnTo>
                <a:lnTo>
                  <a:pt x="940745" y="519637"/>
                </a:lnTo>
                <a:lnTo>
                  <a:pt x="987175" y="514949"/>
                </a:lnTo>
                <a:lnTo>
                  <a:pt x="1033514" y="508110"/>
                </a:lnTo>
                <a:lnTo>
                  <a:pt x="1079684" y="499101"/>
                </a:lnTo>
                <a:lnTo>
                  <a:pt x="1125609" y="487899"/>
                </a:lnTo>
                <a:lnTo>
                  <a:pt x="1171210" y="474485"/>
                </a:lnTo>
                <a:lnTo>
                  <a:pt x="1216412" y="458838"/>
                </a:lnTo>
                <a:lnTo>
                  <a:pt x="1261135" y="440939"/>
                </a:lnTo>
                <a:lnTo>
                  <a:pt x="1305304" y="420765"/>
                </a:lnTo>
                <a:lnTo>
                  <a:pt x="1348841" y="398297"/>
                </a:lnTo>
                <a:lnTo>
                  <a:pt x="1390910" y="373934"/>
                </a:lnTo>
                <a:lnTo>
                  <a:pt x="1431601" y="347641"/>
                </a:lnTo>
                <a:lnTo>
                  <a:pt x="1470846" y="319475"/>
                </a:lnTo>
                <a:lnTo>
                  <a:pt x="1508574" y="289494"/>
                </a:lnTo>
                <a:lnTo>
                  <a:pt x="1544715" y="257756"/>
                </a:lnTo>
                <a:lnTo>
                  <a:pt x="1579200" y="224316"/>
                </a:lnTo>
                <a:lnTo>
                  <a:pt x="1611959" y="189233"/>
                </a:lnTo>
                <a:lnTo>
                  <a:pt x="1642922" y="152565"/>
                </a:lnTo>
                <a:lnTo>
                  <a:pt x="1691639" y="179196"/>
                </a:lnTo>
                <a:lnTo>
                  <a:pt x="1683727" y="20142"/>
                </a:lnTo>
                <a:lnTo>
                  <a:pt x="1519809" y="85229"/>
                </a:lnTo>
                <a:lnTo>
                  <a:pt x="1568526" y="111823"/>
                </a:lnTo>
                <a:lnTo>
                  <a:pt x="1537645" y="147296"/>
                </a:lnTo>
                <a:lnTo>
                  <a:pt x="1505241" y="180798"/>
                </a:lnTo>
                <a:lnTo>
                  <a:pt x="1471401" y="212321"/>
                </a:lnTo>
                <a:lnTo>
                  <a:pt x="1436213" y="241854"/>
                </a:lnTo>
                <a:lnTo>
                  <a:pt x="1399764" y="269388"/>
                </a:lnTo>
                <a:lnTo>
                  <a:pt x="1362143" y="294914"/>
                </a:lnTo>
                <a:lnTo>
                  <a:pt x="1323438" y="318421"/>
                </a:lnTo>
                <a:lnTo>
                  <a:pt x="1283735" y="339899"/>
                </a:lnTo>
                <a:lnTo>
                  <a:pt x="1243123" y="359340"/>
                </a:lnTo>
                <a:lnTo>
                  <a:pt x="1201691" y="376733"/>
                </a:lnTo>
                <a:lnTo>
                  <a:pt x="1159525" y="392069"/>
                </a:lnTo>
                <a:lnTo>
                  <a:pt x="1116713" y="405338"/>
                </a:lnTo>
                <a:lnTo>
                  <a:pt x="1073343" y="416530"/>
                </a:lnTo>
                <a:lnTo>
                  <a:pt x="1029504" y="425636"/>
                </a:lnTo>
                <a:lnTo>
                  <a:pt x="985283" y="432646"/>
                </a:lnTo>
                <a:lnTo>
                  <a:pt x="940767" y="437550"/>
                </a:lnTo>
                <a:lnTo>
                  <a:pt x="896045" y="440339"/>
                </a:lnTo>
                <a:lnTo>
                  <a:pt x="851205" y="441002"/>
                </a:lnTo>
                <a:lnTo>
                  <a:pt x="806333" y="439531"/>
                </a:lnTo>
                <a:lnTo>
                  <a:pt x="761519" y="435915"/>
                </a:lnTo>
                <a:lnTo>
                  <a:pt x="716850" y="430145"/>
                </a:lnTo>
                <a:lnTo>
                  <a:pt x="672413" y="422211"/>
                </a:lnTo>
                <a:lnTo>
                  <a:pt x="628297" y="412103"/>
                </a:lnTo>
                <a:lnTo>
                  <a:pt x="584589" y="399812"/>
                </a:lnTo>
                <a:lnTo>
                  <a:pt x="541378" y="385328"/>
                </a:lnTo>
                <a:lnTo>
                  <a:pt x="498750" y="368641"/>
                </a:lnTo>
                <a:lnTo>
                  <a:pt x="456794" y="349742"/>
                </a:lnTo>
                <a:lnTo>
                  <a:pt x="415598" y="328621"/>
                </a:lnTo>
                <a:lnTo>
                  <a:pt x="375250" y="305268"/>
                </a:lnTo>
                <a:lnTo>
                  <a:pt x="335836" y="279673"/>
                </a:lnTo>
                <a:lnTo>
                  <a:pt x="297446" y="251828"/>
                </a:lnTo>
                <a:lnTo>
                  <a:pt x="259492" y="221120"/>
                </a:lnTo>
                <a:lnTo>
                  <a:pt x="223411" y="188521"/>
                </a:lnTo>
                <a:lnTo>
                  <a:pt x="189276" y="154111"/>
                </a:lnTo>
                <a:lnTo>
                  <a:pt x="157158" y="117973"/>
                </a:lnTo>
                <a:lnTo>
                  <a:pt x="127129" y="80187"/>
                </a:lnTo>
                <a:lnTo>
                  <a:pt x="99259" y="40835"/>
                </a:lnTo>
                <a:lnTo>
                  <a:pt x="73621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1200476" y="4241407"/>
            <a:ext cx="84709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1905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Preventing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and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 treating depression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and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 anxiety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473979" y="4147834"/>
            <a:ext cx="85153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Preventing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and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treating substance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use</a:t>
            </a:r>
            <a:r>
              <a:rPr dirty="0" sz="1200" spc="-3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disorder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or</a:t>
            </a:r>
            <a:r>
              <a:rPr dirty="0" sz="1200" spc="-1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other addictions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745349" y="4440899"/>
            <a:ext cx="7842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5410" marR="5080" indent="-93345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Supporting recovery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942957" y="4400513"/>
            <a:ext cx="89026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127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Creating healthy communities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0213716" y="4307396"/>
            <a:ext cx="833119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Promoting </a:t>
            </a:r>
            <a:r>
              <a:rPr dirty="0" sz="1200">
                <a:solidFill>
                  <a:srgbClr val="FFFFFF"/>
                </a:solidFill>
                <a:latin typeface="Segoe UI"/>
                <a:cs typeface="Segoe UI"/>
              </a:rPr>
              <a:t>overall</a:t>
            </a:r>
            <a:r>
              <a:rPr dirty="0" sz="1200" spc="-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Segoe UI"/>
                <a:cs typeface="Segoe UI"/>
              </a:rPr>
              <a:t>well- being</a:t>
            </a:r>
            <a:endParaRPr sz="1200">
              <a:latin typeface="Segoe UI"/>
              <a:cs typeface="Segoe U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2342514" y="1571023"/>
            <a:ext cx="7505700" cy="74676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56030" marR="5080" indent="-1243965">
              <a:lnSpc>
                <a:spcPts val="2800"/>
              </a:lnSpc>
              <a:spcBef>
                <a:spcPts val="260"/>
              </a:spcBef>
            </a:pP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24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state</a:t>
            </a:r>
            <a:r>
              <a:rPr dirty="0" sz="24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dirty="0" sz="24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mental/emotional</a:t>
            </a:r>
            <a:r>
              <a:rPr dirty="0" sz="2400" spc="-4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being</a:t>
            </a:r>
            <a:r>
              <a:rPr dirty="0" sz="2400" spc="-2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and/or</a:t>
            </a:r>
            <a:r>
              <a:rPr dirty="0" sz="2400" spc="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choices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dirty="0" sz="24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actions</a:t>
            </a:r>
            <a:r>
              <a:rPr dirty="0" sz="2400" spc="-3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that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>
                <a:solidFill>
                  <a:srgbClr val="FFFFFF"/>
                </a:solidFill>
                <a:latin typeface="Century Gothic"/>
                <a:cs typeface="Century Gothic"/>
              </a:rPr>
              <a:t>affect</a:t>
            </a:r>
            <a:r>
              <a:rPr dirty="0" sz="24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entury Gothic"/>
                <a:cs typeface="Century Gothic"/>
              </a:rPr>
              <a:t>WELLNESS</a:t>
            </a:r>
            <a:r>
              <a:rPr dirty="0" sz="2400" spc="-1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9911" y="5972555"/>
            <a:ext cx="2971799" cy="6857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3736"/>
            <a:ext cx="12192000" cy="1609725"/>
          </a:xfrm>
          <a:custGeom>
            <a:avLst/>
            <a:gdLst/>
            <a:ahLst/>
            <a:cxnLst/>
            <a:rect l="l" t="t" r="r" b="b"/>
            <a:pathLst>
              <a:path w="12192000" h="1609725">
                <a:moveTo>
                  <a:pt x="12192000" y="0"/>
                </a:moveTo>
                <a:lnTo>
                  <a:pt x="0" y="0"/>
                </a:lnTo>
                <a:lnTo>
                  <a:pt x="0" y="1609344"/>
                </a:lnTo>
                <a:lnTo>
                  <a:pt x="12192000" y="16093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9E35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560158"/>
            <a:ext cx="6566534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>
                <a:solidFill>
                  <a:srgbClr val="FFFFFF"/>
                </a:solidFill>
              </a:rPr>
              <a:t>1915i</a:t>
            </a:r>
            <a:r>
              <a:rPr dirty="0" sz="4400" spc="-85">
                <a:solidFill>
                  <a:srgbClr val="FFFFFF"/>
                </a:solidFill>
              </a:rPr>
              <a:t> </a:t>
            </a:r>
            <a:r>
              <a:rPr dirty="0" sz="4400">
                <a:solidFill>
                  <a:srgbClr val="FFFFFF"/>
                </a:solidFill>
              </a:rPr>
              <a:t>State</a:t>
            </a:r>
            <a:r>
              <a:rPr dirty="0" sz="4400" spc="-50">
                <a:solidFill>
                  <a:srgbClr val="FFFFFF"/>
                </a:solidFill>
              </a:rPr>
              <a:t> </a:t>
            </a:r>
            <a:r>
              <a:rPr dirty="0" sz="4400">
                <a:solidFill>
                  <a:srgbClr val="FFFFFF"/>
                </a:solidFill>
              </a:rPr>
              <a:t>Plan</a:t>
            </a:r>
            <a:r>
              <a:rPr dirty="0" sz="4400" spc="-50">
                <a:solidFill>
                  <a:srgbClr val="FFFFFF"/>
                </a:solidFill>
              </a:rPr>
              <a:t> </a:t>
            </a:r>
            <a:r>
              <a:rPr dirty="0" sz="4400" spc="-10">
                <a:solidFill>
                  <a:srgbClr val="FFFFFF"/>
                </a:solidFill>
              </a:rPr>
              <a:t>Amendment</a:t>
            </a:r>
            <a:endParaRPr sz="4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77983" y="228600"/>
            <a:ext cx="2414015" cy="1609343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092688" y="642562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017807" y="2095831"/>
            <a:ext cx="836358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The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amendment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allows</a:t>
            </a:r>
            <a:r>
              <a:rPr dirty="0" sz="1800" spc="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North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Dakota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Medicaid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pay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for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additional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home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and </a:t>
            </a:r>
            <a:r>
              <a:rPr dirty="0" sz="1800" spc="-10">
                <a:latin typeface="Arial"/>
                <a:cs typeface="Arial"/>
              </a:rPr>
              <a:t>community-</a:t>
            </a:r>
            <a:r>
              <a:rPr dirty="0" sz="1800">
                <a:latin typeface="Arial"/>
                <a:cs typeface="Arial"/>
              </a:rPr>
              <a:t>based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services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support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individuals with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behavioral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health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conditions.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539338" y="2940418"/>
          <a:ext cx="11325225" cy="3429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55945"/>
                <a:gridCol w="5655945"/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Individual</a:t>
                      </a:r>
                      <a:r>
                        <a:rPr dirty="0" sz="18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Eligibility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04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E351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Services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304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E351D"/>
                    </a:solidFill>
                  </a:tcPr>
                </a:tc>
              </a:tr>
              <a:tr h="3063240">
                <a:tc>
                  <a:txBody>
                    <a:bodyPr/>
                    <a:lstStyle/>
                    <a:p>
                      <a:pPr marL="377825" indent="-287020">
                        <a:lnSpc>
                          <a:spcPct val="100000"/>
                        </a:lnSpc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individual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age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0+;</a:t>
                      </a:r>
                      <a:r>
                        <a:rPr dirty="0" sz="15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and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marR="39878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individual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currently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enrolled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ND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Medicaid</a:t>
                      </a:r>
                      <a:r>
                        <a:rPr dirty="0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Medicaid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Expansion;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and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marR="60833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individual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resides in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will receive</a:t>
                      </a:r>
                      <a:r>
                        <a:rPr dirty="0" sz="15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services</a:t>
                      </a:r>
                      <a:r>
                        <a:rPr dirty="0" sz="15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setting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meeting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federal</a:t>
                      </a:r>
                      <a:r>
                        <a:rPr dirty="0" sz="15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home</a:t>
                      </a:r>
                      <a:r>
                        <a:rPr dirty="0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community-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based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setting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requirements,</a:t>
                      </a:r>
                      <a:r>
                        <a:rPr dirty="0" sz="15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and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marR="56578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individual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mental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illness,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substance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use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disorder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or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traumatic</a:t>
                      </a:r>
                      <a:r>
                        <a:rPr dirty="0" sz="15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brain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injury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diagnosis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marR="2444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individual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has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functional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impairment,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which</a:t>
                      </a:r>
                      <a:r>
                        <a:rPr dirty="0" sz="15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substantially interferes</a:t>
                      </a:r>
                      <a:r>
                        <a:rPr dirty="0" sz="15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5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15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substantially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limits</a:t>
                      </a:r>
                      <a:r>
                        <a:rPr dirty="0" sz="15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ability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function</a:t>
                      </a:r>
                      <a:r>
                        <a:rPr dirty="0" sz="15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family,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school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community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setting,</a:t>
                      </a:r>
                      <a:r>
                        <a:rPr dirty="0" sz="15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as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evidenced</a:t>
                      </a:r>
                      <a:r>
                        <a:rPr dirty="0" sz="15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by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complex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score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50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or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higher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WHODAS</a:t>
                      </a:r>
                      <a:r>
                        <a:rPr dirty="0" sz="15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2.0.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  <a:tc>
                  <a:txBody>
                    <a:bodyPr/>
                    <a:lstStyle/>
                    <a:p>
                      <a:pPr marL="377825" indent="-287655">
                        <a:lnSpc>
                          <a:spcPct val="100000"/>
                        </a:lnSpc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Care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Coordination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 spc="-20">
                          <a:latin typeface="Calibri"/>
                          <a:cs typeface="Calibri"/>
                        </a:rPr>
                        <a:t>Training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Supports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5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Unpaid</a:t>
                      </a:r>
                      <a:r>
                        <a:rPr dirty="0" sz="15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Caregivers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Community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Transitional</a:t>
                      </a:r>
                      <a:r>
                        <a:rPr dirty="0" sz="15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Services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Benefits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Planning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 spc="-10">
                          <a:latin typeface="Calibri"/>
                          <a:cs typeface="Calibri"/>
                        </a:rPr>
                        <a:t>Non-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Medical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Transportation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 spc="-10">
                          <a:latin typeface="Calibri"/>
                          <a:cs typeface="Calibri"/>
                        </a:rPr>
                        <a:t>Respite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 spc="-10">
                          <a:latin typeface="Calibri"/>
                          <a:cs typeface="Calibri"/>
                        </a:rPr>
                        <a:t>Prevocational</a:t>
                      </a:r>
                      <a:r>
                        <a:rPr dirty="0" sz="1500" spc="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Training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Supported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Education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indent="-287655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Supported</a:t>
                      </a:r>
                      <a:r>
                        <a:rPr dirty="0" sz="15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Employment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Housing</a:t>
                      </a:r>
                      <a:r>
                        <a:rPr dirty="0" sz="15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Support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Services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Family</a:t>
                      </a:r>
                      <a:r>
                        <a:rPr dirty="0" sz="150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latin typeface="Calibri"/>
                          <a:cs typeface="Calibri"/>
                        </a:rPr>
                        <a:t>Peer</a:t>
                      </a:r>
                      <a:r>
                        <a:rPr dirty="0" sz="15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Support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7825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Peer</a:t>
                      </a:r>
                      <a:r>
                        <a:rPr dirty="0" sz="15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latin typeface="Calibri"/>
                          <a:cs typeface="Calibri"/>
                        </a:rPr>
                        <a:t>Support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3302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DF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64876" y="1765681"/>
            <a:ext cx="11002010" cy="435419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241300" marR="5080" indent="-228600">
              <a:lnSpc>
                <a:spcPts val="2500"/>
              </a:lnSpc>
              <a:spcBef>
                <a:spcPts val="70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600">
                <a:latin typeface="Calibri"/>
                <a:cs typeface="Calibri"/>
              </a:rPr>
              <a:t>I</a:t>
            </a:r>
            <a:r>
              <a:rPr dirty="0" sz="2600">
                <a:latin typeface="Calibri"/>
                <a:cs typeface="Calibri"/>
              </a:rPr>
              <a:t>ndividuals</a:t>
            </a:r>
            <a:r>
              <a:rPr dirty="0" sz="2600" spc="-7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with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highest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need</a:t>
            </a:r>
            <a:r>
              <a:rPr dirty="0" sz="2600" spc="-6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receive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services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that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are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more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robust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and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targeted </a:t>
            </a:r>
            <a:r>
              <a:rPr dirty="0" sz="2600">
                <a:latin typeface="Calibri"/>
                <a:cs typeface="Calibri"/>
              </a:rPr>
              <a:t>to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their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specific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needs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(person-centered).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650">
              <a:latin typeface="Calibri"/>
              <a:cs typeface="Calibri"/>
            </a:endParaRPr>
          </a:p>
          <a:p>
            <a:pPr marL="241300" marR="170180" indent="-228600">
              <a:lnSpc>
                <a:spcPts val="2500"/>
              </a:lnSpc>
              <a:buFont typeface="Arial"/>
              <a:buChar char="•"/>
              <a:tabLst>
                <a:tab pos="241300" algn="l"/>
              </a:tabLst>
            </a:pPr>
            <a:r>
              <a:rPr dirty="0" sz="2600">
                <a:latin typeface="Calibri"/>
                <a:cs typeface="Calibri"/>
              </a:rPr>
              <a:t>By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leveraging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other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funds,</a:t>
            </a:r>
            <a:r>
              <a:rPr dirty="0" sz="2600" spc="-8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the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state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is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investing</a:t>
            </a:r>
            <a:r>
              <a:rPr dirty="0" sz="2600" spc="-8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less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funding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yet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providing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 spc="-20">
                <a:latin typeface="Calibri"/>
                <a:cs typeface="Calibri"/>
              </a:rPr>
              <a:t>more </a:t>
            </a:r>
            <a:r>
              <a:rPr dirty="0" sz="2600">
                <a:latin typeface="Calibri"/>
                <a:cs typeface="Calibri"/>
              </a:rPr>
              <a:t>service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to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individuals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with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behavioral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health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condition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and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providing </a:t>
            </a:r>
            <a:r>
              <a:rPr dirty="0" sz="2600">
                <a:latin typeface="Calibri"/>
                <a:cs typeface="Calibri"/>
              </a:rPr>
              <a:t>opportunities</a:t>
            </a:r>
            <a:r>
              <a:rPr dirty="0" sz="2600" spc="-9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for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providers</a:t>
            </a:r>
            <a:r>
              <a:rPr dirty="0" sz="2600" spc="-8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to</a:t>
            </a:r>
            <a:r>
              <a:rPr dirty="0" sz="2600" spc="-7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expand</a:t>
            </a:r>
            <a:r>
              <a:rPr dirty="0" sz="2600" spc="-9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services.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3650">
              <a:latin typeface="Calibri"/>
              <a:cs typeface="Calibri"/>
            </a:endParaRPr>
          </a:p>
          <a:p>
            <a:pPr marL="240665" marR="12065" indent="-228600">
              <a:lnSpc>
                <a:spcPts val="2500"/>
              </a:lnSpc>
              <a:buFont typeface="Arial"/>
              <a:buChar char="•"/>
              <a:tabLst>
                <a:tab pos="241300" algn="l"/>
              </a:tabLst>
            </a:pPr>
            <a:r>
              <a:rPr dirty="0" sz="2600">
                <a:latin typeface="Calibri"/>
                <a:cs typeface="Calibri"/>
              </a:rPr>
              <a:t>Providers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are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able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to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bill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for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the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specific</a:t>
            </a:r>
            <a:r>
              <a:rPr dirty="0" sz="2600" spc="-6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services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they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are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providing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which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allows </a:t>
            </a:r>
            <a:r>
              <a:rPr dirty="0" sz="2600">
                <a:latin typeface="Calibri"/>
                <a:cs typeface="Calibri"/>
              </a:rPr>
              <a:t>greater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opportunity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to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expand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services</a:t>
            </a:r>
            <a:r>
              <a:rPr dirty="0" sz="2600" spc="-8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and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increase</a:t>
            </a:r>
            <a:r>
              <a:rPr dirty="0" sz="2600" spc="-6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revenue.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1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dirty="0" sz="2600">
                <a:latin typeface="Calibri"/>
                <a:cs typeface="Calibri"/>
              </a:rPr>
              <a:t>Behavioral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health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on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par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with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health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&amp;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sustainable.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0" y="137160"/>
            <a:ext cx="12192000" cy="1346200"/>
          </a:xfrm>
          <a:custGeom>
            <a:avLst/>
            <a:gdLst/>
            <a:ahLst/>
            <a:cxnLst/>
            <a:rect l="l" t="t" r="r" b="b"/>
            <a:pathLst>
              <a:path w="12192000" h="1346200">
                <a:moveTo>
                  <a:pt x="12192000" y="0"/>
                </a:moveTo>
                <a:lnTo>
                  <a:pt x="0" y="0"/>
                </a:lnTo>
                <a:lnTo>
                  <a:pt x="0" y="1345692"/>
                </a:lnTo>
                <a:lnTo>
                  <a:pt x="12192000" y="1345692"/>
                </a:lnTo>
                <a:lnTo>
                  <a:pt x="12192000" y="0"/>
                </a:lnTo>
                <a:close/>
              </a:path>
            </a:pathLst>
          </a:custGeom>
          <a:solidFill>
            <a:srgbClr val="9E35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411584"/>
            <a:ext cx="7640320" cy="6654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>
                <a:solidFill>
                  <a:srgbClr val="FFFFFF"/>
                </a:solidFill>
              </a:rPr>
              <a:t>Outcomes</a:t>
            </a:r>
            <a:r>
              <a:rPr dirty="0" sz="4200" spc="-65">
                <a:solidFill>
                  <a:srgbClr val="FFFFFF"/>
                </a:solidFill>
              </a:rPr>
              <a:t> </a:t>
            </a:r>
            <a:r>
              <a:rPr dirty="0" sz="4200">
                <a:solidFill>
                  <a:srgbClr val="FFFFFF"/>
                </a:solidFill>
              </a:rPr>
              <a:t>of</a:t>
            </a:r>
            <a:r>
              <a:rPr dirty="0" sz="4200" spc="-40">
                <a:solidFill>
                  <a:srgbClr val="FFFFFF"/>
                </a:solidFill>
              </a:rPr>
              <a:t> </a:t>
            </a:r>
            <a:r>
              <a:rPr dirty="0" sz="4200">
                <a:solidFill>
                  <a:srgbClr val="FFFFFF"/>
                </a:solidFill>
              </a:rPr>
              <a:t>1915i</a:t>
            </a:r>
            <a:r>
              <a:rPr dirty="0" sz="4200" spc="-35">
                <a:solidFill>
                  <a:srgbClr val="FFFFFF"/>
                </a:solidFill>
              </a:rPr>
              <a:t> </a:t>
            </a:r>
            <a:r>
              <a:rPr dirty="0" sz="4200" spc="-10">
                <a:solidFill>
                  <a:srgbClr val="FFFFFF"/>
                </a:solidFill>
              </a:rPr>
              <a:t>Implementation</a:t>
            </a:r>
            <a:endParaRPr sz="4200"/>
          </a:p>
        </p:txBody>
      </p:sp>
      <p:sp>
        <p:nvSpPr>
          <p:cNvPr id="5" name="object 5" descr=""/>
          <p:cNvSpPr txBox="1"/>
          <p:nvPr/>
        </p:nvSpPr>
        <p:spPr>
          <a:xfrm>
            <a:off x="11092688" y="642562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37160" y="0"/>
            <a:ext cx="3868420" cy="6858000"/>
          </a:xfrm>
          <a:custGeom>
            <a:avLst/>
            <a:gdLst/>
            <a:ahLst/>
            <a:cxnLst/>
            <a:rect l="l" t="t" r="r" b="b"/>
            <a:pathLst>
              <a:path w="3868420" h="6858000">
                <a:moveTo>
                  <a:pt x="3867912" y="0"/>
                </a:moveTo>
                <a:lnTo>
                  <a:pt x="0" y="0"/>
                </a:lnTo>
                <a:lnTo>
                  <a:pt x="0" y="6858000"/>
                </a:lnTo>
                <a:lnTo>
                  <a:pt x="3867912" y="6858000"/>
                </a:lnTo>
                <a:lnTo>
                  <a:pt x="3867912" y="0"/>
                </a:lnTo>
                <a:close/>
              </a:path>
            </a:pathLst>
          </a:custGeom>
          <a:solidFill>
            <a:srgbClr val="1331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0788" y="424893"/>
            <a:ext cx="2964180" cy="1300480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z="4400">
                <a:solidFill>
                  <a:srgbClr val="FFFFFF"/>
                </a:solidFill>
              </a:rPr>
              <a:t>Peer</a:t>
            </a:r>
            <a:r>
              <a:rPr dirty="0" sz="4400" spc="-120">
                <a:solidFill>
                  <a:srgbClr val="FFFFFF"/>
                </a:solidFill>
              </a:rPr>
              <a:t> </a:t>
            </a:r>
            <a:r>
              <a:rPr dirty="0" sz="4400" spc="-10">
                <a:solidFill>
                  <a:srgbClr val="FFFFFF"/>
                </a:solidFill>
              </a:rPr>
              <a:t>Support Certification</a:t>
            </a:r>
            <a:endParaRPr sz="4400"/>
          </a:p>
        </p:txBody>
      </p:sp>
      <p:sp>
        <p:nvSpPr>
          <p:cNvPr id="4" name="object 4" descr=""/>
          <p:cNvSpPr txBox="1"/>
          <p:nvPr/>
        </p:nvSpPr>
        <p:spPr>
          <a:xfrm>
            <a:off x="4415721" y="283048"/>
            <a:ext cx="6991984" cy="1254760"/>
          </a:xfrm>
          <a:prstGeom prst="rect">
            <a:avLst/>
          </a:prstGeom>
        </p:spPr>
        <p:txBody>
          <a:bodyPr wrap="square" lIns="0" tIns="132080" rIns="0" bIns="0" rtlCol="0" vert="horz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1040"/>
              </a:spcBef>
            </a:pPr>
            <a:r>
              <a:rPr dirty="0" sz="2600">
                <a:latin typeface="Calibri"/>
                <a:cs typeface="Calibri"/>
              </a:rPr>
              <a:t>The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ND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66th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Legislative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Assembly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passed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Senate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 spc="-20">
                <a:latin typeface="Calibri"/>
                <a:cs typeface="Calibri"/>
              </a:rPr>
              <a:t>Bill </a:t>
            </a:r>
            <a:r>
              <a:rPr dirty="0" sz="2600">
                <a:latin typeface="Calibri"/>
                <a:cs typeface="Calibri"/>
              </a:rPr>
              <a:t>2012</a:t>
            </a:r>
            <a:r>
              <a:rPr dirty="0" sz="2600" spc="-7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giving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the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Behavioral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Health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Division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authority </a:t>
            </a:r>
            <a:r>
              <a:rPr dirty="0" sz="2600">
                <a:latin typeface="Calibri"/>
                <a:cs typeface="Calibri"/>
              </a:rPr>
              <a:t>to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develop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and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implement</a:t>
            </a:r>
            <a:r>
              <a:rPr dirty="0" sz="2600" spc="-7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program</a:t>
            </a:r>
            <a:r>
              <a:rPr dirty="0" sz="2600" spc="-6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for</a:t>
            </a:r>
            <a:r>
              <a:rPr dirty="0" sz="2600" spc="-25">
                <a:latin typeface="Calibri"/>
                <a:cs typeface="Calibri"/>
              </a:rPr>
              <a:t> the </a:t>
            </a:r>
            <a:r>
              <a:rPr dirty="0" sz="2600">
                <a:latin typeface="Calibri"/>
                <a:cs typeface="Calibri"/>
              </a:rPr>
              <a:t>certification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of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peer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support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specialists.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2080" rIns="0" bIns="0" rtlCol="0" vert="horz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1040"/>
              </a:spcBef>
            </a:pPr>
            <a:r>
              <a:rPr dirty="0" spc="-10"/>
              <a:t>Administrative</a:t>
            </a:r>
            <a:r>
              <a:rPr dirty="0" spc="-65"/>
              <a:t> </a:t>
            </a:r>
            <a:r>
              <a:rPr dirty="0"/>
              <a:t>Rules</a:t>
            </a:r>
            <a:r>
              <a:rPr dirty="0" spc="-50"/>
              <a:t> </a:t>
            </a:r>
            <a:r>
              <a:rPr dirty="0" spc="-10"/>
              <a:t>75-03-</a:t>
            </a:r>
            <a:r>
              <a:rPr dirty="0"/>
              <a:t>43</a:t>
            </a:r>
            <a:r>
              <a:rPr dirty="0" spc="-40"/>
              <a:t> </a:t>
            </a:r>
            <a:r>
              <a:rPr dirty="0"/>
              <a:t>were</a:t>
            </a:r>
            <a:r>
              <a:rPr dirty="0" spc="-30"/>
              <a:t> </a:t>
            </a:r>
            <a:r>
              <a:rPr dirty="0" spc="-10"/>
              <a:t>promulgated</a:t>
            </a:r>
            <a:r>
              <a:rPr dirty="0" spc="-35"/>
              <a:t> </a:t>
            </a:r>
            <a:r>
              <a:rPr dirty="0" spc="-25"/>
              <a:t>and </a:t>
            </a:r>
            <a:r>
              <a:rPr dirty="0"/>
              <a:t>outlines</a:t>
            </a:r>
            <a:r>
              <a:rPr dirty="0" spc="-60"/>
              <a:t> </a:t>
            </a:r>
            <a:r>
              <a:rPr dirty="0"/>
              <a:t>the</a:t>
            </a:r>
            <a:r>
              <a:rPr dirty="0" spc="-40"/>
              <a:t> </a:t>
            </a:r>
            <a:r>
              <a:rPr dirty="0" spc="-10"/>
              <a:t>requirements</a:t>
            </a:r>
            <a:r>
              <a:rPr dirty="0" spc="-75"/>
              <a:t> </a:t>
            </a:r>
            <a:r>
              <a:rPr dirty="0"/>
              <a:t>and</a:t>
            </a:r>
            <a:r>
              <a:rPr dirty="0" spc="-40"/>
              <a:t> </a:t>
            </a:r>
            <a:r>
              <a:rPr dirty="0"/>
              <a:t>process</a:t>
            </a:r>
            <a:r>
              <a:rPr dirty="0" spc="-60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two</a:t>
            </a:r>
            <a:r>
              <a:rPr dirty="0" spc="-20"/>
              <a:t> </a:t>
            </a:r>
            <a:r>
              <a:rPr dirty="0" spc="-10"/>
              <a:t>levels </a:t>
            </a:r>
            <a:r>
              <a:rPr dirty="0"/>
              <a:t>of</a:t>
            </a:r>
            <a:r>
              <a:rPr dirty="0" spc="-45"/>
              <a:t> </a:t>
            </a:r>
            <a:r>
              <a:rPr dirty="0"/>
              <a:t>Peer</a:t>
            </a:r>
            <a:r>
              <a:rPr dirty="0" spc="-45"/>
              <a:t> </a:t>
            </a:r>
            <a:r>
              <a:rPr dirty="0"/>
              <a:t>Support</a:t>
            </a:r>
            <a:r>
              <a:rPr dirty="0" spc="-35"/>
              <a:t> </a:t>
            </a:r>
            <a:r>
              <a:rPr dirty="0"/>
              <a:t>Specialist</a:t>
            </a:r>
            <a:r>
              <a:rPr dirty="0" spc="-45"/>
              <a:t> </a:t>
            </a:r>
            <a:r>
              <a:rPr dirty="0" spc="-10"/>
              <a:t>certification:</a:t>
            </a:r>
          </a:p>
          <a:p>
            <a:pPr marL="241300" indent="-228600">
              <a:lnSpc>
                <a:spcPts val="2865"/>
              </a:lnSpc>
              <a:spcBef>
                <a:spcPts val="70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Certified</a:t>
            </a:r>
            <a:r>
              <a:rPr dirty="0" spc="-60"/>
              <a:t> </a:t>
            </a:r>
            <a:r>
              <a:rPr dirty="0"/>
              <a:t>Peer</a:t>
            </a:r>
            <a:r>
              <a:rPr dirty="0" spc="-40"/>
              <a:t> </a:t>
            </a:r>
            <a:r>
              <a:rPr dirty="0"/>
              <a:t>Support</a:t>
            </a:r>
            <a:r>
              <a:rPr dirty="0" spc="-25"/>
              <a:t> </a:t>
            </a:r>
            <a:r>
              <a:rPr dirty="0"/>
              <a:t>Specialist</a:t>
            </a:r>
            <a:r>
              <a:rPr dirty="0" spc="-40"/>
              <a:t> </a:t>
            </a:r>
            <a:r>
              <a:rPr dirty="0"/>
              <a:t>I</a:t>
            </a:r>
            <a:r>
              <a:rPr dirty="0" spc="-30"/>
              <a:t> </a:t>
            </a:r>
            <a:r>
              <a:rPr dirty="0"/>
              <a:t>(CPSS</a:t>
            </a:r>
            <a:r>
              <a:rPr dirty="0" spc="-35"/>
              <a:t> </a:t>
            </a:r>
            <a:r>
              <a:rPr dirty="0" spc="-25"/>
              <a:t>I)</a:t>
            </a:r>
          </a:p>
          <a:p>
            <a:pPr lvl="1" marL="698500" indent="-228600">
              <a:lnSpc>
                <a:spcPts val="3105"/>
              </a:lnSpc>
              <a:buFont typeface="Arial"/>
              <a:buChar char="•"/>
              <a:tabLst>
                <a:tab pos="698500" algn="l"/>
              </a:tabLst>
            </a:pP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115</a:t>
            </a:r>
            <a:r>
              <a:rPr dirty="0" sz="2800" spc="-20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CPSS</a:t>
            </a:r>
            <a:r>
              <a:rPr dirty="0" sz="2800" spc="-15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I</a:t>
            </a:r>
            <a:r>
              <a:rPr dirty="0" sz="2800" spc="-30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(as</a:t>
            </a:r>
            <a:r>
              <a:rPr dirty="0" sz="2800" spc="-35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of</a:t>
            </a:r>
            <a:r>
              <a:rPr dirty="0" sz="2800" spc="-35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June</a:t>
            </a:r>
            <a:r>
              <a:rPr dirty="0" sz="2800" spc="-30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6,</a:t>
            </a:r>
            <a:r>
              <a:rPr dirty="0" sz="2800" spc="-15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A9230"/>
                </a:solidFill>
                <a:latin typeface="Calibri"/>
                <a:cs typeface="Calibri"/>
              </a:rPr>
              <a:t>2022)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ts val="2865"/>
              </a:lnSpc>
              <a:spcBef>
                <a:spcPts val="65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Certified</a:t>
            </a:r>
            <a:r>
              <a:rPr dirty="0" spc="-70"/>
              <a:t> </a:t>
            </a:r>
            <a:r>
              <a:rPr dirty="0"/>
              <a:t>Peer</a:t>
            </a:r>
            <a:r>
              <a:rPr dirty="0" spc="-40"/>
              <a:t> </a:t>
            </a:r>
            <a:r>
              <a:rPr dirty="0"/>
              <a:t>Support</a:t>
            </a:r>
            <a:r>
              <a:rPr dirty="0" spc="-25"/>
              <a:t> </a:t>
            </a:r>
            <a:r>
              <a:rPr dirty="0"/>
              <a:t>Specialist</a:t>
            </a:r>
            <a:r>
              <a:rPr dirty="0" spc="-40"/>
              <a:t> </a:t>
            </a:r>
            <a:r>
              <a:rPr dirty="0"/>
              <a:t>II</a:t>
            </a:r>
            <a:r>
              <a:rPr dirty="0" spc="-40"/>
              <a:t> </a:t>
            </a:r>
            <a:r>
              <a:rPr dirty="0"/>
              <a:t>(CPSS</a:t>
            </a:r>
            <a:r>
              <a:rPr dirty="0" spc="-25"/>
              <a:t> II)</a:t>
            </a:r>
          </a:p>
          <a:p>
            <a:pPr lvl="1" marL="698500" indent="-228600">
              <a:lnSpc>
                <a:spcPts val="3105"/>
              </a:lnSpc>
              <a:buFont typeface="Arial"/>
              <a:buChar char="•"/>
              <a:tabLst>
                <a:tab pos="698500" algn="l"/>
              </a:tabLst>
            </a:pP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21</a:t>
            </a:r>
            <a:r>
              <a:rPr dirty="0" sz="2800" spc="-20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CPSS</a:t>
            </a:r>
            <a:r>
              <a:rPr dirty="0" sz="2800" spc="-25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II</a:t>
            </a:r>
            <a:r>
              <a:rPr dirty="0" sz="2800" spc="-15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(as</a:t>
            </a:r>
            <a:r>
              <a:rPr dirty="0" sz="2800" spc="-35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of</a:t>
            </a:r>
            <a:r>
              <a:rPr dirty="0" sz="2800" spc="-35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June</a:t>
            </a:r>
            <a:r>
              <a:rPr dirty="0" sz="2800" spc="-30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5A9230"/>
                </a:solidFill>
                <a:latin typeface="Calibri"/>
                <a:cs typeface="Calibri"/>
              </a:rPr>
              <a:t>6,</a:t>
            </a:r>
            <a:r>
              <a:rPr dirty="0" sz="2800" spc="-30" b="1">
                <a:solidFill>
                  <a:srgbClr val="5A923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5A9230"/>
                </a:solidFill>
                <a:latin typeface="Calibri"/>
                <a:cs typeface="Calibri"/>
              </a:rPr>
              <a:t>2022)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Calibri"/>
              <a:cs typeface="Calibri"/>
            </a:endParaRPr>
          </a:p>
          <a:p>
            <a:pPr marL="891540" marR="282575" indent="-520065">
              <a:lnSpc>
                <a:spcPts val="2810"/>
              </a:lnSpc>
              <a:spcBef>
                <a:spcPts val="2360"/>
              </a:spcBef>
            </a:pPr>
            <a:r>
              <a:rPr dirty="0" i="1">
                <a:solidFill>
                  <a:srgbClr val="333E50"/>
                </a:solidFill>
                <a:latin typeface="Calibri"/>
                <a:cs typeface="Calibri"/>
              </a:rPr>
              <a:t>Since</a:t>
            </a:r>
            <a:r>
              <a:rPr dirty="0" spc="-35" i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333E50"/>
                </a:solidFill>
                <a:latin typeface="Calibri"/>
                <a:cs typeface="Calibri"/>
              </a:rPr>
              <a:t>2018</a:t>
            </a:r>
            <a:r>
              <a:rPr dirty="0" spc="-45" i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333E50"/>
                </a:solidFill>
                <a:latin typeface="Calibri"/>
                <a:cs typeface="Calibri"/>
              </a:rPr>
              <a:t>the</a:t>
            </a:r>
            <a:r>
              <a:rPr dirty="0" spc="-20" i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333E50"/>
                </a:solidFill>
                <a:latin typeface="Calibri"/>
                <a:cs typeface="Calibri"/>
              </a:rPr>
              <a:t>Behavioral</a:t>
            </a:r>
            <a:r>
              <a:rPr dirty="0" spc="-45" i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333E50"/>
                </a:solidFill>
                <a:latin typeface="Calibri"/>
                <a:cs typeface="Calibri"/>
              </a:rPr>
              <a:t>Health</a:t>
            </a:r>
            <a:r>
              <a:rPr dirty="0" spc="-30" i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333E50"/>
                </a:solidFill>
                <a:latin typeface="Calibri"/>
                <a:cs typeface="Calibri"/>
              </a:rPr>
              <a:t>Division</a:t>
            </a:r>
            <a:r>
              <a:rPr dirty="0" spc="-10" i="1">
                <a:solidFill>
                  <a:srgbClr val="333E50"/>
                </a:solidFill>
                <a:latin typeface="Calibri"/>
                <a:cs typeface="Calibri"/>
              </a:rPr>
              <a:t> hosted</a:t>
            </a:r>
            <a:r>
              <a:rPr dirty="0" spc="-10" i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333E50"/>
                </a:solidFill>
                <a:latin typeface="Calibri"/>
                <a:cs typeface="Calibri"/>
              </a:rPr>
              <a:t>27</a:t>
            </a:r>
            <a:r>
              <a:rPr dirty="0" spc="-35" i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b="1" i="1">
                <a:solidFill>
                  <a:srgbClr val="333E50"/>
                </a:solidFill>
                <a:latin typeface="Calibri"/>
                <a:cs typeface="Calibri"/>
              </a:rPr>
              <a:t>trainings</a:t>
            </a:r>
            <a:r>
              <a:rPr dirty="0" spc="-5" b="1" i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333E50"/>
                </a:solidFill>
                <a:latin typeface="Calibri"/>
                <a:cs typeface="Calibri"/>
              </a:rPr>
              <a:t>and</a:t>
            </a:r>
            <a:r>
              <a:rPr dirty="0" spc="-30" i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333E50"/>
                </a:solidFill>
                <a:latin typeface="Calibri"/>
                <a:cs typeface="Calibri"/>
              </a:rPr>
              <a:t>trained</a:t>
            </a:r>
            <a:r>
              <a:rPr dirty="0" spc="-35" i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b="1" i="1">
                <a:solidFill>
                  <a:srgbClr val="333E50"/>
                </a:solidFill>
                <a:latin typeface="Calibri"/>
                <a:cs typeface="Calibri"/>
              </a:rPr>
              <a:t>716</a:t>
            </a:r>
            <a:r>
              <a:rPr dirty="0" spc="-30" b="1" i="1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dirty="0" spc="-10" b="1" i="1">
                <a:solidFill>
                  <a:srgbClr val="333E50"/>
                </a:solidFill>
                <a:latin typeface="Calibri"/>
                <a:cs typeface="Calibri"/>
              </a:rPr>
              <a:t>individuals</a:t>
            </a:r>
            <a:r>
              <a:rPr dirty="0" spc="-10" i="1">
                <a:solidFill>
                  <a:srgbClr val="333E5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11092688" y="642562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" y="2289048"/>
            <a:ext cx="3867911" cy="456895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04033" y="3887247"/>
            <a:ext cx="8184515" cy="253428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2527300">
              <a:lnSpc>
                <a:spcPct val="101699"/>
              </a:lnSpc>
              <a:spcBef>
                <a:spcPts val="60"/>
              </a:spcBef>
            </a:pPr>
            <a:r>
              <a:rPr dirty="0" sz="1800">
                <a:latin typeface="Arial"/>
                <a:cs typeface="Arial"/>
              </a:rPr>
              <a:t>Since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February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2021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has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served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2,475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individuals </a:t>
            </a:r>
            <a:r>
              <a:rPr dirty="0" sz="1800">
                <a:latin typeface="Arial"/>
                <a:cs typeface="Arial"/>
              </a:rPr>
              <a:t>Currently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serving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1.494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individuals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across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North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Dakota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Individual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Eligibility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35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Arial"/>
                <a:cs typeface="Arial"/>
              </a:rPr>
              <a:t>18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years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age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or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older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35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Arial"/>
                <a:cs typeface="Arial"/>
              </a:rPr>
              <a:t>Have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MH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or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SUD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impacting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functionality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domains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including</a:t>
            </a:r>
            <a:endParaRPr sz="1800">
              <a:latin typeface="Arial"/>
              <a:cs typeface="Arial"/>
            </a:endParaRPr>
          </a:p>
          <a:p>
            <a:pPr marL="329565">
              <a:lnSpc>
                <a:spcPct val="100000"/>
              </a:lnSpc>
              <a:spcBef>
                <a:spcPts val="50"/>
              </a:spcBef>
            </a:pPr>
            <a:r>
              <a:rPr dirty="0" sz="1800">
                <a:latin typeface="Arial"/>
                <a:cs typeface="Arial"/>
              </a:rPr>
              <a:t>housing,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employment,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parenting,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physical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health,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community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connections</a:t>
            </a:r>
            <a:endParaRPr sz="1800">
              <a:latin typeface="Arial"/>
              <a:cs typeface="Arial"/>
            </a:endParaRPr>
          </a:p>
          <a:p>
            <a:pPr marL="299085" marR="234950" indent="-287020">
              <a:lnSpc>
                <a:spcPts val="2200"/>
              </a:lnSpc>
              <a:spcBef>
                <a:spcPts val="75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Arial"/>
                <a:cs typeface="Arial"/>
              </a:rPr>
              <a:t>Priority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for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parents/caregivers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or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at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risk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homelessness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,CPS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involvement, </a:t>
            </a:r>
            <a:r>
              <a:rPr dirty="0" sz="1800">
                <a:latin typeface="Arial"/>
                <a:cs typeface="Arial"/>
              </a:rPr>
              <a:t>utilization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ER/Detox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5204" y="3240023"/>
            <a:ext cx="4498847" cy="214121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358274" y="492905"/>
            <a:ext cx="5597525" cy="22142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Since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February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2017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has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served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4,274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individuals </a:t>
            </a:r>
            <a:r>
              <a:rPr dirty="0" sz="1800">
                <a:latin typeface="Arial"/>
                <a:cs typeface="Arial"/>
              </a:rPr>
              <a:t>Currently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serving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1233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individuals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across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North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Dakota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Arial"/>
                <a:cs typeface="Arial"/>
              </a:rPr>
              <a:t>Individual</a:t>
            </a:r>
            <a:r>
              <a:rPr dirty="0" sz="1800" spc="-3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Eligibility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Arial"/>
                <a:cs typeface="Arial"/>
              </a:rPr>
              <a:t>18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years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age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or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older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Arial"/>
                <a:cs typeface="Arial"/>
              </a:rPr>
              <a:t>Involved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criminal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justice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ts val="2135"/>
              </a:lnSpc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Arial"/>
                <a:cs typeface="Arial"/>
              </a:rPr>
              <a:t>At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risk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for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future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criminal justice </a:t>
            </a:r>
            <a:r>
              <a:rPr dirty="0" sz="1800" spc="-10">
                <a:latin typeface="Arial"/>
                <a:cs typeface="Arial"/>
              </a:rPr>
              <a:t>involvement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ts val="2135"/>
              </a:lnSpc>
              <a:buChar char="•"/>
              <a:tabLst>
                <a:tab pos="299085" algn="l"/>
                <a:tab pos="299720" algn="l"/>
              </a:tabLst>
            </a:pPr>
            <a:r>
              <a:rPr dirty="0" sz="1800">
                <a:latin typeface="Arial"/>
                <a:cs typeface="Arial"/>
              </a:rPr>
              <a:t>Identified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behavioral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health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condition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2427" y="896692"/>
            <a:ext cx="3411551" cy="157450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215" y="577596"/>
              <a:ext cx="11987784" cy="570280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5317490" cy="6858000"/>
            </a:xfrm>
            <a:custGeom>
              <a:avLst/>
              <a:gdLst/>
              <a:ahLst/>
              <a:cxnLst/>
              <a:rect l="l" t="t" r="r" b="b"/>
              <a:pathLst>
                <a:path w="5317490" h="6858000">
                  <a:moveTo>
                    <a:pt x="5309603" y="0"/>
                  </a:moveTo>
                  <a:lnTo>
                    <a:pt x="204203" y="0"/>
                  </a:lnTo>
                  <a:lnTo>
                    <a:pt x="204203" y="577583"/>
                  </a:lnTo>
                  <a:lnTo>
                    <a:pt x="0" y="577583"/>
                  </a:lnTo>
                  <a:lnTo>
                    <a:pt x="0" y="6280404"/>
                  </a:lnTo>
                  <a:lnTo>
                    <a:pt x="204203" y="6280404"/>
                  </a:lnTo>
                  <a:lnTo>
                    <a:pt x="204203" y="589788"/>
                  </a:lnTo>
                  <a:lnTo>
                    <a:pt x="5309603" y="589788"/>
                  </a:lnTo>
                  <a:lnTo>
                    <a:pt x="5309603" y="0"/>
                  </a:lnTo>
                  <a:close/>
                </a:path>
                <a:path w="5317490" h="6858000">
                  <a:moveTo>
                    <a:pt x="5317236" y="6280404"/>
                  </a:moveTo>
                  <a:lnTo>
                    <a:pt x="211836" y="6280404"/>
                  </a:lnTo>
                  <a:lnTo>
                    <a:pt x="211836" y="6858000"/>
                  </a:lnTo>
                  <a:lnTo>
                    <a:pt x="5317236" y="6858000"/>
                  </a:lnTo>
                  <a:lnTo>
                    <a:pt x="5317236" y="6280404"/>
                  </a:lnTo>
                  <a:close/>
                </a:path>
              </a:pathLst>
            </a:custGeom>
            <a:solidFill>
              <a:srgbClr val="6F96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11836" y="589787"/>
              <a:ext cx="5105400" cy="5690870"/>
            </a:xfrm>
            <a:custGeom>
              <a:avLst/>
              <a:gdLst/>
              <a:ahLst/>
              <a:cxnLst/>
              <a:rect l="l" t="t" r="r" b="b"/>
              <a:pathLst>
                <a:path w="5105400" h="5690870">
                  <a:moveTo>
                    <a:pt x="5105400" y="0"/>
                  </a:moveTo>
                  <a:lnTo>
                    <a:pt x="0" y="0"/>
                  </a:lnTo>
                  <a:lnTo>
                    <a:pt x="0" y="5690616"/>
                  </a:lnTo>
                  <a:lnTo>
                    <a:pt x="5105400" y="5690616"/>
                  </a:lnTo>
                  <a:lnTo>
                    <a:pt x="5105400" y="0"/>
                  </a:lnTo>
                  <a:close/>
                </a:path>
              </a:pathLst>
            </a:custGeom>
            <a:solidFill>
              <a:srgbClr val="6F9648">
                <a:alpha val="5803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29055"/>
              <a:ext cx="3759707" cy="167030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743455"/>
              <a:ext cx="5184647" cy="1670303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57855"/>
              <a:ext cx="4462271" cy="167030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572255"/>
              <a:ext cx="3858767" cy="167030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486655"/>
              <a:ext cx="3348227" cy="1670303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399582" y="1036421"/>
            <a:ext cx="4070985" cy="459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>
                <a:solidFill>
                  <a:srgbClr val="FFFFFF"/>
                </a:solidFill>
                <a:latin typeface="Segoe UI"/>
                <a:cs typeface="Segoe UI"/>
              </a:rPr>
              <a:t>HB</a:t>
            </a:r>
            <a:r>
              <a:rPr dirty="0" sz="6000" spc="-1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6000" spc="-20">
                <a:solidFill>
                  <a:srgbClr val="FFFFFF"/>
                </a:solidFill>
                <a:latin typeface="Segoe UI"/>
                <a:cs typeface="Segoe UI"/>
              </a:rPr>
              <a:t>1012</a:t>
            </a:r>
            <a:endParaRPr sz="600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</a:pPr>
            <a:r>
              <a:rPr dirty="0" sz="6000" spc="-10">
                <a:solidFill>
                  <a:srgbClr val="FFFFFF"/>
                </a:solidFill>
                <a:latin typeface="Segoe UI"/>
                <a:cs typeface="Segoe UI"/>
              </a:rPr>
              <a:t>Department </a:t>
            </a:r>
            <a:r>
              <a:rPr dirty="0" sz="6000">
                <a:solidFill>
                  <a:srgbClr val="FFFFFF"/>
                </a:solidFill>
                <a:latin typeface="Segoe UI"/>
                <a:cs typeface="Segoe UI"/>
              </a:rPr>
              <a:t>of</a:t>
            </a:r>
            <a:r>
              <a:rPr dirty="0" sz="6000" spc="-13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6000" spc="-10">
                <a:solidFill>
                  <a:srgbClr val="FFFFFF"/>
                </a:solidFill>
                <a:latin typeface="Segoe UI"/>
                <a:cs typeface="Segoe UI"/>
              </a:rPr>
              <a:t>Human Services Budget</a:t>
            </a:r>
            <a:endParaRPr sz="60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547116"/>
            <a:ext cx="1641475" cy="1569720"/>
          </a:xfrm>
          <a:custGeom>
            <a:avLst/>
            <a:gdLst/>
            <a:ahLst/>
            <a:cxnLst/>
            <a:rect l="l" t="t" r="r" b="b"/>
            <a:pathLst>
              <a:path w="1641475" h="1569720">
                <a:moveTo>
                  <a:pt x="0" y="1569719"/>
                </a:moveTo>
                <a:lnTo>
                  <a:pt x="1641348" y="1569719"/>
                </a:lnTo>
                <a:lnTo>
                  <a:pt x="1641348" y="0"/>
                </a:lnTo>
                <a:lnTo>
                  <a:pt x="0" y="0"/>
                </a:lnTo>
                <a:lnTo>
                  <a:pt x="0" y="1569719"/>
                </a:lnTo>
                <a:close/>
              </a:path>
            </a:pathLst>
          </a:custGeom>
          <a:solidFill>
            <a:srgbClr val="796D66">
              <a:alpha val="10194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1641348" y="547116"/>
            <a:ext cx="10213975" cy="6311265"/>
            <a:chOff x="1641348" y="547116"/>
            <a:chExt cx="10213975" cy="6311265"/>
          </a:xfrm>
        </p:grpSpPr>
        <p:sp>
          <p:nvSpPr>
            <p:cNvPr id="4" name="object 4" descr=""/>
            <p:cNvSpPr/>
            <p:nvPr/>
          </p:nvSpPr>
          <p:spPr>
            <a:xfrm>
              <a:off x="1705356" y="547116"/>
              <a:ext cx="10149840" cy="1569720"/>
            </a:xfrm>
            <a:custGeom>
              <a:avLst/>
              <a:gdLst/>
              <a:ahLst/>
              <a:cxnLst/>
              <a:rect l="l" t="t" r="r" b="b"/>
              <a:pathLst>
                <a:path w="10149840" h="1569720">
                  <a:moveTo>
                    <a:pt x="0" y="1569719"/>
                  </a:moveTo>
                  <a:lnTo>
                    <a:pt x="10149840" y="1569719"/>
                  </a:lnTo>
                  <a:lnTo>
                    <a:pt x="10149840" y="0"/>
                  </a:lnTo>
                  <a:lnTo>
                    <a:pt x="0" y="0"/>
                  </a:lnTo>
                  <a:lnTo>
                    <a:pt x="0" y="1569719"/>
                  </a:lnTo>
                  <a:close/>
                </a:path>
              </a:pathLst>
            </a:custGeom>
            <a:solidFill>
              <a:srgbClr val="796D66">
                <a:alpha val="1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641348" y="2116836"/>
              <a:ext cx="64135" cy="4741545"/>
            </a:xfrm>
            <a:custGeom>
              <a:avLst/>
              <a:gdLst/>
              <a:ahLst/>
              <a:cxnLst/>
              <a:rect l="l" t="t" r="r" b="b"/>
              <a:pathLst>
                <a:path w="64135" h="4741545">
                  <a:moveTo>
                    <a:pt x="64007" y="0"/>
                  </a:moveTo>
                  <a:lnTo>
                    <a:pt x="0" y="0"/>
                  </a:lnTo>
                  <a:lnTo>
                    <a:pt x="0" y="4741164"/>
                  </a:lnTo>
                  <a:lnTo>
                    <a:pt x="64007" y="4741164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6F96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641348" y="547116"/>
              <a:ext cx="64135" cy="1569720"/>
            </a:xfrm>
            <a:custGeom>
              <a:avLst/>
              <a:gdLst/>
              <a:ahLst/>
              <a:cxnLst/>
              <a:rect l="l" t="t" r="r" b="b"/>
              <a:pathLst>
                <a:path w="64135" h="1569720">
                  <a:moveTo>
                    <a:pt x="64007" y="0"/>
                  </a:moveTo>
                  <a:lnTo>
                    <a:pt x="0" y="0"/>
                  </a:lnTo>
                  <a:lnTo>
                    <a:pt x="0" y="1569719"/>
                  </a:lnTo>
                  <a:lnTo>
                    <a:pt x="64007" y="156971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D246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92889" y="916896"/>
            <a:ext cx="9769475" cy="7264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600" b="0">
                <a:latin typeface="Segoe UI"/>
                <a:cs typeface="Segoe UI"/>
              </a:rPr>
              <a:t>Section</a:t>
            </a:r>
            <a:r>
              <a:rPr dirty="0" sz="4600" spc="-120" b="0">
                <a:latin typeface="Segoe UI"/>
                <a:cs typeface="Segoe UI"/>
              </a:rPr>
              <a:t> </a:t>
            </a:r>
            <a:r>
              <a:rPr dirty="0" sz="4600" b="0">
                <a:latin typeface="Segoe UI"/>
                <a:cs typeface="Segoe UI"/>
              </a:rPr>
              <a:t>27</a:t>
            </a:r>
            <a:r>
              <a:rPr dirty="0" sz="3400" b="0">
                <a:latin typeface="Segoe UI"/>
                <a:cs typeface="Segoe UI"/>
              </a:rPr>
              <a:t>.</a:t>
            </a:r>
            <a:r>
              <a:rPr dirty="0" sz="3400" spc="-90" b="0">
                <a:latin typeface="Segoe UI"/>
                <a:cs typeface="Segoe UI"/>
              </a:rPr>
              <a:t> </a:t>
            </a:r>
            <a:r>
              <a:rPr dirty="0" sz="3400" b="0">
                <a:latin typeface="Segoe UI"/>
                <a:cs typeface="Segoe UI"/>
              </a:rPr>
              <a:t>Behavioral</a:t>
            </a:r>
            <a:r>
              <a:rPr dirty="0" sz="3400" spc="-95" b="0">
                <a:latin typeface="Segoe UI"/>
                <a:cs typeface="Segoe UI"/>
              </a:rPr>
              <a:t> </a:t>
            </a:r>
            <a:r>
              <a:rPr dirty="0" sz="3400" b="0">
                <a:latin typeface="Segoe UI"/>
                <a:cs typeface="Segoe UI"/>
              </a:rPr>
              <a:t>Health</a:t>
            </a:r>
            <a:r>
              <a:rPr dirty="0" sz="3400" spc="-100" b="0">
                <a:latin typeface="Segoe UI"/>
                <a:cs typeface="Segoe UI"/>
              </a:rPr>
              <a:t> </a:t>
            </a:r>
            <a:r>
              <a:rPr dirty="0" sz="3400" b="0">
                <a:latin typeface="Segoe UI"/>
                <a:cs typeface="Segoe UI"/>
              </a:rPr>
              <a:t>Bed</a:t>
            </a:r>
            <a:r>
              <a:rPr dirty="0" sz="3400" spc="-100" b="0">
                <a:latin typeface="Segoe UI"/>
                <a:cs typeface="Segoe UI"/>
              </a:rPr>
              <a:t> </a:t>
            </a:r>
            <a:r>
              <a:rPr dirty="0" sz="3400" spc="-10" b="0">
                <a:latin typeface="Segoe UI"/>
                <a:cs typeface="Segoe UI"/>
              </a:rPr>
              <a:t>Management</a:t>
            </a:r>
            <a:endParaRPr sz="3400">
              <a:latin typeface="Segoe UI"/>
              <a:cs typeface="Segoe U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025850" y="2301054"/>
            <a:ext cx="9688195" cy="3439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42595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Segoe UI"/>
                <a:cs typeface="Segoe UI"/>
              </a:rPr>
              <a:t>A</a:t>
            </a:r>
            <a:r>
              <a:rPr dirty="0" sz="2400" spc="-5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new section</a:t>
            </a:r>
            <a:r>
              <a:rPr dirty="0" sz="2400" spc="1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to</a:t>
            </a:r>
            <a:r>
              <a:rPr dirty="0" sz="2400" spc="15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chapter 50-06</a:t>
            </a:r>
            <a:r>
              <a:rPr dirty="0" sz="2400" spc="2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of</a:t>
            </a:r>
            <a:r>
              <a:rPr dirty="0" sz="2400" spc="5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the North</a:t>
            </a:r>
            <a:r>
              <a:rPr dirty="0" sz="2400" spc="1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Dakota</a:t>
            </a:r>
            <a:r>
              <a:rPr dirty="0" sz="2400" spc="1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Century Code</a:t>
            </a:r>
            <a:r>
              <a:rPr dirty="0" sz="2400" spc="5">
                <a:latin typeface="Segoe UI"/>
                <a:cs typeface="Segoe UI"/>
              </a:rPr>
              <a:t> </a:t>
            </a:r>
            <a:r>
              <a:rPr dirty="0" sz="2400" spc="-25">
                <a:latin typeface="Segoe UI"/>
                <a:cs typeface="Segoe UI"/>
              </a:rPr>
              <a:t>is </a:t>
            </a:r>
            <a:r>
              <a:rPr dirty="0" sz="2400">
                <a:latin typeface="Segoe UI"/>
                <a:cs typeface="Segoe UI"/>
              </a:rPr>
              <a:t>created</a:t>
            </a:r>
            <a:r>
              <a:rPr dirty="0" sz="2400" spc="-5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and</a:t>
            </a:r>
            <a:r>
              <a:rPr dirty="0" sz="2400" spc="-1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enacted</a:t>
            </a:r>
            <a:r>
              <a:rPr dirty="0" sz="2400" spc="-2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as</a:t>
            </a:r>
            <a:r>
              <a:rPr dirty="0" sz="2400" spc="-35">
                <a:latin typeface="Segoe UI"/>
                <a:cs typeface="Segoe UI"/>
              </a:rPr>
              <a:t> </a:t>
            </a:r>
            <a:r>
              <a:rPr dirty="0" sz="2400" spc="-10">
                <a:latin typeface="Segoe UI"/>
                <a:cs typeface="Segoe UI"/>
              </a:rPr>
              <a:t>follows:</a:t>
            </a:r>
            <a:endParaRPr sz="24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2645"/>
              </a:spcBef>
            </a:pPr>
            <a:r>
              <a:rPr dirty="0" sz="2200" b="1">
                <a:latin typeface="Segoe UI"/>
                <a:cs typeface="Segoe UI"/>
              </a:rPr>
              <a:t>Behavioral</a:t>
            </a:r>
            <a:r>
              <a:rPr dirty="0" sz="2200" spc="-70" b="1">
                <a:latin typeface="Segoe UI"/>
                <a:cs typeface="Segoe UI"/>
              </a:rPr>
              <a:t> </a:t>
            </a:r>
            <a:r>
              <a:rPr dirty="0" sz="2200" b="1">
                <a:latin typeface="Segoe UI"/>
                <a:cs typeface="Segoe UI"/>
              </a:rPr>
              <a:t>health</a:t>
            </a:r>
            <a:r>
              <a:rPr dirty="0" sz="2200" spc="-100" b="1">
                <a:latin typeface="Segoe UI"/>
                <a:cs typeface="Segoe UI"/>
              </a:rPr>
              <a:t> </a:t>
            </a:r>
            <a:r>
              <a:rPr dirty="0" sz="2200" b="1">
                <a:latin typeface="Segoe UI"/>
                <a:cs typeface="Segoe UI"/>
              </a:rPr>
              <a:t>bed</a:t>
            </a:r>
            <a:r>
              <a:rPr dirty="0" sz="2200" spc="-100" b="1">
                <a:latin typeface="Segoe UI"/>
                <a:cs typeface="Segoe UI"/>
              </a:rPr>
              <a:t> </a:t>
            </a:r>
            <a:r>
              <a:rPr dirty="0" sz="2200" b="1">
                <a:latin typeface="Segoe UI"/>
                <a:cs typeface="Segoe UI"/>
              </a:rPr>
              <a:t>management</a:t>
            </a:r>
            <a:r>
              <a:rPr dirty="0" sz="2200" spc="-105" b="1">
                <a:latin typeface="Segoe UI"/>
                <a:cs typeface="Segoe UI"/>
              </a:rPr>
              <a:t> </a:t>
            </a:r>
            <a:r>
              <a:rPr dirty="0" sz="2200" spc="-10" b="1">
                <a:latin typeface="Segoe UI"/>
                <a:cs typeface="Segoe UI"/>
              </a:rPr>
              <a:t>system.</a:t>
            </a:r>
            <a:endParaRPr sz="220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</a:pPr>
            <a:r>
              <a:rPr dirty="0" sz="2200">
                <a:latin typeface="Segoe UI"/>
                <a:cs typeface="Segoe UI"/>
              </a:rPr>
              <a:t>The</a:t>
            </a:r>
            <a:r>
              <a:rPr dirty="0" sz="2200" spc="-7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department</a:t>
            </a:r>
            <a:r>
              <a:rPr dirty="0" sz="2200" spc="-6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shall</a:t>
            </a:r>
            <a:r>
              <a:rPr dirty="0" sz="2200" spc="-5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establish</a:t>
            </a:r>
            <a:r>
              <a:rPr dirty="0" sz="2200" spc="-3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and</a:t>
            </a:r>
            <a:r>
              <a:rPr dirty="0" sz="2200" spc="-6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maintain</a:t>
            </a:r>
            <a:r>
              <a:rPr dirty="0" sz="2200" spc="-2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a</a:t>
            </a:r>
            <a:r>
              <a:rPr dirty="0" sz="2200" spc="-6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behavioral</a:t>
            </a:r>
            <a:r>
              <a:rPr dirty="0" sz="2200" spc="-5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health</a:t>
            </a:r>
            <a:r>
              <a:rPr dirty="0" sz="2200" spc="-45">
                <a:latin typeface="Segoe UI"/>
                <a:cs typeface="Segoe UI"/>
              </a:rPr>
              <a:t> </a:t>
            </a:r>
            <a:r>
              <a:rPr dirty="0" sz="2200" spc="-25">
                <a:latin typeface="Segoe UI"/>
                <a:cs typeface="Segoe UI"/>
              </a:rPr>
              <a:t>bed </a:t>
            </a:r>
            <a:r>
              <a:rPr dirty="0" sz="2200">
                <a:latin typeface="Segoe UI"/>
                <a:cs typeface="Segoe UI"/>
              </a:rPr>
              <a:t>management</a:t>
            </a:r>
            <a:r>
              <a:rPr dirty="0" sz="2200" spc="-6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system</a:t>
            </a:r>
            <a:r>
              <a:rPr dirty="0" sz="2200" spc="-8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to</a:t>
            </a:r>
            <a:r>
              <a:rPr dirty="0" sz="2200" spc="-10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improve</a:t>
            </a:r>
            <a:r>
              <a:rPr dirty="0" sz="2200" spc="-8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utilization</a:t>
            </a:r>
            <a:r>
              <a:rPr dirty="0" sz="2200" spc="-3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of</a:t>
            </a:r>
            <a:r>
              <a:rPr dirty="0" sz="2200" spc="-8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behavioral</a:t>
            </a:r>
            <a:r>
              <a:rPr dirty="0" sz="2200" spc="-8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health</a:t>
            </a:r>
            <a:r>
              <a:rPr dirty="0" sz="2200" spc="-5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bed</a:t>
            </a:r>
            <a:r>
              <a:rPr dirty="0" sz="2200" spc="-100">
                <a:latin typeface="Segoe UI"/>
                <a:cs typeface="Segoe UI"/>
              </a:rPr>
              <a:t> </a:t>
            </a:r>
            <a:r>
              <a:rPr dirty="0" sz="2200" spc="-10">
                <a:latin typeface="Segoe UI"/>
                <a:cs typeface="Segoe UI"/>
              </a:rPr>
              <a:t>capacity. </a:t>
            </a:r>
            <a:r>
              <a:rPr dirty="0" sz="2200">
                <a:latin typeface="Segoe UI"/>
                <a:cs typeface="Segoe UI"/>
              </a:rPr>
              <a:t>Public</a:t>
            </a:r>
            <a:r>
              <a:rPr dirty="0" sz="2200" spc="-7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and</a:t>
            </a:r>
            <a:r>
              <a:rPr dirty="0" sz="2200" spc="-8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private</a:t>
            </a:r>
            <a:r>
              <a:rPr dirty="0" sz="2200" spc="-10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providers</a:t>
            </a:r>
            <a:r>
              <a:rPr dirty="0" sz="2200" spc="-10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of</a:t>
            </a:r>
            <a:r>
              <a:rPr dirty="0" sz="2200" spc="-8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residential</a:t>
            </a:r>
            <a:r>
              <a:rPr dirty="0" sz="2200" spc="-6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or</a:t>
            </a:r>
            <a:r>
              <a:rPr dirty="0" sz="2200" spc="-9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inpatient</a:t>
            </a:r>
            <a:r>
              <a:rPr dirty="0" sz="2200" spc="-7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behavioral</a:t>
            </a:r>
            <a:r>
              <a:rPr dirty="0" sz="2200" spc="-75">
                <a:latin typeface="Segoe UI"/>
                <a:cs typeface="Segoe UI"/>
              </a:rPr>
              <a:t> </a:t>
            </a:r>
            <a:r>
              <a:rPr dirty="0" sz="2200" spc="-10">
                <a:latin typeface="Segoe UI"/>
                <a:cs typeface="Segoe UI"/>
              </a:rPr>
              <a:t>health </a:t>
            </a:r>
            <a:r>
              <a:rPr dirty="0" sz="2200">
                <a:latin typeface="Segoe UI"/>
                <a:cs typeface="Segoe UI"/>
              </a:rPr>
              <a:t>services</a:t>
            </a:r>
            <a:r>
              <a:rPr dirty="0" sz="2200" spc="-6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shall</a:t>
            </a:r>
            <a:r>
              <a:rPr dirty="0" sz="2200" spc="-2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participate</a:t>
            </a:r>
            <a:r>
              <a:rPr dirty="0" sz="2200" spc="-4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in</a:t>
            </a:r>
            <a:r>
              <a:rPr dirty="0" sz="2200" spc="-3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and</a:t>
            </a:r>
            <a:r>
              <a:rPr dirty="0" sz="2200" spc="-4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report</a:t>
            </a:r>
            <a:r>
              <a:rPr dirty="0" sz="2200" spc="-6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daily</a:t>
            </a:r>
            <a:r>
              <a:rPr dirty="0" sz="2200" spc="-2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to</a:t>
            </a:r>
            <a:r>
              <a:rPr dirty="0" sz="2200" spc="-5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the</a:t>
            </a:r>
            <a:r>
              <a:rPr dirty="0" sz="2200" spc="-4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department</a:t>
            </a:r>
            <a:r>
              <a:rPr dirty="0" sz="2200" spc="-4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the</a:t>
            </a:r>
            <a:r>
              <a:rPr dirty="0" sz="2200" spc="-45">
                <a:latin typeface="Segoe UI"/>
                <a:cs typeface="Segoe UI"/>
              </a:rPr>
              <a:t> </a:t>
            </a:r>
            <a:r>
              <a:rPr dirty="0" sz="2200" spc="-10">
                <a:latin typeface="Segoe UI"/>
                <a:cs typeface="Segoe UI"/>
              </a:rPr>
              <a:t>information </a:t>
            </a:r>
            <a:r>
              <a:rPr dirty="0" sz="2200">
                <a:latin typeface="Segoe UI"/>
                <a:cs typeface="Segoe UI"/>
              </a:rPr>
              <a:t>and</a:t>
            </a:r>
            <a:r>
              <a:rPr dirty="0" sz="2200" spc="-6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documentation</a:t>
            </a:r>
            <a:r>
              <a:rPr dirty="0" sz="2200" spc="-3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necessary</a:t>
            </a:r>
            <a:r>
              <a:rPr dirty="0" sz="2200" spc="-8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to</a:t>
            </a:r>
            <a:r>
              <a:rPr dirty="0" sz="2200" spc="-7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maintain</a:t>
            </a:r>
            <a:r>
              <a:rPr dirty="0" sz="2200" spc="-3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the</a:t>
            </a:r>
            <a:r>
              <a:rPr dirty="0" sz="2200" spc="-6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behavioral</a:t>
            </a:r>
            <a:r>
              <a:rPr dirty="0" sz="2200" spc="-6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health</a:t>
            </a:r>
            <a:r>
              <a:rPr dirty="0" sz="2200" spc="-55">
                <a:latin typeface="Segoe UI"/>
                <a:cs typeface="Segoe UI"/>
              </a:rPr>
              <a:t> </a:t>
            </a:r>
            <a:r>
              <a:rPr dirty="0" sz="2200" spc="-25">
                <a:latin typeface="Segoe UI"/>
                <a:cs typeface="Segoe UI"/>
              </a:rPr>
              <a:t>bed </a:t>
            </a:r>
            <a:r>
              <a:rPr dirty="0" sz="2200">
                <a:latin typeface="Segoe UI"/>
                <a:cs typeface="Segoe UI"/>
              </a:rPr>
              <a:t>management</a:t>
            </a:r>
            <a:r>
              <a:rPr dirty="0" sz="2200" spc="-3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system</a:t>
            </a:r>
            <a:r>
              <a:rPr dirty="0" sz="2200" spc="-5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in</a:t>
            </a:r>
            <a:r>
              <a:rPr dirty="0" sz="2200" spc="-4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the</a:t>
            </a:r>
            <a:r>
              <a:rPr dirty="0" sz="2200" spc="-4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form</a:t>
            </a:r>
            <a:r>
              <a:rPr dirty="0" sz="2200" spc="-5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and</a:t>
            </a:r>
            <a:r>
              <a:rPr dirty="0" sz="2200" spc="-45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manner</a:t>
            </a:r>
            <a:r>
              <a:rPr dirty="0" sz="2200" spc="-45">
                <a:latin typeface="Segoe UI"/>
                <a:cs typeface="Segoe UI"/>
              </a:rPr>
              <a:t> </a:t>
            </a:r>
            <a:r>
              <a:rPr dirty="0" sz="2200" spc="-10">
                <a:latin typeface="Segoe UI"/>
                <a:cs typeface="Segoe UI"/>
              </a:rPr>
              <a:t>prescribed</a:t>
            </a:r>
            <a:r>
              <a:rPr dirty="0" sz="2200" spc="-9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by</a:t>
            </a:r>
            <a:r>
              <a:rPr dirty="0" sz="2200" spc="-60">
                <a:latin typeface="Segoe UI"/>
                <a:cs typeface="Segoe UI"/>
              </a:rPr>
              <a:t> </a:t>
            </a:r>
            <a:r>
              <a:rPr dirty="0" sz="2200">
                <a:latin typeface="Segoe UI"/>
                <a:cs typeface="Segoe UI"/>
              </a:rPr>
              <a:t>the</a:t>
            </a:r>
            <a:r>
              <a:rPr dirty="0" sz="2200" spc="-45">
                <a:latin typeface="Segoe UI"/>
                <a:cs typeface="Segoe UI"/>
              </a:rPr>
              <a:t> </a:t>
            </a:r>
            <a:r>
              <a:rPr dirty="0" sz="2200" spc="-10">
                <a:latin typeface="Segoe UI"/>
                <a:cs typeface="Segoe UI"/>
              </a:rPr>
              <a:t>department.</a:t>
            </a:r>
            <a:endParaRPr sz="2200">
              <a:latin typeface="Segoe UI"/>
              <a:cs typeface="Segoe U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51104" y="938783"/>
            <a:ext cx="798830" cy="797560"/>
            <a:chOff x="451104" y="938783"/>
            <a:chExt cx="798830" cy="797560"/>
          </a:xfrm>
        </p:grpSpPr>
        <p:sp>
          <p:nvSpPr>
            <p:cNvPr id="10" name="object 10" descr=""/>
            <p:cNvSpPr/>
            <p:nvPr/>
          </p:nvSpPr>
          <p:spPr>
            <a:xfrm>
              <a:off x="470154" y="957833"/>
              <a:ext cx="760730" cy="759460"/>
            </a:xfrm>
            <a:custGeom>
              <a:avLst/>
              <a:gdLst/>
              <a:ahLst/>
              <a:cxnLst/>
              <a:rect l="l" t="t" r="r" b="b"/>
              <a:pathLst>
                <a:path w="760730" h="759460">
                  <a:moveTo>
                    <a:pt x="0" y="379475"/>
                  </a:moveTo>
                  <a:lnTo>
                    <a:pt x="2962" y="331876"/>
                  </a:lnTo>
                  <a:lnTo>
                    <a:pt x="11613" y="286040"/>
                  </a:lnTo>
                  <a:lnTo>
                    <a:pt x="25594" y="242324"/>
                  </a:lnTo>
                  <a:lnTo>
                    <a:pt x="44551" y="201083"/>
                  </a:lnTo>
                  <a:lnTo>
                    <a:pt x="68127" y="162674"/>
                  </a:lnTo>
                  <a:lnTo>
                    <a:pt x="95965" y="127452"/>
                  </a:lnTo>
                  <a:lnTo>
                    <a:pt x="127708" y="95772"/>
                  </a:lnTo>
                  <a:lnTo>
                    <a:pt x="163002" y="67990"/>
                  </a:lnTo>
                  <a:lnTo>
                    <a:pt x="201488" y="44462"/>
                  </a:lnTo>
                  <a:lnTo>
                    <a:pt x="242811" y="25543"/>
                  </a:lnTo>
                  <a:lnTo>
                    <a:pt x="286615" y="11589"/>
                  </a:lnTo>
                  <a:lnTo>
                    <a:pt x="332542" y="2956"/>
                  </a:lnTo>
                  <a:lnTo>
                    <a:pt x="380238" y="0"/>
                  </a:lnTo>
                  <a:lnTo>
                    <a:pt x="427933" y="2956"/>
                  </a:lnTo>
                  <a:lnTo>
                    <a:pt x="473860" y="11589"/>
                  </a:lnTo>
                  <a:lnTo>
                    <a:pt x="517664" y="25543"/>
                  </a:lnTo>
                  <a:lnTo>
                    <a:pt x="558987" y="44462"/>
                  </a:lnTo>
                  <a:lnTo>
                    <a:pt x="597473" y="67990"/>
                  </a:lnTo>
                  <a:lnTo>
                    <a:pt x="632767" y="95772"/>
                  </a:lnTo>
                  <a:lnTo>
                    <a:pt x="664510" y="127452"/>
                  </a:lnTo>
                  <a:lnTo>
                    <a:pt x="692348" y="162674"/>
                  </a:lnTo>
                  <a:lnTo>
                    <a:pt x="715924" y="201083"/>
                  </a:lnTo>
                  <a:lnTo>
                    <a:pt x="734881" y="242324"/>
                  </a:lnTo>
                  <a:lnTo>
                    <a:pt x="748862" y="286040"/>
                  </a:lnTo>
                  <a:lnTo>
                    <a:pt x="757513" y="331876"/>
                  </a:lnTo>
                  <a:lnTo>
                    <a:pt x="760476" y="379475"/>
                  </a:lnTo>
                  <a:lnTo>
                    <a:pt x="757513" y="427075"/>
                  </a:lnTo>
                  <a:lnTo>
                    <a:pt x="748862" y="472911"/>
                  </a:lnTo>
                  <a:lnTo>
                    <a:pt x="734881" y="516627"/>
                  </a:lnTo>
                  <a:lnTo>
                    <a:pt x="715924" y="557868"/>
                  </a:lnTo>
                  <a:lnTo>
                    <a:pt x="692348" y="596277"/>
                  </a:lnTo>
                  <a:lnTo>
                    <a:pt x="664510" y="631499"/>
                  </a:lnTo>
                  <a:lnTo>
                    <a:pt x="632767" y="663179"/>
                  </a:lnTo>
                  <a:lnTo>
                    <a:pt x="597473" y="690961"/>
                  </a:lnTo>
                  <a:lnTo>
                    <a:pt x="558987" y="714489"/>
                  </a:lnTo>
                  <a:lnTo>
                    <a:pt x="517664" y="733408"/>
                  </a:lnTo>
                  <a:lnTo>
                    <a:pt x="473860" y="747362"/>
                  </a:lnTo>
                  <a:lnTo>
                    <a:pt x="427933" y="755995"/>
                  </a:lnTo>
                  <a:lnTo>
                    <a:pt x="380238" y="758951"/>
                  </a:lnTo>
                  <a:lnTo>
                    <a:pt x="332542" y="755995"/>
                  </a:lnTo>
                  <a:lnTo>
                    <a:pt x="286615" y="747362"/>
                  </a:lnTo>
                  <a:lnTo>
                    <a:pt x="242811" y="733408"/>
                  </a:lnTo>
                  <a:lnTo>
                    <a:pt x="201488" y="714489"/>
                  </a:lnTo>
                  <a:lnTo>
                    <a:pt x="163002" y="690961"/>
                  </a:lnTo>
                  <a:lnTo>
                    <a:pt x="127708" y="663179"/>
                  </a:lnTo>
                  <a:lnTo>
                    <a:pt x="95965" y="631499"/>
                  </a:lnTo>
                  <a:lnTo>
                    <a:pt x="68127" y="596277"/>
                  </a:lnTo>
                  <a:lnTo>
                    <a:pt x="44551" y="557868"/>
                  </a:lnTo>
                  <a:lnTo>
                    <a:pt x="25594" y="516627"/>
                  </a:lnTo>
                  <a:lnTo>
                    <a:pt x="11613" y="472911"/>
                  </a:lnTo>
                  <a:lnTo>
                    <a:pt x="2962" y="427075"/>
                  </a:lnTo>
                  <a:lnTo>
                    <a:pt x="0" y="379475"/>
                  </a:lnTo>
                  <a:close/>
                </a:path>
              </a:pathLst>
            </a:custGeom>
            <a:ln w="38100">
              <a:solidFill>
                <a:srgbClr val="6F96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91134" y="1337309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 h="0">
                  <a:moveTo>
                    <a:pt x="0" y="0"/>
                  </a:moveTo>
                  <a:lnTo>
                    <a:pt x="279425" y="0"/>
                  </a:lnTo>
                </a:path>
              </a:pathLst>
            </a:custGeom>
            <a:ln w="38100">
              <a:solidFill>
                <a:srgbClr val="6F96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49629" y="1219961"/>
              <a:ext cx="151130" cy="116839"/>
            </a:xfrm>
            <a:custGeom>
              <a:avLst/>
              <a:gdLst/>
              <a:ahLst/>
              <a:cxnLst/>
              <a:rect l="l" t="t" r="r" b="b"/>
              <a:pathLst>
                <a:path w="151130" h="116840">
                  <a:moveTo>
                    <a:pt x="0" y="0"/>
                  </a:moveTo>
                  <a:lnTo>
                    <a:pt x="151028" y="116763"/>
                  </a:lnTo>
                </a:path>
              </a:pathLst>
            </a:custGeom>
            <a:ln w="38100">
              <a:solidFill>
                <a:srgbClr val="6F96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849629" y="1337309"/>
              <a:ext cx="151130" cy="116839"/>
            </a:xfrm>
            <a:custGeom>
              <a:avLst/>
              <a:gdLst/>
              <a:ahLst/>
              <a:cxnLst/>
              <a:rect l="l" t="t" r="r" b="b"/>
              <a:pathLst>
                <a:path w="151130" h="116840">
                  <a:moveTo>
                    <a:pt x="0" y="116763"/>
                  </a:moveTo>
                  <a:lnTo>
                    <a:pt x="151028" y="0"/>
                  </a:lnTo>
                </a:path>
              </a:pathLst>
            </a:custGeom>
            <a:ln w="38100">
              <a:solidFill>
                <a:srgbClr val="6F964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547116"/>
            <a:ext cx="1641475" cy="1569720"/>
          </a:xfrm>
          <a:custGeom>
            <a:avLst/>
            <a:gdLst/>
            <a:ahLst/>
            <a:cxnLst/>
            <a:rect l="l" t="t" r="r" b="b"/>
            <a:pathLst>
              <a:path w="1641475" h="1569720">
                <a:moveTo>
                  <a:pt x="0" y="1569719"/>
                </a:moveTo>
                <a:lnTo>
                  <a:pt x="1641348" y="1569719"/>
                </a:lnTo>
                <a:lnTo>
                  <a:pt x="1641348" y="0"/>
                </a:lnTo>
                <a:lnTo>
                  <a:pt x="0" y="0"/>
                </a:lnTo>
                <a:lnTo>
                  <a:pt x="0" y="1569719"/>
                </a:lnTo>
                <a:close/>
              </a:path>
            </a:pathLst>
          </a:custGeom>
          <a:solidFill>
            <a:srgbClr val="796D66">
              <a:alpha val="10194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1641348" y="547116"/>
            <a:ext cx="10081260" cy="6311265"/>
            <a:chOff x="1641348" y="547116"/>
            <a:chExt cx="10081260" cy="6311265"/>
          </a:xfrm>
        </p:grpSpPr>
        <p:sp>
          <p:nvSpPr>
            <p:cNvPr id="4" name="object 4" descr=""/>
            <p:cNvSpPr/>
            <p:nvPr/>
          </p:nvSpPr>
          <p:spPr>
            <a:xfrm>
              <a:off x="1705356" y="547116"/>
              <a:ext cx="10017760" cy="1569720"/>
            </a:xfrm>
            <a:custGeom>
              <a:avLst/>
              <a:gdLst/>
              <a:ahLst/>
              <a:cxnLst/>
              <a:rect l="l" t="t" r="r" b="b"/>
              <a:pathLst>
                <a:path w="10017760" h="1569720">
                  <a:moveTo>
                    <a:pt x="0" y="1569719"/>
                  </a:moveTo>
                  <a:lnTo>
                    <a:pt x="10017252" y="1569719"/>
                  </a:lnTo>
                  <a:lnTo>
                    <a:pt x="10017252" y="0"/>
                  </a:lnTo>
                  <a:lnTo>
                    <a:pt x="0" y="0"/>
                  </a:lnTo>
                  <a:lnTo>
                    <a:pt x="0" y="1569719"/>
                  </a:lnTo>
                  <a:close/>
                </a:path>
              </a:pathLst>
            </a:custGeom>
            <a:solidFill>
              <a:srgbClr val="796D66">
                <a:alpha val="1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641348" y="2116836"/>
              <a:ext cx="64135" cy="4741545"/>
            </a:xfrm>
            <a:custGeom>
              <a:avLst/>
              <a:gdLst/>
              <a:ahLst/>
              <a:cxnLst/>
              <a:rect l="l" t="t" r="r" b="b"/>
              <a:pathLst>
                <a:path w="64135" h="4741545">
                  <a:moveTo>
                    <a:pt x="64007" y="0"/>
                  </a:moveTo>
                  <a:lnTo>
                    <a:pt x="0" y="0"/>
                  </a:lnTo>
                  <a:lnTo>
                    <a:pt x="0" y="4741164"/>
                  </a:lnTo>
                  <a:lnTo>
                    <a:pt x="64007" y="4741164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6F96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641348" y="547116"/>
              <a:ext cx="64135" cy="1569720"/>
            </a:xfrm>
            <a:custGeom>
              <a:avLst/>
              <a:gdLst/>
              <a:ahLst/>
              <a:cxnLst/>
              <a:rect l="l" t="t" r="r" b="b"/>
              <a:pathLst>
                <a:path w="64135" h="1569720">
                  <a:moveTo>
                    <a:pt x="64007" y="0"/>
                  </a:moveTo>
                  <a:lnTo>
                    <a:pt x="0" y="0"/>
                  </a:lnTo>
                  <a:lnTo>
                    <a:pt x="0" y="1569719"/>
                  </a:lnTo>
                  <a:lnTo>
                    <a:pt x="64007" y="156971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D246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61179" y="1007198"/>
            <a:ext cx="8265159" cy="1188720"/>
          </a:xfrm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55"/>
              </a:spcBef>
            </a:pPr>
            <a:r>
              <a:rPr dirty="0" sz="4600" b="0">
                <a:latin typeface="Segoe UI"/>
                <a:cs typeface="Segoe UI"/>
              </a:rPr>
              <a:t>SB</a:t>
            </a:r>
            <a:r>
              <a:rPr dirty="0" sz="4600" spc="-60" b="0">
                <a:latin typeface="Segoe UI"/>
                <a:cs typeface="Segoe UI"/>
              </a:rPr>
              <a:t> </a:t>
            </a:r>
            <a:r>
              <a:rPr dirty="0" sz="4600" b="0">
                <a:latin typeface="Segoe UI"/>
                <a:cs typeface="Segoe UI"/>
              </a:rPr>
              <a:t>2161:</a:t>
            </a:r>
            <a:r>
              <a:rPr dirty="0" sz="4600" spc="-55" b="0">
                <a:latin typeface="Segoe UI"/>
                <a:cs typeface="Segoe UI"/>
              </a:rPr>
              <a:t> </a:t>
            </a:r>
            <a:r>
              <a:rPr dirty="0" sz="3000" b="0">
                <a:latin typeface="Segoe UI"/>
                <a:cs typeface="Segoe UI"/>
              </a:rPr>
              <a:t>Creation</a:t>
            </a:r>
            <a:r>
              <a:rPr dirty="0" sz="3000" spc="-45" b="0">
                <a:latin typeface="Segoe UI"/>
                <a:cs typeface="Segoe UI"/>
              </a:rPr>
              <a:t> </a:t>
            </a:r>
            <a:r>
              <a:rPr dirty="0" sz="3000" b="0">
                <a:latin typeface="Segoe UI"/>
                <a:cs typeface="Segoe UI"/>
              </a:rPr>
              <a:t>of</a:t>
            </a:r>
            <a:r>
              <a:rPr dirty="0" sz="3000" spc="-45" b="0">
                <a:latin typeface="Segoe UI"/>
                <a:cs typeface="Segoe UI"/>
              </a:rPr>
              <a:t> </a:t>
            </a:r>
            <a:r>
              <a:rPr dirty="0" sz="3000" b="0">
                <a:latin typeface="Segoe UI"/>
                <a:cs typeface="Segoe UI"/>
              </a:rPr>
              <a:t>Mental</a:t>
            </a:r>
            <a:r>
              <a:rPr dirty="0" sz="3000" spc="-35" b="0">
                <a:latin typeface="Segoe UI"/>
                <a:cs typeface="Segoe UI"/>
              </a:rPr>
              <a:t> </a:t>
            </a:r>
            <a:r>
              <a:rPr dirty="0" sz="3000" b="0">
                <a:latin typeface="Segoe UI"/>
                <a:cs typeface="Segoe UI"/>
              </a:rPr>
              <a:t>Health</a:t>
            </a:r>
            <a:r>
              <a:rPr dirty="0" sz="3000" spc="-45" b="0">
                <a:latin typeface="Segoe UI"/>
                <a:cs typeface="Segoe UI"/>
              </a:rPr>
              <a:t> </a:t>
            </a:r>
            <a:r>
              <a:rPr dirty="0" sz="3000" spc="-10" b="0">
                <a:latin typeface="Segoe UI"/>
                <a:cs typeface="Segoe UI"/>
              </a:rPr>
              <a:t>Program Registry</a:t>
            </a:r>
            <a:endParaRPr sz="3000">
              <a:latin typeface="Segoe UI"/>
              <a:cs typeface="Segoe U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928595" y="2287335"/>
            <a:ext cx="9607550" cy="3683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6195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Segoe UI"/>
                <a:cs typeface="Segoe UI"/>
              </a:rPr>
              <a:t>A</a:t>
            </a:r>
            <a:r>
              <a:rPr dirty="0" sz="2400" spc="-5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new section</a:t>
            </a:r>
            <a:r>
              <a:rPr dirty="0" sz="2400" spc="1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to</a:t>
            </a:r>
            <a:r>
              <a:rPr dirty="0" sz="2400" spc="15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chapter 50-06</a:t>
            </a:r>
            <a:r>
              <a:rPr dirty="0" sz="2400" spc="2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of</a:t>
            </a:r>
            <a:r>
              <a:rPr dirty="0" sz="2400" spc="5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the North</a:t>
            </a:r>
            <a:r>
              <a:rPr dirty="0" sz="2400" spc="1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Dakota</a:t>
            </a:r>
            <a:r>
              <a:rPr dirty="0" sz="2400" spc="1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Century Code</a:t>
            </a:r>
            <a:r>
              <a:rPr dirty="0" sz="2400" spc="5">
                <a:latin typeface="Segoe UI"/>
                <a:cs typeface="Segoe UI"/>
              </a:rPr>
              <a:t> </a:t>
            </a:r>
            <a:r>
              <a:rPr dirty="0" sz="2400" spc="-25">
                <a:latin typeface="Segoe UI"/>
                <a:cs typeface="Segoe UI"/>
              </a:rPr>
              <a:t>is </a:t>
            </a:r>
            <a:r>
              <a:rPr dirty="0" sz="2400">
                <a:latin typeface="Segoe UI"/>
                <a:cs typeface="Segoe UI"/>
              </a:rPr>
              <a:t>created</a:t>
            </a:r>
            <a:r>
              <a:rPr dirty="0" sz="2400" spc="-5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and</a:t>
            </a:r>
            <a:r>
              <a:rPr dirty="0" sz="2400" spc="-1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enacted</a:t>
            </a:r>
            <a:r>
              <a:rPr dirty="0" sz="2400" spc="-20">
                <a:latin typeface="Segoe UI"/>
                <a:cs typeface="Segoe UI"/>
              </a:rPr>
              <a:t> </a:t>
            </a:r>
            <a:r>
              <a:rPr dirty="0" sz="2400">
                <a:latin typeface="Segoe UI"/>
                <a:cs typeface="Segoe UI"/>
              </a:rPr>
              <a:t>as</a:t>
            </a:r>
            <a:r>
              <a:rPr dirty="0" sz="2400" spc="-35">
                <a:latin typeface="Segoe UI"/>
                <a:cs typeface="Segoe UI"/>
              </a:rPr>
              <a:t> </a:t>
            </a:r>
            <a:r>
              <a:rPr dirty="0" sz="2400" spc="-10">
                <a:latin typeface="Segoe UI"/>
                <a:cs typeface="Segoe UI"/>
              </a:rPr>
              <a:t>follows: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5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Mental</a:t>
            </a:r>
            <a:r>
              <a:rPr dirty="0" sz="2400" spc="-3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health</a:t>
            </a:r>
            <a:r>
              <a:rPr dirty="0" sz="2400" spc="-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program</a:t>
            </a:r>
            <a:r>
              <a:rPr dirty="0" sz="2400" spc="-1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 spc="-10">
                <a:solidFill>
                  <a:srgbClr val="6F9648"/>
                </a:solidFill>
                <a:latin typeface="Segoe UI"/>
                <a:cs typeface="Segoe UI"/>
              </a:rPr>
              <a:t>registry.</a:t>
            </a:r>
            <a:endParaRPr sz="2400">
              <a:latin typeface="Segoe UI"/>
              <a:cs typeface="Segoe UI"/>
            </a:endParaRPr>
          </a:p>
          <a:p>
            <a:pPr marL="12700" marR="5080">
              <a:lnSpc>
                <a:spcPct val="100000"/>
              </a:lnSpc>
            </a:pP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The department</a:t>
            </a:r>
            <a:r>
              <a:rPr dirty="0" sz="2400" spc="-2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shall</a:t>
            </a:r>
            <a:r>
              <a:rPr dirty="0" sz="2400" spc="2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establish</a:t>
            </a:r>
            <a:r>
              <a:rPr dirty="0" sz="2400" spc="-1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and</a:t>
            </a:r>
            <a:r>
              <a:rPr dirty="0" sz="2400" spc="1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maintain</a:t>
            </a:r>
            <a:r>
              <a:rPr dirty="0" sz="2400" spc="3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a registry</a:t>
            </a:r>
            <a:r>
              <a:rPr dirty="0" sz="2400" spc="-1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of</a:t>
            </a:r>
            <a:r>
              <a:rPr dirty="0" sz="2400" spc="1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mental</a:t>
            </a:r>
            <a:r>
              <a:rPr dirty="0" sz="2400" spc="-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 spc="-10">
                <a:solidFill>
                  <a:srgbClr val="6F9648"/>
                </a:solidFill>
                <a:latin typeface="Segoe UI"/>
                <a:cs typeface="Segoe UI"/>
              </a:rPr>
              <a:t>health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programs</a:t>
            </a:r>
            <a:r>
              <a:rPr dirty="0" sz="2400" spc="-2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in</a:t>
            </a:r>
            <a:r>
              <a:rPr dirty="0" sz="2400" spc="-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the</a:t>
            </a:r>
            <a:r>
              <a:rPr dirty="0" sz="2400" spc="-1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state.</a:t>
            </a:r>
            <a:r>
              <a:rPr dirty="0" sz="2400" spc="-3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A</a:t>
            </a:r>
            <a:r>
              <a:rPr dirty="0" sz="2400" spc="-1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mental</a:t>
            </a:r>
            <a:r>
              <a:rPr dirty="0" sz="2400" spc="-2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health program</a:t>
            </a:r>
            <a:r>
              <a:rPr dirty="0" sz="2400" spc="-1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shall provide</a:t>
            </a:r>
            <a:r>
              <a:rPr dirty="0" sz="2400" spc="-1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 spc="-25">
                <a:solidFill>
                  <a:srgbClr val="6F9648"/>
                </a:solidFill>
                <a:latin typeface="Segoe UI"/>
                <a:cs typeface="Segoe UI"/>
              </a:rPr>
              <a:t>the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information</a:t>
            </a:r>
            <a:r>
              <a:rPr dirty="0" sz="2400" spc="2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and</a:t>
            </a:r>
            <a:r>
              <a:rPr dirty="0" sz="2400" spc="2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documentation</a:t>
            </a:r>
            <a:r>
              <a:rPr dirty="0" sz="2400" spc="3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necessary</a:t>
            </a:r>
            <a:r>
              <a:rPr dirty="0" sz="2400" spc="-1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to</a:t>
            </a:r>
            <a:r>
              <a:rPr dirty="0" sz="2400" spc="1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the</a:t>
            </a:r>
            <a:r>
              <a:rPr dirty="0" sz="2400" spc="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department</a:t>
            </a:r>
            <a:r>
              <a:rPr dirty="0" sz="2400" spc="-1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at</a:t>
            </a:r>
            <a:r>
              <a:rPr dirty="0" sz="2400" spc="1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 spc="-10">
                <a:solidFill>
                  <a:srgbClr val="6F9648"/>
                </a:solidFill>
                <a:latin typeface="Segoe UI"/>
                <a:cs typeface="Segoe UI"/>
              </a:rPr>
              <a:t>least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annually</a:t>
            </a:r>
            <a:r>
              <a:rPr dirty="0" sz="2400" spc="4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in</a:t>
            </a:r>
            <a:r>
              <a:rPr dirty="0" sz="2400" spc="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the</a:t>
            </a:r>
            <a:r>
              <a:rPr dirty="0" sz="2400" spc="-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form</a:t>
            </a:r>
            <a:r>
              <a:rPr dirty="0" sz="2400" spc="-1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and</a:t>
            </a:r>
            <a:r>
              <a:rPr dirty="0" sz="2400" spc="-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manner</a:t>
            </a:r>
            <a:r>
              <a:rPr dirty="0" sz="2400" spc="1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prescribed</a:t>
            </a:r>
            <a:r>
              <a:rPr dirty="0" sz="2400" spc="-2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by</a:t>
            </a:r>
            <a:r>
              <a:rPr dirty="0" sz="2400" spc="-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the department.</a:t>
            </a:r>
            <a:r>
              <a:rPr dirty="0" sz="2400" spc="-3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 spc="-25">
                <a:solidFill>
                  <a:srgbClr val="6F9648"/>
                </a:solidFill>
                <a:latin typeface="Segoe UI"/>
                <a:cs typeface="Segoe UI"/>
              </a:rPr>
              <a:t>The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department</a:t>
            </a:r>
            <a:r>
              <a:rPr dirty="0" sz="2400" spc="-4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shall</a:t>
            </a:r>
            <a:r>
              <a:rPr dirty="0" sz="2400" spc="1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make</a:t>
            </a:r>
            <a:r>
              <a:rPr dirty="0" sz="2400" spc="-1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the</a:t>
            </a:r>
            <a:r>
              <a:rPr dirty="0" sz="2400" spc="-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registry</a:t>
            </a:r>
            <a:r>
              <a:rPr dirty="0" sz="2400" spc="-2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available</a:t>
            </a:r>
            <a:r>
              <a:rPr dirty="0" sz="2400" spc="2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to the</a:t>
            </a:r>
            <a:r>
              <a:rPr dirty="0" sz="2400" spc="-5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public</a:t>
            </a:r>
            <a:r>
              <a:rPr dirty="0" sz="2400" spc="2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on </a:t>
            </a:r>
            <a:r>
              <a:rPr dirty="0" sz="2400" spc="-25">
                <a:solidFill>
                  <a:srgbClr val="6F9648"/>
                </a:solidFill>
                <a:latin typeface="Segoe UI"/>
                <a:cs typeface="Segoe UI"/>
              </a:rPr>
              <a:t>the </a:t>
            </a:r>
            <a:r>
              <a:rPr dirty="0" sz="2400">
                <a:solidFill>
                  <a:srgbClr val="6F9648"/>
                </a:solidFill>
                <a:latin typeface="Segoe UI"/>
                <a:cs typeface="Segoe UI"/>
              </a:rPr>
              <a:t>department's</a:t>
            </a:r>
            <a:r>
              <a:rPr dirty="0" sz="2400" spc="-50">
                <a:solidFill>
                  <a:srgbClr val="6F9648"/>
                </a:solidFill>
                <a:latin typeface="Segoe UI"/>
                <a:cs typeface="Segoe UI"/>
              </a:rPr>
              <a:t> </a:t>
            </a:r>
            <a:r>
              <a:rPr dirty="0" sz="2400" spc="-10">
                <a:solidFill>
                  <a:srgbClr val="6F9648"/>
                </a:solidFill>
                <a:latin typeface="Segoe UI"/>
                <a:cs typeface="Segoe UI"/>
              </a:rPr>
              <a:t>website.</a:t>
            </a:r>
            <a:endParaRPr sz="2400">
              <a:latin typeface="Segoe UI"/>
              <a:cs typeface="Segoe U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51104" y="938783"/>
            <a:ext cx="798830" cy="797560"/>
            <a:chOff x="451104" y="938783"/>
            <a:chExt cx="798830" cy="797560"/>
          </a:xfrm>
        </p:grpSpPr>
        <p:sp>
          <p:nvSpPr>
            <p:cNvPr id="10" name="object 10" descr=""/>
            <p:cNvSpPr/>
            <p:nvPr/>
          </p:nvSpPr>
          <p:spPr>
            <a:xfrm>
              <a:off x="470154" y="957833"/>
              <a:ext cx="760730" cy="759460"/>
            </a:xfrm>
            <a:custGeom>
              <a:avLst/>
              <a:gdLst/>
              <a:ahLst/>
              <a:cxnLst/>
              <a:rect l="l" t="t" r="r" b="b"/>
              <a:pathLst>
                <a:path w="760730" h="759460">
                  <a:moveTo>
                    <a:pt x="0" y="379475"/>
                  </a:moveTo>
                  <a:lnTo>
                    <a:pt x="2962" y="331876"/>
                  </a:lnTo>
                  <a:lnTo>
                    <a:pt x="11613" y="286040"/>
                  </a:lnTo>
                  <a:lnTo>
                    <a:pt x="25594" y="242324"/>
                  </a:lnTo>
                  <a:lnTo>
                    <a:pt x="44551" y="201083"/>
                  </a:lnTo>
                  <a:lnTo>
                    <a:pt x="68127" y="162674"/>
                  </a:lnTo>
                  <a:lnTo>
                    <a:pt x="95965" y="127452"/>
                  </a:lnTo>
                  <a:lnTo>
                    <a:pt x="127708" y="95772"/>
                  </a:lnTo>
                  <a:lnTo>
                    <a:pt x="163002" y="67990"/>
                  </a:lnTo>
                  <a:lnTo>
                    <a:pt x="201488" y="44462"/>
                  </a:lnTo>
                  <a:lnTo>
                    <a:pt x="242811" y="25543"/>
                  </a:lnTo>
                  <a:lnTo>
                    <a:pt x="286615" y="11589"/>
                  </a:lnTo>
                  <a:lnTo>
                    <a:pt x="332542" y="2956"/>
                  </a:lnTo>
                  <a:lnTo>
                    <a:pt x="380238" y="0"/>
                  </a:lnTo>
                  <a:lnTo>
                    <a:pt x="427933" y="2956"/>
                  </a:lnTo>
                  <a:lnTo>
                    <a:pt x="473860" y="11589"/>
                  </a:lnTo>
                  <a:lnTo>
                    <a:pt x="517664" y="25543"/>
                  </a:lnTo>
                  <a:lnTo>
                    <a:pt x="558987" y="44462"/>
                  </a:lnTo>
                  <a:lnTo>
                    <a:pt x="597473" y="67990"/>
                  </a:lnTo>
                  <a:lnTo>
                    <a:pt x="632767" y="95772"/>
                  </a:lnTo>
                  <a:lnTo>
                    <a:pt x="664510" y="127452"/>
                  </a:lnTo>
                  <a:lnTo>
                    <a:pt x="692348" y="162674"/>
                  </a:lnTo>
                  <a:lnTo>
                    <a:pt x="715924" y="201083"/>
                  </a:lnTo>
                  <a:lnTo>
                    <a:pt x="734881" y="242324"/>
                  </a:lnTo>
                  <a:lnTo>
                    <a:pt x="748862" y="286040"/>
                  </a:lnTo>
                  <a:lnTo>
                    <a:pt x="757513" y="331876"/>
                  </a:lnTo>
                  <a:lnTo>
                    <a:pt x="760476" y="379475"/>
                  </a:lnTo>
                  <a:lnTo>
                    <a:pt x="757513" y="427075"/>
                  </a:lnTo>
                  <a:lnTo>
                    <a:pt x="748862" y="472911"/>
                  </a:lnTo>
                  <a:lnTo>
                    <a:pt x="734881" y="516627"/>
                  </a:lnTo>
                  <a:lnTo>
                    <a:pt x="715924" y="557868"/>
                  </a:lnTo>
                  <a:lnTo>
                    <a:pt x="692348" y="596277"/>
                  </a:lnTo>
                  <a:lnTo>
                    <a:pt x="664510" y="631499"/>
                  </a:lnTo>
                  <a:lnTo>
                    <a:pt x="632767" y="663179"/>
                  </a:lnTo>
                  <a:lnTo>
                    <a:pt x="597473" y="690961"/>
                  </a:lnTo>
                  <a:lnTo>
                    <a:pt x="558987" y="714489"/>
                  </a:lnTo>
                  <a:lnTo>
                    <a:pt x="517664" y="733408"/>
                  </a:lnTo>
                  <a:lnTo>
                    <a:pt x="473860" y="747362"/>
                  </a:lnTo>
                  <a:lnTo>
                    <a:pt x="427933" y="755995"/>
                  </a:lnTo>
                  <a:lnTo>
                    <a:pt x="380238" y="758951"/>
                  </a:lnTo>
                  <a:lnTo>
                    <a:pt x="332542" y="755995"/>
                  </a:lnTo>
                  <a:lnTo>
                    <a:pt x="286615" y="747362"/>
                  </a:lnTo>
                  <a:lnTo>
                    <a:pt x="242811" y="733408"/>
                  </a:lnTo>
                  <a:lnTo>
                    <a:pt x="201488" y="714489"/>
                  </a:lnTo>
                  <a:lnTo>
                    <a:pt x="163002" y="690961"/>
                  </a:lnTo>
                  <a:lnTo>
                    <a:pt x="127708" y="663179"/>
                  </a:lnTo>
                  <a:lnTo>
                    <a:pt x="95965" y="631499"/>
                  </a:lnTo>
                  <a:lnTo>
                    <a:pt x="68127" y="596277"/>
                  </a:lnTo>
                  <a:lnTo>
                    <a:pt x="44551" y="557868"/>
                  </a:lnTo>
                  <a:lnTo>
                    <a:pt x="25594" y="516627"/>
                  </a:lnTo>
                  <a:lnTo>
                    <a:pt x="11613" y="472911"/>
                  </a:lnTo>
                  <a:lnTo>
                    <a:pt x="2962" y="427075"/>
                  </a:lnTo>
                  <a:lnTo>
                    <a:pt x="0" y="379475"/>
                  </a:lnTo>
                  <a:close/>
                </a:path>
              </a:pathLst>
            </a:custGeom>
            <a:ln w="38100">
              <a:solidFill>
                <a:srgbClr val="6F96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91134" y="1337309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 h="0">
                  <a:moveTo>
                    <a:pt x="0" y="0"/>
                  </a:moveTo>
                  <a:lnTo>
                    <a:pt x="279425" y="0"/>
                  </a:lnTo>
                </a:path>
              </a:pathLst>
            </a:custGeom>
            <a:ln w="38100">
              <a:solidFill>
                <a:srgbClr val="6F96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49629" y="1219961"/>
              <a:ext cx="151130" cy="116839"/>
            </a:xfrm>
            <a:custGeom>
              <a:avLst/>
              <a:gdLst/>
              <a:ahLst/>
              <a:cxnLst/>
              <a:rect l="l" t="t" r="r" b="b"/>
              <a:pathLst>
                <a:path w="151130" h="116840">
                  <a:moveTo>
                    <a:pt x="0" y="0"/>
                  </a:moveTo>
                  <a:lnTo>
                    <a:pt x="151028" y="116763"/>
                  </a:lnTo>
                </a:path>
              </a:pathLst>
            </a:custGeom>
            <a:ln w="38100">
              <a:solidFill>
                <a:srgbClr val="6F96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849629" y="1337309"/>
              <a:ext cx="151130" cy="116839"/>
            </a:xfrm>
            <a:custGeom>
              <a:avLst/>
              <a:gdLst/>
              <a:ahLst/>
              <a:cxnLst/>
              <a:rect l="l" t="t" r="r" b="b"/>
              <a:pathLst>
                <a:path w="151130" h="116840">
                  <a:moveTo>
                    <a:pt x="0" y="116763"/>
                  </a:moveTo>
                  <a:lnTo>
                    <a:pt x="151028" y="0"/>
                  </a:lnTo>
                </a:path>
              </a:pathLst>
            </a:custGeom>
            <a:ln w="38100">
              <a:solidFill>
                <a:srgbClr val="6F964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0" y="5544311"/>
            <a:ext cx="12192000" cy="934719"/>
          </a:xfrm>
          <a:prstGeom prst="rect">
            <a:avLst/>
          </a:prstGeom>
          <a:solidFill>
            <a:srgbClr val="5B524D"/>
          </a:solidFill>
          <a:ln w="12700">
            <a:solidFill>
              <a:srgbClr val="9B311A"/>
            </a:solidFill>
          </a:ln>
        </p:spPr>
        <p:txBody>
          <a:bodyPr wrap="square" lIns="0" tIns="2438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920"/>
              </a:spcBef>
            </a:pPr>
            <a:r>
              <a:rPr dirty="0" sz="2800">
                <a:solidFill>
                  <a:srgbClr val="FFFFFF"/>
                </a:solidFill>
                <a:latin typeface="Segoe UI"/>
                <a:cs typeface="Segoe UI"/>
              </a:rPr>
              <a:t>Empower</a:t>
            </a:r>
            <a:r>
              <a:rPr dirty="0" sz="2800" spc="-9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Segoe UI"/>
                <a:cs typeface="Segoe UI"/>
              </a:rPr>
              <a:t>People</a:t>
            </a:r>
            <a:r>
              <a:rPr dirty="0" sz="2800" spc="-8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FFFFFF"/>
                </a:solidFill>
                <a:latin typeface="Segoe UI"/>
                <a:cs typeface="Segoe UI"/>
              </a:rPr>
              <a:t>|</a:t>
            </a:r>
            <a:r>
              <a:rPr dirty="0" sz="2800" spc="-9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FFFFFF"/>
                </a:solidFill>
                <a:latin typeface="Segoe UI"/>
                <a:cs typeface="Segoe UI"/>
              </a:rPr>
              <a:t>Improve</a:t>
            </a:r>
            <a:r>
              <a:rPr dirty="0" sz="2800" spc="-10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FFFFFF"/>
                </a:solidFill>
                <a:latin typeface="Segoe UI"/>
                <a:cs typeface="Segoe UI"/>
              </a:rPr>
              <a:t>Lives</a:t>
            </a:r>
            <a:r>
              <a:rPr dirty="0" sz="2800" spc="-11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FFFFFF"/>
                </a:solidFill>
                <a:latin typeface="Segoe UI"/>
                <a:cs typeface="Segoe UI"/>
              </a:rPr>
              <a:t>|</a:t>
            </a:r>
            <a:r>
              <a:rPr dirty="0" sz="2800" spc="-9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FFFFFF"/>
                </a:solidFill>
                <a:latin typeface="Segoe UI"/>
                <a:cs typeface="Segoe UI"/>
              </a:rPr>
              <a:t>Inspire</a:t>
            </a:r>
            <a:r>
              <a:rPr dirty="0" sz="2800" spc="-7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Segoe UI"/>
                <a:cs typeface="Segoe UI"/>
              </a:rPr>
              <a:t>Success</a:t>
            </a:r>
            <a:endParaRPr sz="2800">
              <a:latin typeface="Segoe UI"/>
              <a:cs typeface="Segoe U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3300" y="77724"/>
            <a:ext cx="7761718" cy="466870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677717" y="4822411"/>
            <a:ext cx="21158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Segoe UI"/>
                <a:cs typeface="Segoe UI"/>
              </a:rPr>
              <a:t>Thank</a:t>
            </a:r>
            <a:r>
              <a:rPr dirty="0" sz="3600" spc="-10">
                <a:latin typeface="Segoe UI"/>
                <a:cs typeface="Segoe UI"/>
              </a:rPr>
              <a:t> </a:t>
            </a:r>
            <a:r>
              <a:rPr dirty="0" sz="3600" spc="-25">
                <a:latin typeface="Segoe UI"/>
                <a:cs typeface="Segoe UI"/>
              </a:rPr>
              <a:t>you</a:t>
            </a:r>
            <a:endParaRPr sz="3600">
              <a:latin typeface="Segoe UI"/>
              <a:cs typeface="Segoe U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612057" y="1227381"/>
            <a:ext cx="43129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Segoe UI"/>
                <a:cs typeface="Segoe UI"/>
                <a:hlinkClick r:id="rId3"/>
              </a:rPr>
              <a:t>www.behavioralhealth.nd.gov</a:t>
            </a:r>
            <a:endParaRPr sz="2400">
              <a:latin typeface="Segoe UI"/>
              <a:cs typeface="Segoe U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10584" y="324611"/>
            <a:ext cx="3695699" cy="8519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8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627887"/>
              <a:ext cx="7352030" cy="1490980"/>
            </a:xfrm>
            <a:custGeom>
              <a:avLst/>
              <a:gdLst/>
              <a:ahLst/>
              <a:cxnLst/>
              <a:rect l="l" t="t" r="r" b="b"/>
              <a:pathLst>
                <a:path w="7352030" h="1490980">
                  <a:moveTo>
                    <a:pt x="7351776" y="0"/>
                  </a:moveTo>
                  <a:lnTo>
                    <a:pt x="0" y="0"/>
                  </a:lnTo>
                  <a:lnTo>
                    <a:pt x="0" y="1490472"/>
                  </a:lnTo>
                  <a:lnTo>
                    <a:pt x="7351776" y="1490472"/>
                  </a:lnTo>
                  <a:lnTo>
                    <a:pt x="7351776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0739" y="844537"/>
            <a:ext cx="5080635" cy="1082675"/>
          </a:xfrm>
          <a:prstGeom prst="rect"/>
        </p:spPr>
        <p:txBody>
          <a:bodyPr wrap="square" lIns="0" tIns="173355" rIns="0" bIns="0" rtlCol="0" vert="horz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1365"/>
              </a:spcBef>
            </a:pPr>
            <a:r>
              <a:rPr dirty="0" sz="4000" b="0">
                <a:latin typeface="Century Gothic"/>
                <a:cs typeface="Century Gothic"/>
              </a:rPr>
              <a:t>BEHAVIORAL</a:t>
            </a:r>
            <a:r>
              <a:rPr dirty="0" sz="4000" spc="-215" b="0">
                <a:latin typeface="Century Gothic"/>
                <a:cs typeface="Century Gothic"/>
              </a:rPr>
              <a:t> </a:t>
            </a:r>
            <a:r>
              <a:rPr dirty="0" sz="4000" spc="-10" b="0">
                <a:latin typeface="Century Gothic"/>
                <a:cs typeface="Century Gothic"/>
              </a:rPr>
              <a:t>HEALTH </a:t>
            </a:r>
            <a:r>
              <a:rPr dirty="0" sz="4000" b="0">
                <a:latin typeface="Century Gothic"/>
                <a:cs typeface="Century Gothic"/>
              </a:rPr>
              <a:t>IS</a:t>
            </a:r>
            <a:r>
              <a:rPr dirty="0" sz="4000" spc="-40" b="0">
                <a:latin typeface="Century Gothic"/>
                <a:cs typeface="Century Gothic"/>
              </a:rPr>
              <a:t> </a:t>
            </a:r>
            <a:r>
              <a:rPr dirty="0" sz="4000" spc="-10" b="0">
                <a:solidFill>
                  <a:srgbClr val="D04727"/>
                </a:solidFill>
                <a:latin typeface="Century Gothic"/>
                <a:cs typeface="Century Gothic"/>
              </a:rPr>
              <a:t>HEALTH</a:t>
            </a:r>
            <a:endParaRPr sz="4000">
              <a:latin typeface="Century Gothic"/>
              <a:cs typeface="Century Gothic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0" y="2100072"/>
            <a:ext cx="11835765" cy="4436745"/>
            <a:chOff x="0" y="2100072"/>
            <a:chExt cx="11835765" cy="4436745"/>
          </a:xfrm>
        </p:grpSpPr>
        <p:sp>
          <p:nvSpPr>
            <p:cNvPr id="7" name="object 7" descr=""/>
            <p:cNvSpPr/>
            <p:nvPr/>
          </p:nvSpPr>
          <p:spPr>
            <a:xfrm>
              <a:off x="1028700" y="2100072"/>
              <a:ext cx="6323330" cy="71755"/>
            </a:xfrm>
            <a:custGeom>
              <a:avLst/>
              <a:gdLst/>
              <a:ahLst/>
              <a:cxnLst/>
              <a:rect l="l" t="t" r="r" b="b"/>
              <a:pathLst>
                <a:path w="6323330" h="71755">
                  <a:moveTo>
                    <a:pt x="0" y="71627"/>
                  </a:moveTo>
                  <a:lnTo>
                    <a:pt x="6323076" y="71627"/>
                  </a:lnTo>
                  <a:lnTo>
                    <a:pt x="6323076" y="0"/>
                  </a:lnTo>
                  <a:lnTo>
                    <a:pt x="0" y="0"/>
                  </a:lnTo>
                  <a:lnTo>
                    <a:pt x="0" y="71627"/>
                  </a:lnTo>
                  <a:close/>
                </a:path>
              </a:pathLst>
            </a:custGeom>
            <a:solidFill>
              <a:srgbClr val="6F95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2100072"/>
              <a:ext cx="1028700" cy="71755"/>
            </a:xfrm>
            <a:custGeom>
              <a:avLst/>
              <a:gdLst/>
              <a:ahLst/>
              <a:cxnLst/>
              <a:rect l="l" t="t" r="r" b="b"/>
              <a:pathLst>
                <a:path w="1028700" h="71755">
                  <a:moveTo>
                    <a:pt x="1028700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1028700" y="71627"/>
                  </a:lnTo>
                  <a:lnTo>
                    <a:pt x="1028700" y="0"/>
                  </a:lnTo>
                  <a:close/>
                </a:path>
              </a:pathLst>
            </a:custGeom>
            <a:solidFill>
              <a:srgbClr val="D0472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7635" y="5771388"/>
              <a:ext cx="3317747" cy="7650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183111" y="6476428"/>
            <a:ext cx="7747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488343" y="1444752"/>
            <a:ext cx="6687184" cy="1884045"/>
            <a:chOff x="488343" y="1444752"/>
            <a:chExt cx="6687184" cy="1884045"/>
          </a:xfrm>
        </p:grpSpPr>
        <p:sp>
          <p:nvSpPr>
            <p:cNvPr id="4" name="object 4" descr=""/>
            <p:cNvSpPr/>
            <p:nvPr/>
          </p:nvSpPr>
          <p:spPr>
            <a:xfrm>
              <a:off x="1621536" y="1444752"/>
              <a:ext cx="5553710" cy="1884045"/>
            </a:xfrm>
            <a:custGeom>
              <a:avLst/>
              <a:gdLst/>
              <a:ahLst/>
              <a:cxnLst/>
              <a:rect l="l" t="t" r="r" b="b"/>
              <a:pathLst>
                <a:path w="5553709" h="1884045">
                  <a:moveTo>
                    <a:pt x="5553456" y="0"/>
                  </a:moveTo>
                  <a:lnTo>
                    <a:pt x="0" y="0"/>
                  </a:lnTo>
                  <a:lnTo>
                    <a:pt x="0" y="1883664"/>
                  </a:lnTo>
                  <a:lnTo>
                    <a:pt x="5553456" y="1883664"/>
                  </a:lnTo>
                  <a:lnTo>
                    <a:pt x="5553456" y="0"/>
                  </a:lnTo>
                  <a:close/>
                </a:path>
              </a:pathLst>
            </a:custGeom>
            <a:solidFill>
              <a:srgbClr val="1331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88343" y="1873599"/>
              <a:ext cx="1550670" cy="1046480"/>
            </a:xfrm>
            <a:custGeom>
              <a:avLst/>
              <a:gdLst/>
              <a:ahLst/>
              <a:cxnLst/>
              <a:rect l="l" t="t" r="r" b="b"/>
              <a:pathLst>
                <a:path w="1550670" h="1046480">
                  <a:moveTo>
                    <a:pt x="678216" y="1045921"/>
                  </a:moveTo>
                  <a:lnTo>
                    <a:pt x="672403" y="1045921"/>
                  </a:lnTo>
                  <a:lnTo>
                    <a:pt x="654418" y="1041373"/>
                  </a:lnTo>
                  <a:lnTo>
                    <a:pt x="638977" y="1031367"/>
                  </a:lnTo>
                  <a:lnTo>
                    <a:pt x="627169" y="1016996"/>
                  </a:lnTo>
                  <a:lnTo>
                    <a:pt x="620084" y="999349"/>
                  </a:lnTo>
                  <a:lnTo>
                    <a:pt x="486378" y="289132"/>
                  </a:lnTo>
                  <a:lnTo>
                    <a:pt x="403054" y="541395"/>
                  </a:lnTo>
                  <a:lnTo>
                    <a:pt x="394849" y="557283"/>
                  </a:lnTo>
                  <a:lnTo>
                    <a:pt x="382465" y="569532"/>
                  </a:lnTo>
                  <a:lnTo>
                    <a:pt x="366812" y="577415"/>
                  </a:lnTo>
                  <a:lnTo>
                    <a:pt x="348797" y="580205"/>
                  </a:lnTo>
                  <a:lnTo>
                    <a:pt x="0" y="580205"/>
                  </a:lnTo>
                  <a:lnTo>
                    <a:pt x="0" y="463776"/>
                  </a:lnTo>
                  <a:lnTo>
                    <a:pt x="306166" y="463776"/>
                  </a:lnTo>
                  <a:lnTo>
                    <a:pt x="447623" y="38809"/>
                  </a:lnTo>
                  <a:lnTo>
                    <a:pt x="456433" y="21830"/>
                  </a:lnTo>
                  <a:lnTo>
                    <a:pt x="470149" y="9217"/>
                  </a:lnTo>
                  <a:lnTo>
                    <a:pt x="487135" y="1697"/>
                  </a:lnTo>
                  <a:lnTo>
                    <a:pt x="505756" y="0"/>
                  </a:lnTo>
                  <a:lnTo>
                    <a:pt x="524013" y="4548"/>
                  </a:lnTo>
                  <a:lnTo>
                    <a:pt x="539909" y="14553"/>
                  </a:lnTo>
                  <a:lnTo>
                    <a:pt x="551808" y="28925"/>
                  </a:lnTo>
                  <a:lnTo>
                    <a:pt x="558075" y="46571"/>
                  </a:lnTo>
                  <a:lnTo>
                    <a:pt x="693719" y="774253"/>
                  </a:lnTo>
                  <a:lnTo>
                    <a:pt x="891370" y="250322"/>
                  </a:lnTo>
                  <a:lnTo>
                    <a:pt x="900696" y="234465"/>
                  </a:lnTo>
                  <a:lnTo>
                    <a:pt x="913655" y="222428"/>
                  </a:lnTo>
                  <a:lnTo>
                    <a:pt x="929520" y="215120"/>
                  </a:lnTo>
                  <a:lnTo>
                    <a:pt x="947566" y="213453"/>
                  </a:lnTo>
                  <a:lnTo>
                    <a:pt x="965581" y="217395"/>
                  </a:lnTo>
                  <a:lnTo>
                    <a:pt x="981234" y="226066"/>
                  </a:lnTo>
                  <a:lnTo>
                    <a:pt x="993618" y="239104"/>
                  </a:lnTo>
                  <a:lnTo>
                    <a:pt x="1001823" y="256144"/>
                  </a:lnTo>
                  <a:lnTo>
                    <a:pt x="1112275" y="619014"/>
                  </a:lnTo>
                  <a:lnTo>
                    <a:pt x="1236292" y="483180"/>
                  </a:lnTo>
                  <a:lnTo>
                    <a:pt x="1245678" y="475236"/>
                  </a:lnTo>
                  <a:lnTo>
                    <a:pt x="1256154" y="469112"/>
                  </a:lnTo>
                  <a:lnTo>
                    <a:pt x="1267357" y="465170"/>
                  </a:lnTo>
                  <a:lnTo>
                    <a:pt x="1278923" y="463776"/>
                  </a:lnTo>
                  <a:lnTo>
                    <a:pt x="1550210" y="463776"/>
                  </a:lnTo>
                  <a:lnTo>
                    <a:pt x="1550210" y="580205"/>
                  </a:lnTo>
                  <a:lnTo>
                    <a:pt x="1304114" y="580205"/>
                  </a:lnTo>
                  <a:lnTo>
                    <a:pt x="1127777" y="774253"/>
                  </a:lnTo>
                  <a:lnTo>
                    <a:pt x="1116272" y="784077"/>
                  </a:lnTo>
                  <a:lnTo>
                    <a:pt x="1102587" y="790262"/>
                  </a:lnTo>
                  <a:lnTo>
                    <a:pt x="1087448" y="792809"/>
                  </a:lnTo>
                  <a:lnTo>
                    <a:pt x="1071582" y="791718"/>
                  </a:lnTo>
                  <a:lnTo>
                    <a:pt x="1035068" y="765794"/>
                  </a:lnTo>
                  <a:lnTo>
                    <a:pt x="941752" y="452133"/>
                  </a:lnTo>
                  <a:lnTo>
                    <a:pt x="732474" y="1009052"/>
                  </a:lnTo>
                  <a:lnTo>
                    <a:pt x="723996" y="1023818"/>
                  </a:lnTo>
                  <a:lnTo>
                    <a:pt x="711158" y="1035491"/>
                  </a:lnTo>
                  <a:lnTo>
                    <a:pt x="695414" y="1043162"/>
                  </a:lnTo>
                  <a:lnTo>
                    <a:pt x="678216" y="1045921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1621536" y="3890771"/>
            <a:ext cx="5553710" cy="1884045"/>
          </a:xfrm>
          <a:custGeom>
            <a:avLst/>
            <a:gdLst/>
            <a:ahLst/>
            <a:cxnLst/>
            <a:rect l="l" t="t" r="r" b="b"/>
            <a:pathLst>
              <a:path w="5553709" h="1884045">
                <a:moveTo>
                  <a:pt x="5553456" y="0"/>
                </a:moveTo>
                <a:lnTo>
                  <a:pt x="0" y="0"/>
                </a:lnTo>
                <a:lnTo>
                  <a:pt x="0" y="1883664"/>
                </a:lnTo>
                <a:lnTo>
                  <a:pt x="5553456" y="1883664"/>
                </a:lnTo>
                <a:lnTo>
                  <a:pt x="5553456" y="0"/>
                </a:lnTo>
                <a:close/>
              </a:path>
            </a:pathLst>
          </a:custGeom>
          <a:solidFill>
            <a:srgbClr val="1331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2438678" y="1502390"/>
            <a:ext cx="4432300" cy="4126865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400"/>
              </a:spcBef>
            </a:pPr>
            <a:r>
              <a:rPr dirty="0" sz="2900" spc="-110">
                <a:solidFill>
                  <a:srgbClr val="FFFFFF"/>
                </a:solidFill>
                <a:latin typeface="Calibri"/>
                <a:cs typeface="Calibri"/>
              </a:rPr>
              <a:t>Persons</a:t>
            </a:r>
            <a:r>
              <a:rPr dirty="0" sz="29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8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2900" spc="-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110">
                <a:solidFill>
                  <a:srgbClr val="FFFFFF"/>
                </a:solidFill>
                <a:latin typeface="Calibri"/>
                <a:cs typeface="Calibri"/>
              </a:rPr>
              <a:t>behavioral</a:t>
            </a:r>
            <a:r>
              <a:rPr dirty="0" sz="29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FFFFFF"/>
                </a:solidFill>
                <a:latin typeface="Calibri"/>
                <a:cs typeface="Calibri"/>
              </a:rPr>
              <a:t>health </a:t>
            </a:r>
            <a:r>
              <a:rPr dirty="0" sz="2900" spc="-105">
                <a:solidFill>
                  <a:srgbClr val="FFFFFF"/>
                </a:solidFill>
                <a:latin typeface="Calibri"/>
                <a:cs typeface="Calibri"/>
              </a:rPr>
              <a:t>disorders</a:t>
            </a:r>
            <a:r>
              <a:rPr dirty="0" sz="2900" spc="-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75">
                <a:solidFill>
                  <a:srgbClr val="FFFFFF"/>
                </a:solidFill>
                <a:latin typeface="Calibri"/>
                <a:cs typeface="Calibri"/>
              </a:rPr>
              <a:t>die,</a:t>
            </a:r>
            <a:r>
              <a:rPr dirty="0" sz="29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55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29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114">
                <a:solidFill>
                  <a:srgbClr val="FFFFFF"/>
                </a:solidFill>
                <a:latin typeface="Calibri"/>
                <a:cs typeface="Calibri"/>
              </a:rPr>
              <a:t>average,</a:t>
            </a:r>
            <a:r>
              <a:rPr dirty="0" sz="2900" spc="-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70">
                <a:solidFill>
                  <a:srgbClr val="FFFFFF"/>
                </a:solidFill>
                <a:latin typeface="Calibri"/>
                <a:cs typeface="Calibri"/>
              </a:rPr>
              <a:t>about </a:t>
            </a:r>
            <a:r>
              <a:rPr dirty="0" sz="2900" i="1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dirty="0" sz="2900" spc="-204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80" i="1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dirty="0" sz="2900" spc="-2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85" i="1">
                <a:solidFill>
                  <a:srgbClr val="FFFFFF"/>
                </a:solidFill>
                <a:latin typeface="Calibri"/>
                <a:cs typeface="Calibri"/>
              </a:rPr>
              <a:t>earlier</a:t>
            </a:r>
            <a:r>
              <a:rPr dirty="0" sz="2900" spc="-24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8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dirty="0" sz="29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FFFFFF"/>
                </a:solidFill>
                <a:latin typeface="Calibri"/>
                <a:cs typeface="Calibri"/>
              </a:rPr>
              <a:t>persons </a:t>
            </a:r>
            <a:r>
              <a:rPr dirty="0" sz="2900" spc="-90">
                <a:solidFill>
                  <a:srgbClr val="FFFFFF"/>
                </a:solidFill>
                <a:latin typeface="Calibri"/>
                <a:cs typeface="Calibri"/>
              </a:rPr>
              <a:t>without</a:t>
            </a:r>
            <a:r>
              <a:rPr dirty="0" sz="2900" spc="-2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80">
                <a:solidFill>
                  <a:srgbClr val="FFFFFF"/>
                </a:solidFill>
                <a:latin typeface="Calibri"/>
                <a:cs typeface="Calibri"/>
              </a:rPr>
              <a:t>these</a:t>
            </a:r>
            <a:r>
              <a:rPr dirty="0" sz="2900" spc="-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FFFFFF"/>
                </a:solidFill>
                <a:latin typeface="Calibri"/>
                <a:cs typeface="Calibri"/>
              </a:rPr>
              <a:t>disorders.</a:t>
            </a:r>
            <a:endParaRPr sz="2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Calibri"/>
              <a:cs typeface="Calibri"/>
            </a:endParaRPr>
          </a:p>
          <a:p>
            <a:pPr marL="12700" marR="541020">
              <a:lnSpc>
                <a:spcPct val="91500"/>
              </a:lnSpc>
              <a:spcBef>
                <a:spcPts val="5"/>
              </a:spcBef>
            </a:pPr>
            <a:r>
              <a:rPr dirty="0" sz="2900" spc="-110">
                <a:solidFill>
                  <a:srgbClr val="FFFFFF"/>
                </a:solidFill>
                <a:latin typeface="Calibri"/>
                <a:cs typeface="Calibri"/>
              </a:rPr>
              <a:t>Persons</a:t>
            </a:r>
            <a:r>
              <a:rPr dirty="0" sz="29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8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2900" spc="-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85">
                <a:solidFill>
                  <a:srgbClr val="FFFFFF"/>
                </a:solidFill>
                <a:latin typeface="Calibri"/>
                <a:cs typeface="Calibri"/>
              </a:rPr>
              <a:t>serious</a:t>
            </a:r>
            <a:r>
              <a:rPr dirty="0" sz="2900" spc="-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90">
                <a:solidFill>
                  <a:srgbClr val="FFFFFF"/>
                </a:solidFill>
                <a:latin typeface="Calibri"/>
                <a:cs typeface="Calibri"/>
              </a:rPr>
              <a:t>mental </a:t>
            </a:r>
            <a:r>
              <a:rPr dirty="0" sz="2900" spc="-85">
                <a:solidFill>
                  <a:srgbClr val="FFFFFF"/>
                </a:solidFill>
                <a:latin typeface="Calibri"/>
                <a:cs typeface="Calibri"/>
              </a:rPr>
              <a:t>illness</a:t>
            </a:r>
            <a:r>
              <a:rPr dirty="0" sz="2900" spc="-2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80">
                <a:solidFill>
                  <a:srgbClr val="FFFFFF"/>
                </a:solidFill>
                <a:latin typeface="Calibri"/>
                <a:cs typeface="Calibri"/>
              </a:rPr>
              <a:t>(SMI)</a:t>
            </a:r>
            <a:r>
              <a:rPr dirty="0" sz="2900" spc="-2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85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29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75">
                <a:solidFill>
                  <a:srgbClr val="FFFFFF"/>
                </a:solidFill>
                <a:latin typeface="Calibri"/>
                <a:cs typeface="Calibri"/>
              </a:rPr>
              <a:t>now</a:t>
            </a:r>
            <a:r>
              <a:rPr dirty="0" sz="2900" spc="-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FFFFFF"/>
                </a:solidFill>
                <a:latin typeface="Calibri"/>
                <a:cs typeface="Calibri"/>
              </a:rPr>
              <a:t>dying </a:t>
            </a:r>
            <a:r>
              <a:rPr dirty="0" sz="2900" spc="-55" i="1">
                <a:solidFill>
                  <a:srgbClr val="FFFFFF"/>
                </a:solidFill>
                <a:latin typeface="Calibri"/>
                <a:cs typeface="Calibri"/>
              </a:rPr>
              <a:t>25</a:t>
            </a:r>
            <a:r>
              <a:rPr dirty="0" sz="2900" spc="-20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80" i="1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dirty="0" sz="2900" spc="-2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85" i="1">
                <a:solidFill>
                  <a:srgbClr val="FFFFFF"/>
                </a:solidFill>
                <a:latin typeface="Calibri"/>
                <a:cs typeface="Calibri"/>
              </a:rPr>
              <a:t>earlier</a:t>
            </a:r>
            <a:r>
              <a:rPr dirty="0" sz="2900" spc="-2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8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dirty="0" sz="2900" spc="-2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900" spc="-105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r>
              <a:rPr dirty="0" sz="2900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FFFFFF"/>
                </a:solidFill>
                <a:latin typeface="Calibri"/>
                <a:cs typeface="Calibri"/>
              </a:rPr>
              <a:t>population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527088" y="4104233"/>
            <a:ext cx="1473200" cy="1475105"/>
          </a:xfrm>
          <a:custGeom>
            <a:avLst/>
            <a:gdLst/>
            <a:ahLst/>
            <a:cxnLst/>
            <a:rect l="l" t="t" r="r" b="b"/>
            <a:pathLst>
              <a:path w="1473200" h="1475104">
                <a:moveTo>
                  <a:pt x="1201420" y="659765"/>
                </a:moveTo>
                <a:lnTo>
                  <a:pt x="1195298" y="629627"/>
                </a:lnTo>
                <a:lnTo>
                  <a:pt x="1178648" y="604939"/>
                </a:lnTo>
                <a:lnTo>
                  <a:pt x="1153998" y="588264"/>
                </a:lnTo>
                <a:lnTo>
                  <a:pt x="1123911" y="582142"/>
                </a:lnTo>
                <a:lnTo>
                  <a:pt x="891374" y="582142"/>
                </a:lnTo>
                <a:lnTo>
                  <a:pt x="891374" y="349288"/>
                </a:lnTo>
                <a:lnTo>
                  <a:pt x="885253" y="319151"/>
                </a:lnTo>
                <a:lnTo>
                  <a:pt x="868603" y="294462"/>
                </a:lnTo>
                <a:lnTo>
                  <a:pt x="843965" y="277787"/>
                </a:lnTo>
                <a:lnTo>
                  <a:pt x="813866" y="271665"/>
                </a:lnTo>
                <a:lnTo>
                  <a:pt x="658837" y="271665"/>
                </a:lnTo>
                <a:lnTo>
                  <a:pt x="628751" y="277787"/>
                </a:lnTo>
                <a:lnTo>
                  <a:pt x="604100" y="294462"/>
                </a:lnTo>
                <a:lnTo>
                  <a:pt x="587451" y="319151"/>
                </a:lnTo>
                <a:lnTo>
                  <a:pt x="581329" y="349288"/>
                </a:lnTo>
                <a:lnTo>
                  <a:pt x="581329" y="582142"/>
                </a:lnTo>
                <a:lnTo>
                  <a:pt x="348805" y="582142"/>
                </a:lnTo>
                <a:lnTo>
                  <a:pt x="318706" y="588264"/>
                </a:lnTo>
                <a:lnTo>
                  <a:pt x="294055" y="604939"/>
                </a:lnTo>
                <a:lnTo>
                  <a:pt x="277406" y="629627"/>
                </a:lnTo>
                <a:lnTo>
                  <a:pt x="271284" y="659765"/>
                </a:lnTo>
                <a:lnTo>
                  <a:pt x="271284" y="814997"/>
                </a:lnTo>
                <a:lnTo>
                  <a:pt x="277406" y="845134"/>
                </a:lnTo>
                <a:lnTo>
                  <a:pt x="294055" y="869823"/>
                </a:lnTo>
                <a:lnTo>
                  <a:pt x="318706" y="886498"/>
                </a:lnTo>
                <a:lnTo>
                  <a:pt x="348805" y="892619"/>
                </a:lnTo>
                <a:lnTo>
                  <a:pt x="581329" y="892619"/>
                </a:lnTo>
                <a:lnTo>
                  <a:pt x="581329" y="1125474"/>
                </a:lnTo>
                <a:lnTo>
                  <a:pt x="587451" y="1155611"/>
                </a:lnTo>
                <a:lnTo>
                  <a:pt x="604100" y="1180299"/>
                </a:lnTo>
                <a:lnTo>
                  <a:pt x="628751" y="1196975"/>
                </a:lnTo>
                <a:lnTo>
                  <a:pt x="658837" y="1203096"/>
                </a:lnTo>
                <a:lnTo>
                  <a:pt x="813866" y="1203096"/>
                </a:lnTo>
                <a:lnTo>
                  <a:pt x="843965" y="1196975"/>
                </a:lnTo>
                <a:lnTo>
                  <a:pt x="868603" y="1180299"/>
                </a:lnTo>
                <a:lnTo>
                  <a:pt x="885253" y="1155611"/>
                </a:lnTo>
                <a:lnTo>
                  <a:pt x="891374" y="1125474"/>
                </a:lnTo>
                <a:lnTo>
                  <a:pt x="891374" y="892619"/>
                </a:lnTo>
                <a:lnTo>
                  <a:pt x="1123911" y="892619"/>
                </a:lnTo>
                <a:lnTo>
                  <a:pt x="1153998" y="886498"/>
                </a:lnTo>
                <a:lnTo>
                  <a:pt x="1178648" y="869823"/>
                </a:lnTo>
                <a:lnTo>
                  <a:pt x="1195298" y="845134"/>
                </a:lnTo>
                <a:lnTo>
                  <a:pt x="1201420" y="814997"/>
                </a:lnTo>
                <a:lnTo>
                  <a:pt x="1201420" y="659765"/>
                </a:lnTo>
                <a:close/>
              </a:path>
              <a:path w="1473200" h="1475104">
                <a:moveTo>
                  <a:pt x="1472704" y="737387"/>
                </a:moveTo>
                <a:lnTo>
                  <a:pt x="1471142" y="688873"/>
                </a:lnTo>
                <a:lnTo>
                  <a:pt x="1466507" y="641223"/>
                </a:lnTo>
                <a:lnTo>
                  <a:pt x="1458912" y="594474"/>
                </a:lnTo>
                <a:lnTo>
                  <a:pt x="1448435" y="548779"/>
                </a:lnTo>
                <a:lnTo>
                  <a:pt x="1435188" y="504215"/>
                </a:lnTo>
                <a:lnTo>
                  <a:pt x="1419263" y="460883"/>
                </a:lnTo>
                <a:lnTo>
                  <a:pt x="1400759" y="418871"/>
                </a:lnTo>
                <a:lnTo>
                  <a:pt x="1379766" y="378294"/>
                </a:lnTo>
                <a:lnTo>
                  <a:pt x="1356436" y="339344"/>
                </a:lnTo>
                <a:lnTo>
                  <a:pt x="1356436" y="737387"/>
                </a:lnTo>
                <a:lnTo>
                  <a:pt x="1354582" y="785888"/>
                </a:lnTo>
                <a:lnTo>
                  <a:pt x="1349082" y="833539"/>
                </a:lnTo>
                <a:lnTo>
                  <a:pt x="1340091" y="879919"/>
                </a:lnTo>
                <a:lnTo>
                  <a:pt x="1327734" y="925004"/>
                </a:lnTo>
                <a:lnTo>
                  <a:pt x="1312164" y="968641"/>
                </a:lnTo>
                <a:lnTo>
                  <a:pt x="1293507" y="1010691"/>
                </a:lnTo>
                <a:lnTo>
                  <a:pt x="1271892" y="1051026"/>
                </a:lnTo>
                <a:lnTo>
                  <a:pt x="1247470" y="1089494"/>
                </a:lnTo>
                <a:lnTo>
                  <a:pt x="1220381" y="1125982"/>
                </a:lnTo>
                <a:lnTo>
                  <a:pt x="1190739" y="1160322"/>
                </a:lnTo>
                <a:lnTo>
                  <a:pt x="1158709" y="1192403"/>
                </a:lnTo>
                <a:lnTo>
                  <a:pt x="1124407" y="1222082"/>
                </a:lnTo>
                <a:lnTo>
                  <a:pt x="1087970" y="1249222"/>
                </a:lnTo>
                <a:lnTo>
                  <a:pt x="1049553" y="1273670"/>
                </a:lnTo>
                <a:lnTo>
                  <a:pt x="1009281" y="1295311"/>
                </a:lnTo>
                <a:lnTo>
                  <a:pt x="967282" y="1314005"/>
                </a:lnTo>
                <a:lnTo>
                  <a:pt x="923709" y="1329601"/>
                </a:lnTo>
                <a:lnTo>
                  <a:pt x="878700" y="1341958"/>
                </a:lnTo>
                <a:lnTo>
                  <a:pt x="832370" y="1350975"/>
                </a:lnTo>
                <a:lnTo>
                  <a:pt x="784885" y="1356474"/>
                </a:lnTo>
                <a:lnTo>
                  <a:pt x="736358" y="1358341"/>
                </a:lnTo>
                <a:lnTo>
                  <a:pt x="687832" y="1356474"/>
                </a:lnTo>
                <a:lnTo>
                  <a:pt x="640334" y="1350975"/>
                </a:lnTo>
                <a:lnTo>
                  <a:pt x="594004" y="1341958"/>
                </a:lnTo>
                <a:lnTo>
                  <a:pt x="548995" y="1329601"/>
                </a:lnTo>
                <a:lnTo>
                  <a:pt x="505421" y="1314005"/>
                </a:lnTo>
                <a:lnTo>
                  <a:pt x="463423" y="1295311"/>
                </a:lnTo>
                <a:lnTo>
                  <a:pt x="423151" y="1273670"/>
                </a:lnTo>
                <a:lnTo>
                  <a:pt x="384733" y="1249222"/>
                </a:lnTo>
                <a:lnTo>
                  <a:pt x="348310" y="1222082"/>
                </a:lnTo>
                <a:lnTo>
                  <a:pt x="314007" y="1192403"/>
                </a:lnTo>
                <a:lnTo>
                  <a:pt x="281965" y="1160322"/>
                </a:lnTo>
                <a:lnTo>
                  <a:pt x="252336" y="1125982"/>
                </a:lnTo>
                <a:lnTo>
                  <a:pt x="225234" y="1089494"/>
                </a:lnTo>
                <a:lnTo>
                  <a:pt x="200812" y="1051026"/>
                </a:lnTo>
                <a:lnTo>
                  <a:pt x="179209" y="1010691"/>
                </a:lnTo>
                <a:lnTo>
                  <a:pt x="160540" y="968641"/>
                </a:lnTo>
                <a:lnTo>
                  <a:pt x="144970" y="925004"/>
                </a:lnTo>
                <a:lnTo>
                  <a:pt x="132613" y="879919"/>
                </a:lnTo>
                <a:lnTo>
                  <a:pt x="123634" y="833564"/>
                </a:lnTo>
                <a:lnTo>
                  <a:pt x="118135" y="785977"/>
                </a:lnTo>
                <a:lnTo>
                  <a:pt x="116268" y="737387"/>
                </a:lnTo>
                <a:lnTo>
                  <a:pt x="118122" y="688873"/>
                </a:lnTo>
                <a:lnTo>
                  <a:pt x="123621" y="641223"/>
                </a:lnTo>
                <a:lnTo>
                  <a:pt x="132613" y="594842"/>
                </a:lnTo>
                <a:lnTo>
                  <a:pt x="144970" y="549757"/>
                </a:lnTo>
                <a:lnTo>
                  <a:pt x="160540" y="506120"/>
                </a:lnTo>
                <a:lnTo>
                  <a:pt x="179209" y="464070"/>
                </a:lnTo>
                <a:lnTo>
                  <a:pt x="200812" y="423735"/>
                </a:lnTo>
                <a:lnTo>
                  <a:pt x="225234" y="385267"/>
                </a:lnTo>
                <a:lnTo>
                  <a:pt x="252336" y="348792"/>
                </a:lnTo>
                <a:lnTo>
                  <a:pt x="281965" y="314439"/>
                </a:lnTo>
                <a:lnTo>
                  <a:pt x="314007" y="282359"/>
                </a:lnTo>
                <a:lnTo>
                  <a:pt x="348310" y="252679"/>
                </a:lnTo>
                <a:lnTo>
                  <a:pt x="384733" y="225539"/>
                </a:lnTo>
                <a:lnTo>
                  <a:pt x="423151" y="201091"/>
                </a:lnTo>
                <a:lnTo>
                  <a:pt x="463423" y="179451"/>
                </a:lnTo>
                <a:lnTo>
                  <a:pt x="505421" y="160769"/>
                </a:lnTo>
                <a:lnTo>
                  <a:pt x="548995" y="145173"/>
                </a:lnTo>
                <a:lnTo>
                  <a:pt x="594004" y="132803"/>
                </a:lnTo>
                <a:lnTo>
                  <a:pt x="640334" y="123799"/>
                </a:lnTo>
                <a:lnTo>
                  <a:pt x="687832" y="118287"/>
                </a:lnTo>
                <a:lnTo>
                  <a:pt x="736358" y="116420"/>
                </a:lnTo>
                <a:lnTo>
                  <a:pt x="784885" y="118287"/>
                </a:lnTo>
                <a:lnTo>
                  <a:pt x="832370" y="123799"/>
                </a:lnTo>
                <a:lnTo>
                  <a:pt x="878700" y="132803"/>
                </a:lnTo>
                <a:lnTo>
                  <a:pt x="923709" y="145173"/>
                </a:lnTo>
                <a:lnTo>
                  <a:pt x="967282" y="160769"/>
                </a:lnTo>
                <a:lnTo>
                  <a:pt x="1009281" y="179451"/>
                </a:lnTo>
                <a:lnTo>
                  <a:pt x="1049553" y="201091"/>
                </a:lnTo>
                <a:lnTo>
                  <a:pt x="1087970" y="225539"/>
                </a:lnTo>
                <a:lnTo>
                  <a:pt x="1124407" y="252679"/>
                </a:lnTo>
                <a:lnTo>
                  <a:pt x="1158709" y="282359"/>
                </a:lnTo>
                <a:lnTo>
                  <a:pt x="1190739" y="314439"/>
                </a:lnTo>
                <a:lnTo>
                  <a:pt x="1220381" y="348792"/>
                </a:lnTo>
                <a:lnTo>
                  <a:pt x="1247470" y="385267"/>
                </a:lnTo>
                <a:lnTo>
                  <a:pt x="1271892" y="423735"/>
                </a:lnTo>
                <a:lnTo>
                  <a:pt x="1293507" y="464070"/>
                </a:lnTo>
                <a:lnTo>
                  <a:pt x="1312164" y="506120"/>
                </a:lnTo>
                <a:lnTo>
                  <a:pt x="1327734" y="549757"/>
                </a:lnTo>
                <a:lnTo>
                  <a:pt x="1340091" y="594842"/>
                </a:lnTo>
                <a:lnTo>
                  <a:pt x="1349070" y="641197"/>
                </a:lnTo>
                <a:lnTo>
                  <a:pt x="1354582" y="688784"/>
                </a:lnTo>
                <a:lnTo>
                  <a:pt x="1356436" y="737387"/>
                </a:lnTo>
                <a:lnTo>
                  <a:pt x="1356436" y="339344"/>
                </a:lnTo>
                <a:lnTo>
                  <a:pt x="1330706" y="301777"/>
                </a:lnTo>
                <a:lnTo>
                  <a:pt x="1302829" y="266052"/>
                </a:lnTo>
                <a:lnTo>
                  <a:pt x="1272870" y="232130"/>
                </a:lnTo>
                <a:lnTo>
                  <a:pt x="1240904" y="200113"/>
                </a:lnTo>
                <a:lnTo>
                  <a:pt x="1207020" y="170103"/>
                </a:lnTo>
                <a:lnTo>
                  <a:pt x="1171346" y="142201"/>
                </a:lnTo>
                <a:lnTo>
                  <a:pt x="1133856" y="116420"/>
                </a:lnTo>
                <a:lnTo>
                  <a:pt x="1094943" y="93065"/>
                </a:lnTo>
                <a:lnTo>
                  <a:pt x="1054417" y="72047"/>
                </a:lnTo>
                <a:lnTo>
                  <a:pt x="1012469" y="53517"/>
                </a:lnTo>
                <a:lnTo>
                  <a:pt x="969200" y="37566"/>
                </a:lnTo>
                <a:lnTo>
                  <a:pt x="924699" y="24295"/>
                </a:lnTo>
                <a:lnTo>
                  <a:pt x="879068" y="13817"/>
                </a:lnTo>
                <a:lnTo>
                  <a:pt x="832396" y="6197"/>
                </a:lnTo>
                <a:lnTo>
                  <a:pt x="784796" y="1562"/>
                </a:lnTo>
                <a:lnTo>
                  <a:pt x="736358" y="0"/>
                </a:lnTo>
                <a:lnTo>
                  <a:pt x="687908" y="1562"/>
                </a:lnTo>
                <a:lnTo>
                  <a:pt x="640308" y="6197"/>
                </a:lnTo>
                <a:lnTo>
                  <a:pt x="593648" y="13817"/>
                </a:lnTo>
                <a:lnTo>
                  <a:pt x="548017" y="24295"/>
                </a:lnTo>
                <a:lnTo>
                  <a:pt x="503516" y="37566"/>
                </a:lnTo>
                <a:lnTo>
                  <a:pt x="460235" y="53517"/>
                </a:lnTo>
                <a:lnTo>
                  <a:pt x="418287" y="72047"/>
                </a:lnTo>
                <a:lnTo>
                  <a:pt x="377761" y="93065"/>
                </a:lnTo>
                <a:lnTo>
                  <a:pt x="338861" y="116420"/>
                </a:lnTo>
                <a:lnTo>
                  <a:pt x="301371" y="142201"/>
                </a:lnTo>
                <a:lnTo>
                  <a:pt x="265684" y="170103"/>
                </a:lnTo>
                <a:lnTo>
                  <a:pt x="231813" y="200113"/>
                </a:lnTo>
                <a:lnTo>
                  <a:pt x="199834" y="232130"/>
                </a:lnTo>
                <a:lnTo>
                  <a:pt x="169875" y="266052"/>
                </a:lnTo>
                <a:lnTo>
                  <a:pt x="141998" y="301777"/>
                </a:lnTo>
                <a:lnTo>
                  <a:pt x="116332" y="339229"/>
                </a:lnTo>
                <a:lnTo>
                  <a:pt x="92951" y="378294"/>
                </a:lnTo>
                <a:lnTo>
                  <a:pt x="71958" y="418871"/>
                </a:lnTo>
                <a:lnTo>
                  <a:pt x="53441" y="460883"/>
                </a:lnTo>
                <a:lnTo>
                  <a:pt x="37515" y="504215"/>
                </a:lnTo>
                <a:lnTo>
                  <a:pt x="24269" y="548779"/>
                </a:lnTo>
                <a:lnTo>
                  <a:pt x="13804" y="594474"/>
                </a:lnTo>
                <a:lnTo>
                  <a:pt x="6197" y="641197"/>
                </a:lnTo>
                <a:lnTo>
                  <a:pt x="1574" y="688784"/>
                </a:lnTo>
                <a:lnTo>
                  <a:pt x="0" y="737387"/>
                </a:lnTo>
                <a:lnTo>
                  <a:pt x="1574" y="785888"/>
                </a:lnTo>
                <a:lnTo>
                  <a:pt x="6197" y="833539"/>
                </a:lnTo>
                <a:lnTo>
                  <a:pt x="13804" y="880287"/>
                </a:lnTo>
                <a:lnTo>
                  <a:pt x="24269" y="925982"/>
                </a:lnTo>
                <a:lnTo>
                  <a:pt x="37515" y="970546"/>
                </a:lnTo>
                <a:lnTo>
                  <a:pt x="53441" y="1013879"/>
                </a:lnTo>
                <a:lnTo>
                  <a:pt x="71958" y="1055890"/>
                </a:lnTo>
                <a:lnTo>
                  <a:pt x="92951" y="1096467"/>
                </a:lnTo>
                <a:lnTo>
                  <a:pt x="116332" y="1135532"/>
                </a:lnTo>
                <a:lnTo>
                  <a:pt x="141998" y="1172984"/>
                </a:lnTo>
                <a:lnTo>
                  <a:pt x="169875" y="1208709"/>
                </a:lnTo>
                <a:lnTo>
                  <a:pt x="199834" y="1242631"/>
                </a:lnTo>
                <a:lnTo>
                  <a:pt x="231813" y="1274648"/>
                </a:lnTo>
                <a:lnTo>
                  <a:pt x="265684" y="1304658"/>
                </a:lnTo>
                <a:lnTo>
                  <a:pt x="301371" y="1332572"/>
                </a:lnTo>
                <a:lnTo>
                  <a:pt x="338759" y="1358277"/>
                </a:lnTo>
                <a:lnTo>
                  <a:pt x="377761" y="1381696"/>
                </a:lnTo>
                <a:lnTo>
                  <a:pt x="418287" y="1402715"/>
                </a:lnTo>
                <a:lnTo>
                  <a:pt x="460235" y="1421244"/>
                </a:lnTo>
                <a:lnTo>
                  <a:pt x="503516" y="1437195"/>
                </a:lnTo>
                <a:lnTo>
                  <a:pt x="548017" y="1450467"/>
                </a:lnTo>
                <a:lnTo>
                  <a:pt x="593648" y="1460957"/>
                </a:lnTo>
                <a:lnTo>
                  <a:pt x="640308" y="1468564"/>
                </a:lnTo>
                <a:lnTo>
                  <a:pt x="687908" y="1473200"/>
                </a:lnTo>
                <a:lnTo>
                  <a:pt x="736358" y="1474762"/>
                </a:lnTo>
                <a:lnTo>
                  <a:pt x="784796" y="1473200"/>
                </a:lnTo>
                <a:lnTo>
                  <a:pt x="832396" y="1468564"/>
                </a:lnTo>
                <a:lnTo>
                  <a:pt x="879068" y="1460957"/>
                </a:lnTo>
                <a:lnTo>
                  <a:pt x="924699" y="1450467"/>
                </a:lnTo>
                <a:lnTo>
                  <a:pt x="969200" y="1437195"/>
                </a:lnTo>
                <a:lnTo>
                  <a:pt x="1012469" y="1421244"/>
                </a:lnTo>
                <a:lnTo>
                  <a:pt x="1054417" y="1402715"/>
                </a:lnTo>
                <a:lnTo>
                  <a:pt x="1094943" y="1381696"/>
                </a:lnTo>
                <a:lnTo>
                  <a:pt x="1133856" y="1358341"/>
                </a:lnTo>
                <a:lnTo>
                  <a:pt x="1171346" y="1332572"/>
                </a:lnTo>
                <a:lnTo>
                  <a:pt x="1207020" y="1304658"/>
                </a:lnTo>
                <a:lnTo>
                  <a:pt x="1240904" y="1274648"/>
                </a:lnTo>
                <a:lnTo>
                  <a:pt x="1272870" y="1242631"/>
                </a:lnTo>
                <a:lnTo>
                  <a:pt x="1302829" y="1208709"/>
                </a:lnTo>
                <a:lnTo>
                  <a:pt x="1330706" y="1172984"/>
                </a:lnTo>
                <a:lnTo>
                  <a:pt x="1356372" y="1135532"/>
                </a:lnTo>
                <a:lnTo>
                  <a:pt x="1379766" y="1096467"/>
                </a:lnTo>
                <a:lnTo>
                  <a:pt x="1400759" y="1055890"/>
                </a:lnTo>
                <a:lnTo>
                  <a:pt x="1419263" y="1013879"/>
                </a:lnTo>
                <a:lnTo>
                  <a:pt x="1435188" y="970546"/>
                </a:lnTo>
                <a:lnTo>
                  <a:pt x="1448435" y="925982"/>
                </a:lnTo>
                <a:lnTo>
                  <a:pt x="1458912" y="880287"/>
                </a:lnTo>
                <a:lnTo>
                  <a:pt x="1466507" y="833564"/>
                </a:lnTo>
                <a:lnTo>
                  <a:pt x="1471129" y="785977"/>
                </a:lnTo>
                <a:lnTo>
                  <a:pt x="1472704" y="737387"/>
                </a:lnTo>
                <a:close/>
              </a:path>
            </a:pathLst>
          </a:custGeom>
          <a:solidFill>
            <a:srgbClr val="44536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1161257" y="6298136"/>
            <a:ext cx="6776084" cy="45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17780">
              <a:lnSpc>
                <a:spcPct val="100000"/>
              </a:lnSpc>
              <a:spcBef>
                <a:spcPts val="100"/>
              </a:spcBef>
            </a:pPr>
            <a:r>
              <a:rPr dirty="0" sz="1400" spc="-90">
                <a:solidFill>
                  <a:srgbClr val="A6A6A6"/>
                </a:solidFill>
                <a:latin typeface="Calibri"/>
                <a:cs typeface="Calibri"/>
              </a:rPr>
              <a:t>(Druss</a:t>
            </a:r>
            <a:r>
              <a:rPr dirty="0" sz="1400" spc="-18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70">
                <a:solidFill>
                  <a:srgbClr val="A6A6A6"/>
                </a:solidFill>
                <a:latin typeface="Calibri"/>
                <a:cs typeface="Calibri"/>
              </a:rPr>
              <a:t>BG,</a:t>
            </a:r>
            <a:r>
              <a:rPr dirty="0" sz="1400" spc="-185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65">
                <a:solidFill>
                  <a:srgbClr val="A6A6A6"/>
                </a:solidFill>
                <a:latin typeface="Calibri"/>
                <a:cs typeface="Calibri"/>
              </a:rPr>
              <a:t>et</a:t>
            </a:r>
            <a:r>
              <a:rPr dirty="0" sz="1400" spc="-15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65">
                <a:solidFill>
                  <a:srgbClr val="A6A6A6"/>
                </a:solidFill>
                <a:latin typeface="Calibri"/>
                <a:cs typeface="Calibri"/>
              </a:rPr>
              <a:t>al.</a:t>
            </a:r>
            <a:r>
              <a:rPr dirty="0" sz="1400" spc="-155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105">
                <a:solidFill>
                  <a:srgbClr val="A6A6A6"/>
                </a:solidFill>
                <a:latin typeface="Calibri"/>
                <a:cs typeface="Calibri"/>
              </a:rPr>
              <a:t>Understanding</a:t>
            </a:r>
            <a:r>
              <a:rPr dirty="0" sz="1400" spc="-185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95">
                <a:solidFill>
                  <a:srgbClr val="A6A6A6"/>
                </a:solidFill>
                <a:latin typeface="Calibri"/>
                <a:cs typeface="Calibri"/>
              </a:rPr>
              <a:t>Excess</a:t>
            </a:r>
            <a:r>
              <a:rPr dirty="0" sz="1400" spc="-175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80">
                <a:solidFill>
                  <a:srgbClr val="A6A6A6"/>
                </a:solidFill>
                <a:latin typeface="Calibri"/>
                <a:cs typeface="Calibri"/>
              </a:rPr>
              <a:t>Mortalityin</a:t>
            </a:r>
            <a:r>
              <a:rPr dirty="0" sz="1400" spc="-16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85">
                <a:solidFill>
                  <a:srgbClr val="A6A6A6"/>
                </a:solidFill>
                <a:latin typeface="Calibri"/>
                <a:cs typeface="Calibri"/>
              </a:rPr>
              <a:t>PersonsWith</a:t>
            </a:r>
            <a:r>
              <a:rPr dirty="0" sz="1400" spc="-17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95">
                <a:solidFill>
                  <a:srgbClr val="A6A6A6"/>
                </a:solidFill>
                <a:latin typeface="Calibri"/>
                <a:cs typeface="Calibri"/>
              </a:rPr>
              <a:t>Mental</a:t>
            </a:r>
            <a:r>
              <a:rPr dirty="0" sz="1400" spc="-16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95">
                <a:solidFill>
                  <a:srgbClr val="A6A6A6"/>
                </a:solidFill>
                <a:latin typeface="Calibri"/>
                <a:cs typeface="Calibri"/>
              </a:rPr>
              <a:t>Illness:</a:t>
            </a:r>
            <a:r>
              <a:rPr dirty="0" sz="1400" spc="-185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105">
                <a:solidFill>
                  <a:srgbClr val="A6A6A6"/>
                </a:solidFill>
                <a:latin typeface="Calibri"/>
                <a:cs typeface="Calibri"/>
              </a:rPr>
              <a:t>17-Year</a:t>
            </a:r>
            <a:r>
              <a:rPr dirty="0" sz="1400" spc="-18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75">
                <a:solidFill>
                  <a:srgbClr val="A6A6A6"/>
                </a:solidFill>
                <a:latin typeface="Calibri"/>
                <a:cs typeface="Calibri"/>
              </a:rPr>
              <a:t>FollowUp</a:t>
            </a:r>
            <a:r>
              <a:rPr dirty="0" sz="1400" spc="-155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A6A6A6"/>
                </a:solidFill>
                <a:latin typeface="Calibri"/>
                <a:cs typeface="Calibri"/>
              </a:rPr>
              <a:t>ofa</a:t>
            </a:r>
            <a:r>
              <a:rPr dirty="0" sz="1400" spc="-16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60">
                <a:solidFill>
                  <a:srgbClr val="A6A6A6"/>
                </a:solidFill>
                <a:latin typeface="Calibri"/>
                <a:cs typeface="Calibri"/>
              </a:rPr>
              <a:t>Nationally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1400" spc="-105">
                <a:solidFill>
                  <a:srgbClr val="A6A6A6"/>
                </a:solidFill>
                <a:latin typeface="Calibri"/>
                <a:cs typeface="Calibri"/>
              </a:rPr>
              <a:t>Representative</a:t>
            </a:r>
            <a:r>
              <a:rPr dirty="0" sz="1400" spc="-195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85">
                <a:solidFill>
                  <a:srgbClr val="A6A6A6"/>
                </a:solidFill>
                <a:latin typeface="Calibri"/>
                <a:cs typeface="Calibri"/>
              </a:rPr>
              <a:t>USSurvey.Medical</a:t>
            </a:r>
            <a:r>
              <a:rPr dirty="0" sz="1400" spc="-175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90">
                <a:solidFill>
                  <a:srgbClr val="A6A6A6"/>
                </a:solidFill>
                <a:latin typeface="Calibri"/>
                <a:cs typeface="Calibri"/>
              </a:rPr>
              <a:t>Care</a:t>
            </a:r>
            <a:r>
              <a:rPr dirty="0" sz="1400" spc="-145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80">
                <a:solidFill>
                  <a:srgbClr val="A6A6A6"/>
                </a:solidFill>
                <a:latin typeface="Calibri"/>
                <a:cs typeface="Calibri"/>
              </a:rPr>
              <a:t>2011;</a:t>
            </a:r>
            <a:r>
              <a:rPr dirty="0" sz="1400" spc="-145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85">
                <a:solidFill>
                  <a:srgbClr val="A6A6A6"/>
                </a:solidFill>
                <a:latin typeface="Calibri"/>
                <a:cs typeface="Calibri"/>
              </a:rPr>
              <a:t>49(6),</a:t>
            </a:r>
            <a:r>
              <a:rPr dirty="0" sz="1400" spc="-165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A6A6A6"/>
                </a:solidFill>
                <a:latin typeface="Calibri"/>
                <a:cs typeface="Calibri"/>
              </a:rPr>
              <a:t>599–604.)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84819" y="0"/>
            <a:ext cx="4107179" cy="685799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59947" y="203127"/>
            <a:ext cx="74853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/>
              <a:t>Why</a:t>
            </a:r>
            <a:r>
              <a:rPr dirty="0" sz="4000" spc="-135"/>
              <a:t> </a:t>
            </a:r>
            <a:r>
              <a:rPr dirty="0" sz="4000"/>
              <a:t>is</a:t>
            </a:r>
            <a:r>
              <a:rPr dirty="0" sz="4000" spc="-130"/>
              <a:t> </a:t>
            </a:r>
            <a:r>
              <a:rPr dirty="0" sz="4000" spc="-10"/>
              <a:t>Behavioral</a:t>
            </a:r>
            <a:r>
              <a:rPr dirty="0" sz="4000" spc="-125"/>
              <a:t> </a:t>
            </a:r>
            <a:r>
              <a:rPr dirty="0" sz="4000"/>
              <a:t>Health</a:t>
            </a:r>
            <a:r>
              <a:rPr dirty="0" sz="4000" spc="-135"/>
              <a:t> </a:t>
            </a:r>
            <a:r>
              <a:rPr dirty="0" sz="4000" spc="-10"/>
              <a:t>Important?</a:t>
            </a:r>
            <a:endParaRPr sz="4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08431" y="0"/>
            <a:ext cx="5233670" cy="6858000"/>
          </a:xfrm>
          <a:custGeom>
            <a:avLst/>
            <a:gdLst/>
            <a:ahLst/>
            <a:cxnLst/>
            <a:rect l="l" t="t" r="r" b="b"/>
            <a:pathLst>
              <a:path w="5233670" h="6858000">
                <a:moveTo>
                  <a:pt x="5233416" y="0"/>
                </a:moveTo>
                <a:lnTo>
                  <a:pt x="0" y="0"/>
                </a:lnTo>
                <a:lnTo>
                  <a:pt x="0" y="6858000"/>
                </a:lnTo>
                <a:lnTo>
                  <a:pt x="5233416" y="6858000"/>
                </a:lnTo>
                <a:lnTo>
                  <a:pt x="5233416" y="0"/>
                </a:lnTo>
                <a:close/>
              </a:path>
            </a:pathLst>
          </a:custGeom>
          <a:solidFill>
            <a:srgbClr val="1331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2133" y="534748"/>
            <a:ext cx="4065270" cy="1750060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z="4400">
                <a:solidFill>
                  <a:srgbClr val="FFFFFF"/>
                </a:solidFill>
              </a:rPr>
              <a:t>ND</a:t>
            </a:r>
            <a:r>
              <a:rPr dirty="0" sz="4400" spc="-100">
                <a:solidFill>
                  <a:srgbClr val="FFFFFF"/>
                </a:solidFill>
              </a:rPr>
              <a:t> </a:t>
            </a:r>
            <a:r>
              <a:rPr dirty="0" sz="4400" spc="-20">
                <a:solidFill>
                  <a:srgbClr val="FFFFFF"/>
                </a:solidFill>
              </a:rPr>
              <a:t>Youth</a:t>
            </a:r>
            <a:r>
              <a:rPr dirty="0" sz="4400" spc="-105">
                <a:solidFill>
                  <a:srgbClr val="FFFFFF"/>
                </a:solidFill>
              </a:rPr>
              <a:t> </a:t>
            </a:r>
            <a:r>
              <a:rPr dirty="0" sz="4400" spc="-25">
                <a:solidFill>
                  <a:srgbClr val="FFFFFF"/>
                </a:solidFill>
              </a:rPr>
              <a:t>Lifetime </a:t>
            </a:r>
            <a:r>
              <a:rPr dirty="0" sz="4400">
                <a:solidFill>
                  <a:srgbClr val="FFFFFF"/>
                </a:solidFill>
              </a:rPr>
              <a:t>Substance</a:t>
            </a:r>
            <a:r>
              <a:rPr dirty="0" sz="4400" spc="-180">
                <a:solidFill>
                  <a:srgbClr val="FFFFFF"/>
                </a:solidFill>
              </a:rPr>
              <a:t> </a:t>
            </a:r>
            <a:r>
              <a:rPr dirty="0" sz="4400" spc="-25">
                <a:solidFill>
                  <a:srgbClr val="FFFFFF"/>
                </a:solidFill>
              </a:rPr>
              <a:t>Use</a:t>
            </a:r>
            <a:endParaRPr sz="4400"/>
          </a:p>
          <a:p>
            <a:pPr marL="12700">
              <a:lnSpc>
                <a:spcPts val="3470"/>
              </a:lnSpc>
            </a:pPr>
            <a:r>
              <a:rPr dirty="0" sz="3200">
                <a:solidFill>
                  <a:srgbClr val="FFFFFF"/>
                </a:solidFill>
              </a:rPr>
              <a:t>(High</a:t>
            </a:r>
            <a:r>
              <a:rPr dirty="0" sz="3200" spc="-10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School </a:t>
            </a:r>
            <a:r>
              <a:rPr dirty="0" sz="3200" spc="-10">
                <a:solidFill>
                  <a:srgbClr val="FFFFFF"/>
                </a:solidFill>
              </a:rPr>
              <a:t>Students)</a:t>
            </a:r>
            <a:endParaRPr sz="3200"/>
          </a:p>
        </p:txBody>
      </p:sp>
      <p:sp>
        <p:nvSpPr>
          <p:cNvPr id="4" name="object 4" descr=""/>
          <p:cNvSpPr txBox="1"/>
          <p:nvPr/>
        </p:nvSpPr>
        <p:spPr>
          <a:xfrm>
            <a:off x="11170411" y="6425628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91646" y="213034"/>
            <a:ext cx="3223545" cy="640027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1" y="2929128"/>
            <a:ext cx="5233415" cy="39288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175003" y="2933700"/>
            <a:ext cx="10023475" cy="3079115"/>
            <a:chOff x="1175003" y="2933700"/>
            <a:chExt cx="10023475" cy="30791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003" y="2933700"/>
              <a:ext cx="10023347" cy="307390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175003" y="6007607"/>
              <a:ext cx="10023475" cy="0"/>
            </a:xfrm>
            <a:custGeom>
              <a:avLst/>
              <a:gdLst/>
              <a:ahLst/>
              <a:cxnLst/>
              <a:rect l="l" t="t" r="r" b="b"/>
              <a:pathLst>
                <a:path w="10023475" h="0">
                  <a:moveTo>
                    <a:pt x="0" y="0"/>
                  </a:moveTo>
                  <a:lnTo>
                    <a:pt x="10023348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631441" y="3682745"/>
              <a:ext cx="9110980" cy="1263650"/>
            </a:xfrm>
            <a:custGeom>
              <a:avLst/>
              <a:gdLst/>
              <a:ahLst/>
              <a:cxnLst/>
              <a:rect l="l" t="t" r="r" b="b"/>
              <a:pathLst>
                <a:path w="9110980" h="1263650">
                  <a:moveTo>
                    <a:pt x="0" y="0"/>
                  </a:moveTo>
                  <a:lnTo>
                    <a:pt x="911352" y="48767"/>
                  </a:lnTo>
                  <a:lnTo>
                    <a:pt x="1822704" y="242315"/>
                  </a:lnTo>
                  <a:lnTo>
                    <a:pt x="2732532" y="441959"/>
                  </a:lnTo>
                  <a:lnTo>
                    <a:pt x="3643884" y="553211"/>
                  </a:lnTo>
                  <a:lnTo>
                    <a:pt x="4555236" y="659891"/>
                  </a:lnTo>
                  <a:lnTo>
                    <a:pt x="5466588" y="833627"/>
                  </a:lnTo>
                  <a:lnTo>
                    <a:pt x="6377940" y="967739"/>
                  </a:lnTo>
                  <a:lnTo>
                    <a:pt x="7289292" y="1139951"/>
                  </a:lnTo>
                  <a:lnTo>
                    <a:pt x="8200644" y="1205483"/>
                  </a:lnTo>
                  <a:lnTo>
                    <a:pt x="9110472" y="1263395"/>
                  </a:lnTo>
                </a:path>
              </a:pathLst>
            </a:custGeom>
            <a:ln w="22225">
              <a:solidFill>
                <a:srgbClr val="78C04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630679" y="3681983"/>
              <a:ext cx="9112250" cy="2326005"/>
            </a:xfrm>
            <a:custGeom>
              <a:avLst/>
              <a:gdLst/>
              <a:ahLst/>
              <a:cxnLst/>
              <a:rect l="l" t="t" r="r" b="b"/>
              <a:pathLst>
                <a:path w="9112250" h="2326004">
                  <a:moveTo>
                    <a:pt x="0" y="0"/>
                  </a:moveTo>
                  <a:lnTo>
                    <a:pt x="0" y="2325624"/>
                  </a:lnTo>
                </a:path>
                <a:path w="9112250" h="2326004">
                  <a:moveTo>
                    <a:pt x="911352" y="50292"/>
                  </a:moveTo>
                  <a:lnTo>
                    <a:pt x="911352" y="2325624"/>
                  </a:lnTo>
                </a:path>
                <a:path w="9112250" h="2326004">
                  <a:moveTo>
                    <a:pt x="1822704" y="242316"/>
                  </a:moveTo>
                  <a:lnTo>
                    <a:pt x="1822704" y="2325624"/>
                  </a:lnTo>
                </a:path>
                <a:path w="9112250" h="2326004">
                  <a:moveTo>
                    <a:pt x="2734056" y="441960"/>
                  </a:moveTo>
                  <a:lnTo>
                    <a:pt x="2734056" y="2325624"/>
                  </a:lnTo>
                </a:path>
                <a:path w="9112250" h="2326004">
                  <a:moveTo>
                    <a:pt x="3645408" y="553212"/>
                  </a:moveTo>
                  <a:lnTo>
                    <a:pt x="3645408" y="2325624"/>
                  </a:lnTo>
                </a:path>
                <a:path w="9112250" h="2326004">
                  <a:moveTo>
                    <a:pt x="4556760" y="661416"/>
                  </a:moveTo>
                  <a:lnTo>
                    <a:pt x="4556760" y="2325624"/>
                  </a:lnTo>
                </a:path>
                <a:path w="9112250" h="2326004">
                  <a:moveTo>
                    <a:pt x="5466588" y="833628"/>
                  </a:moveTo>
                  <a:lnTo>
                    <a:pt x="5466588" y="2325624"/>
                  </a:lnTo>
                </a:path>
                <a:path w="9112250" h="2326004">
                  <a:moveTo>
                    <a:pt x="6377940" y="969264"/>
                  </a:moveTo>
                  <a:lnTo>
                    <a:pt x="6377940" y="2325624"/>
                  </a:lnTo>
                </a:path>
                <a:path w="9112250" h="2326004">
                  <a:moveTo>
                    <a:pt x="7289292" y="1141476"/>
                  </a:moveTo>
                  <a:lnTo>
                    <a:pt x="7289292" y="2325624"/>
                  </a:lnTo>
                </a:path>
                <a:path w="9112250" h="2326004">
                  <a:moveTo>
                    <a:pt x="8200644" y="1207008"/>
                  </a:moveTo>
                  <a:lnTo>
                    <a:pt x="8200644" y="2325624"/>
                  </a:lnTo>
                </a:path>
                <a:path w="9112250" h="2326004">
                  <a:moveTo>
                    <a:pt x="9111996" y="1264920"/>
                  </a:moveTo>
                  <a:lnTo>
                    <a:pt x="9111996" y="2325624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942267" y="3237029"/>
            <a:ext cx="858519" cy="422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10" b="1">
                <a:solidFill>
                  <a:srgbClr val="585858"/>
                </a:solidFill>
                <a:latin typeface="Calibri"/>
                <a:cs typeface="Calibri"/>
              </a:rPr>
              <a:t>60.5%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217779" y="3418618"/>
            <a:ext cx="5283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59.2%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188471" y="3565570"/>
            <a:ext cx="5283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54.2%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099571" y="3765425"/>
            <a:ext cx="5283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49.0%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010672" y="3876905"/>
            <a:ext cx="5283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46.1%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921773" y="3984535"/>
            <a:ext cx="5283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43.3%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832873" y="4157431"/>
            <a:ext cx="5283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38.8%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743973" y="4291816"/>
            <a:ext cx="5283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35.3%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655074" y="4464712"/>
            <a:ext cx="5283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30.8%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622118" y="4519844"/>
            <a:ext cx="5283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585858"/>
                </a:solidFill>
                <a:latin typeface="Calibri"/>
                <a:cs typeface="Calibri"/>
              </a:rPr>
              <a:t>29.1%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0313075" y="4425008"/>
            <a:ext cx="858519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 b="1">
                <a:solidFill>
                  <a:srgbClr val="585858"/>
                </a:solidFill>
                <a:latin typeface="Calibri"/>
                <a:cs typeface="Calibri"/>
              </a:rPr>
              <a:t>27.6%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408206" y="6114019"/>
            <a:ext cx="4464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1999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319307" y="6114019"/>
            <a:ext cx="4464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2001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230407" y="6114019"/>
            <a:ext cx="4464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2003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4141508" y="6114019"/>
            <a:ext cx="4464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2005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052608" y="6114019"/>
            <a:ext cx="4464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2007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963709" y="6114019"/>
            <a:ext cx="4464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2009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6874809" y="6114019"/>
            <a:ext cx="4464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2011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7785910" y="6114019"/>
            <a:ext cx="4464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2013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8697011" y="6114019"/>
            <a:ext cx="4464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2015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9608111" y="6114019"/>
            <a:ext cx="4464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2017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0519212" y="6114019"/>
            <a:ext cx="4464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 descr=""/>
          <p:cNvSpPr/>
          <p:nvPr/>
        </p:nvSpPr>
        <p:spPr>
          <a:xfrm>
            <a:off x="0" y="318515"/>
            <a:ext cx="12192000" cy="1446530"/>
          </a:xfrm>
          <a:custGeom>
            <a:avLst/>
            <a:gdLst/>
            <a:ahLst/>
            <a:cxnLst/>
            <a:rect l="l" t="t" r="r" b="b"/>
            <a:pathLst>
              <a:path w="12192000" h="1446530">
                <a:moveTo>
                  <a:pt x="12192000" y="0"/>
                </a:moveTo>
                <a:lnTo>
                  <a:pt x="0" y="0"/>
                </a:lnTo>
                <a:lnTo>
                  <a:pt x="0" y="1446276"/>
                </a:lnTo>
                <a:lnTo>
                  <a:pt x="12192000" y="1446276"/>
                </a:lnTo>
                <a:lnTo>
                  <a:pt x="12192000" y="0"/>
                </a:lnTo>
                <a:close/>
              </a:path>
            </a:pathLst>
          </a:custGeom>
          <a:solidFill>
            <a:srgbClr val="1331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3727862" y="568911"/>
            <a:ext cx="4736465" cy="7880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>
                <a:solidFill>
                  <a:srgbClr val="FFFFFF"/>
                </a:solidFill>
              </a:rPr>
              <a:t>Prevention</a:t>
            </a:r>
            <a:r>
              <a:rPr dirty="0" sz="5000" spc="-290">
                <a:solidFill>
                  <a:srgbClr val="FFFFFF"/>
                </a:solidFill>
              </a:rPr>
              <a:t> </a:t>
            </a:r>
            <a:r>
              <a:rPr dirty="0" sz="5000" spc="-35">
                <a:solidFill>
                  <a:srgbClr val="FFFFFF"/>
                </a:solidFill>
              </a:rPr>
              <a:t>Works!</a:t>
            </a:r>
            <a:endParaRPr sz="5000"/>
          </a:p>
        </p:txBody>
      </p:sp>
      <p:sp>
        <p:nvSpPr>
          <p:cNvPr id="31" name="object 31" descr=""/>
          <p:cNvSpPr txBox="1"/>
          <p:nvPr/>
        </p:nvSpPr>
        <p:spPr>
          <a:xfrm>
            <a:off x="11170411" y="6425628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996876" y="2141695"/>
            <a:ext cx="9723755" cy="706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latin typeface="Calibri"/>
                <a:cs typeface="Calibri"/>
              </a:rPr>
              <a:t>Current</a:t>
            </a:r>
            <a:r>
              <a:rPr dirty="0" sz="2800" spc="-7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Alcohol</a:t>
            </a:r>
            <a:r>
              <a:rPr dirty="0" sz="2800" spc="-7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Use</a:t>
            </a:r>
            <a:r>
              <a:rPr dirty="0" sz="2800" spc="-9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(past</a:t>
            </a:r>
            <a:r>
              <a:rPr dirty="0" sz="2800" spc="-8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30</a:t>
            </a:r>
            <a:r>
              <a:rPr dirty="0" sz="2800" spc="-6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days)</a:t>
            </a:r>
            <a:r>
              <a:rPr dirty="0" sz="2800" spc="-7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among</a:t>
            </a:r>
            <a:r>
              <a:rPr dirty="0" sz="2800" spc="-8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ND</a:t>
            </a:r>
            <a:r>
              <a:rPr dirty="0" sz="2800" spc="-7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High</a:t>
            </a:r>
            <a:r>
              <a:rPr dirty="0" sz="2800" spc="-8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School</a:t>
            </a:r>
            <a:r>
              <a:rPr dirty="0" sz="2800" spc="-7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Students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1600" spc="-20">
                <a:latin typeface="Calibri"/>
                <a:cs typeface="Calibri"/>
              </a:rPr>
              <a:t>Youth</a:t>
            </a:r>
            <a:r>
              <a:rPr dirty="0" sz="1600" spc="-7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Risk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Behavior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Survey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243827"/>
            <a:ext cx="12192000" cy="1890395"/>
          </a:xfrm>
          <a:custGeom>
            <a:avLst/>
            <a:gdLst/>
            <a:ahLst/>
            <a:cxnLst/>
            <a:rect l="l" t="t" r="r" b="b"/>
            <a:pathLst>
              <a:path w="12192000" h="1890395">
                <a:moveTo>
                  <a:pt x="12192000" y="0"/>
                </a:moveTo>
                <a:lnTo>
                  <a:pt x="0" y="0"/>
                </a:lnTo>
                <a:lnTo>
                  <a:pt x="0" y="1889772"/>
                </a:lnTo>
                <a:lnTo>
                  <a:pt x="12192000" y="1889772"/>
                </a:lnTo>
                <a:lnTo>
                  <a:pt x="12192000" y="0"/>
                </a:lnTo>
                <a:close/>
              </a:path>
            </a:pathLst>
          </a:custGeom>
          <a:solidFill>
            <a:srgbClr val="1331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36987" rIns="0" bIns="0" rtlCol="0" vert="horz">
            <a:spAutoFit/>
          </a:bodyPr>
          <a:lstStyle/>
          <a:p>
            <a:pPr marL="850265">
              <a:lnSpc>
                <a:spcPts val="5160"/>
              </a:lnSpc>
              <a:spcBef>
                <a:spcPts val="105"/>
              </a:spcBef>
            </a:pPr>
            <a:r>
              <a:rPr dirty="0" sz="4400" spc="-20">
                <a:solidFill>
                  <a:srgbClr val="FFFFFF"/>
                </a:solidFill>
              </a:rPr>
              <a:t>Youth</a:t>
            </a:r>
            <a:r>
              <a:rPr dirty="0" sz="4400" spc="-215">
                <a:solidFill>
                  <a:srgbClr val="FFFFFF"/>
                </a:solidFill>
              </a:rPr>
              <a:t> </a:t>
            </a:r>
            <a:r>
              <a:rPr dirty="0" sz="4400" spc="-10">
                <a:solidFill>
                  <a:srgbClr val="FFFFFF"/>
                </a:solidFill>
              </a:rPr>
              <a:t>Suicide</a:t>
            </a:r>
            <a:endParaRPr sz="4400"/>
          </a:p>
          <a:p>
            <a:pPr marL="850265">
              <a:lnSpc>
                <a:spcPts val="3240"/>
              </a:lnSpc>
            </a:pPr>
            <a:r>
              <a:rPr dirty="0" sz="2800">
                <a:solidFill>
                  <a:srgbClr val="FFFFFF"/>
                </a:solidFill>
              </a:rPr>
              <a:t>(High</a:t>
            </a:r>
            <a:r>
              <a:rPr dirty="0" sz="2800" spc="-75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School</a:t>
            </a:r>
            <a:r>
              <a:rPr dirty="0" sz="2800" spc="-90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Students;</a:t>
            </a:r>
            <a:r>
              <a:rPr dirty="0" sz="2800" spc="-80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past</a:t>
            </a:r>
            <a:r>
              <a:rPr dirty="0" sz="2800" spc="-65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12</a:t>
            </a:r>
            <a:r>
              <a:rPr dirty="0" sz="2800" spc="-80">
                <a:solidFill>
                  <a:srgbClr val="FFFFFF"/>
                </a:solidFill>
              </a:rPr>
              <a:t> </a:t>
            </a:r>
            <a:r>
              <a:rPr dirty="0" sz="2800" spc="-10">
                <a:solidFill>
                  <a:srgbClr val="FFFFFF"/>
                </a:solidFill>
              </a:rPr>
              <a:t>months)</a:t>
            </a:r>
            <a:endParaRPr sz="2800"/>
          </a:p>
        </p:txBody>
      </p:sp>
      <p:sp>
        <p:nvSpPr>
          <p:cNvPr id="4" name="object 4" descr=""/>
          <p:cNvSpPr txBox="1"/>
          <p:nvPr/>
        </p:nvSpPr>
        <p:spPr>
          <a:xfrm>
            <a:off x="11170411" y="6425628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4019" y="1709927"/>
            <a:ext cx="8775191" cy="51480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243827"/>
            <a:ext cx="12192000" cy="1890395"/>
          </a:xfrm>
          <a:custGeom>
            <a:avLst/>
            <a:gdLst/>
            <a:ahLst/>
            <a:cxnLst/>
            <a:rect l="l" t="t" r="r" b="b"/>
            <a:pathLst>
              <a:path w="12192000" h="1890395">
                <a:moveTo>
                  <a:pt x="12192000" y="0"/>
                </a:moveTo>
                <a:lnTo>
                  <a:pt x="0" y="0"/>
                </a:lnTo>
                <a:lnTo>
                  <a:pt x="0" y="1889772"/>
                </a:lnTo>
                <a:lnTo>
                  <a:pt x="12192000" y="1889772"/>
                </a:lnTo>
                <a:lnTo>
                  <a:pt x="12192000" y="0"/>
                </a:lnTo>
                <a:close/>
              </a:path>
            </a:pathLst>
          </a:custGeom>
          <a:solidFill>
            <a:srgbClr val="1331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29888" rIns="0" bIns="0" rtlCol="0" vert="horz">
            <a:spAutoFit/>
          </a:bodyPr>
          <a:lstStyle/>
          <a:p>
            <a:pPr marL="591185">
              <a:lnSpc>
                <a:spcPts val="5130"/>
              </a:lnSpc>
              <a:spcBef>
                <a:spcPts val="105"/>
              </a:spcBef>
            </a:pPr>
            <a:r>
              <a:rPr dirty="0" sz="4400">
                <a:solidFill>
                  <a:srgbClr val="FFFFFF"/>
                </a:solidFill>
              </a:rPr>
              <a:t>Adult</a:t>
            </a:r>
            <a:r>
              <a:rPr dirty="0" sz="4400" spc="-80">
                <a:solidFill>
                  <a:srgbClr val="FFFFFF"/>
                </a:solidFill>
              </a:rPr>
              <a:t> </a:t>
            </a:r>
            <a:r>
              <a:rPr dirty="0" sz="4400">
                <a:solidFill>
                  <a:srgbClr val="FFFFFF"/>
                </a:solidFill>
              </a:rPr>
              <a:t>Substance</a:t>
            </a:r>
            <a:r>
              <a:rPr dirty="0" sz="4400" spc="-95">
                <a:solidFill>
                  <a:srgbClr val="FFFFFF"/>
                </a:solidFill>
              </a:rPr>
              <a:t> </a:t>
            </a:r>
            <a:r>
              <a:rPr dirty="0" sz="4400" spc="-25">
                <a:solidFill>
                  <a:srgbClr val="FFFFFF"/>
                </a:solidFill>
              </a:rPr>
              <a:t>Use</a:t>
            </a:r>
            <a:endParaRPr sz="4400"/>
          </a:p>
          <a:p>
            <a:pPr marL="591185">
              <a:lnSpc>
                <a:spcPts val="3690"/>
              </a:lnSpc>
            </a:pPr>
            <a:r>
              <a:rPr dirty="0" sz="3200">
                <a:solidFill>
                  <a:srgbClr val="FFFFFF"/>
                </a:solidFill>
              </a:rPr>
              <a:t>(Age</a:t>
            </a:r>
            <a:r>
              <a:rPr dirty="0" sz="3200" spc="-20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18+;</a:t>
            </a:r>
            <a:r>
              <a:rPr dirty="0" sz="3200" spc="-20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past</a:t>
            </a:r>
            <a:r>
              <a:rPr dirty="0" sz="3200" spc="-25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30</a:t>
            </a:r>
            <a:r>
              <a:rPr dirty="0" sz="3200" spc="-20">
                <a:solidFill>
                  <a:srgbClr val="FFFFFF"/>
                </a:solidFill>
              </a:rPr>
              <a:t> </a:t>
            </a:r>
            <a:r>
              <a:rPr dirty="0" sz="3200" spc="-10">
                <a:solidFill>
                  <a:srgbClr val="FFFFFF"/>
                </a:solidFill>
              </a:rPr>
              <a:t>days)</a:t>
            </a:r>
            <a:endParaRPr sz="3200"/>
          </a:p>
        </p:txBody>
      </p:sp>
      <p:sp>
        <p:nvSpPr>
          <p:cNvPr id="4" name="object 4" descr=""/>
          <p:cNvSpPr txBox="1"/>
          <p:nvPr/>
        </p:nvSpPr>
        <p:spPr>
          <a:xfrm>
            <a:off x="11170411" y="6425628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605" y="2756598"/>
            <a:ext cx="5019582" cy="340241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2883" y="2618244"/>
            <a:ext cx="4776215" cy="350885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9280" y="243840"/>
            <a:ext cx="2712719" cy="18897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913120" y="4325111"/>
            <a:ext cx="6278880" cy="1432560"/>
          </a:xfrm>
          <a:custGeom>
            <a:avLst/>
            <a:gdLst/>
            <a:ahLst/>
            <a:cxnLst/>
            <a:rect l="l" t="t" r="r" b="b"/>
            <a:pathLst>
              <a:path w="6278880" h="1432560">
                <a:moveTo>
                  <a:pt x="6278880" y="0"/>
                </a:moveTo>
                <a:lnTo>
                  <a:pt x="0" y="0"/>
                </a:lnTo>
                <a:lnTo>
                  <a:pt x="0" y="1432560"/>
                </a:lnTo>
                <a:lnTo>
                  <a:pt x="6278880" y="1432560"/>
                </a:lnTo>
                <a:lnTo>
                  <a:pt x="6278880" y="0"/>
                </a:lnTo>
                <a:close/>
              </a:path>
            </a:pathLst>
          </a:custGeom>
          <a:solidFill>
            <a:srgbClr val="1331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6092475" y="4210674"/>
            <a:ext cx="5920740" cy="1492250"/>
          </a:xfrm>
          <a:prstGeom prst="rect">
            <a:avLst/>
          </a:prstGeom>
        </p:spPr>
        <p:txBody>
          <a:bodyPr wrap="square" lIns="0" tIns="1511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90"/>
              </a:spcBef>
            </a:pPr>
            <a:r>
              <a:rPr dirty="0" sz="2600" spc="-10" b="1">
                <a:solidFill>
                  <a:srgbClr val="FFFFFF"/>
                </a:solidFill>
                <a:latin typeface="Segoe UI"/>
                <a:cs typeface="Segoe UI"/>
              </a:rPr>
              <a:t>BEHAVIORAL</a:t>
            </a:r>
            <a:r>
              <a:rPr dirty="0" sz="2600" spc="-120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Segoe UI"/>
                <a:cs typeface="Segoe UI"/>
              </a:rPr>
              <a:t>HEALTH</a:t>
            </a:r>
            <a:r>
              <a:rPr dirty="0" sz="2600" spc="-100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600" spc="-95" b="1">
                <a:solidFill>
                  <a:srgbClr val="FFFFFF"/>
                </a:solidFill>
                <a:latin typeface="Segoe UI"/>
                <a:cs typeface="Segoe UI"/>
              </a:rPr>
              <a:t>DATA</a:t>
            </a:r>
            <a:r>
              <a:rPr dirty="0" sz="2600" spc="-80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Segoe UI"/>
                <a:cs typeface="Segoe UI"/>
              </a:rPr>
              <a:t>BOOKLET</a:t>
            </a:r>
            <a:endParaRPr sz="2600">
              <a:latin typeface="Segoe UI"/>
              <a:cs typeface="Segoe UI"/>
            </a:endParaRPr>
          </a:p>
          <a:p>
            <a:pPr algn="ctr" marL="405130" marR="399415" indent="-635">
              <a:lnSpc>
                <a:spcPct val="100000"/>
              </a:lnSpc>
              <a:spcBef>
                <a:spcPts val="1095"/>
              </a:spcBef>
            </a:pPr>
            <a:r>
              <a:rPr dirty="0" sz="2600">
                <a:solidFill>
                  <a:srgbClr val="FFFFFF"/>
                </a:solidFill>
                <a:latin typeface="Segoe UI"/>
                <a:cs typeface="Segoe UI"/>
              </a:rPr>
              <a:t>All</a:t>
            </a:r>
            <a:r>
              <a:rPr dirty="0" sz="2600" spc="-7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FFFFFF"/>
                </a:solidFill>
                <a:latin typeface="Segoe UI"/>
                <a:cs typeface="Segoe UI"/>
              </a:rPr>
              <a:t>data</a:t>
            </a:r>
            <a:r>
              <a:rPr dirty="0" sz="2600" spc="-6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FFFFFF"/>
                </a:solidFill>
                <a:latin typeface="Segoe UI"/>
                <a:cs typeface="Segoe UI"/>
              </a:rPr>
              <a:t>resources</a:t>
            </a:r>
            <a:r>
              <a:rPr dirty="0" sz="2600" spc="-4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FFFFFF"/>
                </a:solidFill>
                <a:latin typeface="Segoe UI"/>
                <a:cs typeface="Segoe UI"/>
              </a:rPr>
              <a:t>are</a:t>
            </a:r>
            <a:r>
              <a:rPr dirty="0" sz="2600" spc="-3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FFFFFF"/>
                </a:solidFill>
                <a:latin typeface="Segoe UI"/>
                <a:cs typeface="Segoe UI"/>
              </a:rPr>
              <a:t>available</a:t>
            </a:r>
            <a:r>
              <a:rPr dirty="0" sz="2600" spc="-6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2600" spc="-25">
                <a:solidFill>
                  <a:srgbClr val="FFFFFF"/>
                </a:solidFill>
                <a:latin typeface="Segoe UI"/>
                <a:cs typeface="Segoe UI"/>
              </a:rPr>
              <a:t>at </a:t>
            </a:r>
            <a:r>
              <a:rPr dirty="0" u="sng" sz="26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"/>
                <a:cs typeface="Segoe UI"/>
                <a:hlinkClick r:id="rId2"/>
              </a:rPr>
              <a:t>www.behavioralhealth.nd.gov/data</a:t>
            </a:r>
            <a:r>
              <a:rPr dirty="0" sz="2600" spc="-10">
                <a:solidFill>
                  <a:srgbClr val="FFFFFF"/>
                </a:solidFill>
                <a:latin typeface="Segoe UI"/>
                <a:cs typeface="Segoe UI"/>
              </a:rPr>
              <a:t>.</a:t>
            </a:r>
            <a:endParaRPr sz="2600">
              <a:latin typeface="Segoe UI"/>
              <a:cs typeface="Segoe U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5913120" cy="6858000"/>
            <a:chOff x="0" y="0"/>
            <a:chExt cx="5913120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0" y="4325111"/>
              <a:ext cx="5913120" cy="1432560"/>
            </a:xfrm>
            <a:custGeom>
              <a:avLst/>
              <a:gdLst/>
              <a:ahLst/>
              <a:cxnLst/>
              <a:rect l="l" t="t" r="r" b="b"/>
              <a:pathLst>
                <a:path w="5913120" h="1432560">
                  <a:moveTo>
                    <a:pt x="5913120" y="0"/>
                  </a:moveTo>
                  <a:lnTo>
                    <a:pt x="0" y="0"/>
                  </a:lnTo>
                  <a:lnTo>
                    <a:pt x="0" y="1432560"/>
                  </a:lnTo>
                  <a:lnTo>
                    <a:pt x="5913120" y="1432560"/>
                  </a:lnTo>
                  <a:lnTo>
                    <a:pt x="5913120" y="0"/>
                  </a:lnTo>
                  <a:close/>
                </a:path>
              </a:pathLst>
            </a:custGeom>
            <a:solidFill>
              <a:srgbClr val="13314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4904" y="0"/>
              <a:ext cx="5414771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408" y="135636"/>
              <a:ext cx="5161774" cy="6586727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496633" y="130873"/>
              <a:ext cx="5171440" cy="6596380"/>
            </a:xfrm>
            <a:custGeom>
              <a:avLst/>
              <a:gdLst/>
              <a:ahLst/>
              <a:cxnLst/>
              <a:rect l="l" t="t" r="r" b="b"/>
              <a:pathLst>
                <a:path w="5171440" h="6596380">
                  <a:moveTo>
                    <a:pt x="0" y="0"/>
                  </a:moveTo>
                  <a:lnTo>
                    <a:pt x="5171313" y="0"/>
                  </a:lnTo>
                  <a:lnTo>
                    <a:pt x="5171313" y="6596253"/>
                  </a:lnTo>
                  <a:lnTo>
                    <a:pt x="0" y="659625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Bargmann, Lynn M.</dc:creator>
  <dc:title>communications and change management strategy – June 2020</dc:title>
  <dcterms:created xsi:type="dcterms:W3CDTF">2022-09-23T22:22:38Z</dcterms:created>
  <dcterms:modified xsi:type="dcterms:W3CDTF">2022-09-23T22:22:38Z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0x010100EF271062F8A51B4DAFE6FD0BCED59438</vt:lpwstr>
  </property>
  <property fmtid="{D5CDD505-2E9C-101B-9397-08002B2CF9AE}" pid="3" name="Created">
    <vt:filetime>2022-06-20T00:00:00Z</vt:filetime>
  </property>
  <property fmtid="{D5CDD505-2E9C-101B-9397-08002B2CF9AE}" pid="4" name="Creator">
    <vt:lpwstr>Acrobat PDFMaker 22 for PowerPoint</vt:lpwstr>
  </property>
  <property fmtid="{D5CDD505-2E9C-101B-9397-08002B2CF9AE}" pid="5" name="LastSaved">
    <vt:filetime>2022-09-23T00:00:00Z</vt:filetime>
  </property>
  <property fmtid="{D5CDD505-2E9C-101B-9397-08002B2CF9AE}" pid="6" name="Producer">
    <vt:lpwstr>Adobe PDF Library 22.1.174</vt:lpwstr>
  </property>
</Properties>
</file>