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8"/>
  </p:notesMasterIdLst>
  <p:sldIdLst>
    <p:sldId id="256" r:id="rId3"/>
    <p:sldId id="276" r:id="rId4"/>
    <p:sldId id="284" r:id="rId5"/>
    <p:sldId id="285" r:id="rId6"/>
    <p:sldId id="286" r:id="rId7"/>
    <p:sldId id="287" r:id="rId8"/>
    <p:sldId id="260" r:id="rId9"/>
    <p:sldId id="262" r:id="rId10"/>
    <p:sldId id="263" r:id="rId11"/>
    <p:sldId id="266" r:id="rId12"/>
    <p:sldId id="280" r:id="rId13"/>
    <p:sldId id="272" r:id="rId14"/>
    <p:sldId id="279" r:id="rId15"/>
    <p:sldId id="273" r:id="rId16"/>
    <p:sldId id="275" r:id="rId17"/>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gph17T6EpVh51vvvlfuKmCqjKy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64" autoAdjust="0"/>
    <p:restoredTop sz="69708" autoAdjust="0"/>
  </p:normalViewPr>
  <p:slideViewPr>
    <p:cSldViewPr snapToGrid="0">
      <p:cViewPr varScale="1">
        <p:scale>
          <a:sx n="68" d="100"/>
          <a:sy n="68" d="100"/>
        </p:scale>
        <p:origin x="944"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doers3.org/oer-equity-blueprint.html"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doers3.org/oer-listing-and-fulfillment.html" TargetMode="External"/><Relationship Id="rId4" Type="http://schemas.openxmlformats.org/officeDocument/2006/relationships/hyperlink" Target="https://www.doers3.org/tenure-and-promotion.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1: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2" name="Google Shape;182;p11: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r>
              <a:rPr lang="en-US" dirty="0"/>
              <a:t>Brittany</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8" name="Google Shape;188;p12: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r>
              <a:rPr lang="en-US" dirty="0"/>
              <a:t>Brittany </a:t>
            </a:r>
          </a:p>
          <a:p>
            <a:pPr marL="171450" lvl="0" indent="-171450" algn="l" rtl="0">
              <a:lnSpc>
                <a:spcPct val="100000"/>
              </a:lnSpc>
              <a:spcBef>
                <a:spcPts val="0"/>
              </a:spcBef>
              <a:spcAft>
                <a:spcPts val="0"/>
              </a:spcAft>
              <a:buSzPts val="1100"/>
            </a:pPr>
            <a:r>
              <a:rPr lang="en-US" dirty="0"/>
              <a:t>Divide into groups by table + remote participants</a:t>
            </a:r>
          </a:p>
          <a:p>
            <a:pPr marL="171450" lvl="0" indent="-171450" algn="l" rtl="0">
              <a:lnSpc>
                <a:spcPct val="100000"/>
              </a:lnSpc>
              <a:spcBef>
                <a:spcPts val="0"/>
              </a:spcBef>
              <a:spcAft>
                <a:spcPts val="0"/>
              </a:spcAft>
              <a:buSzPts val="1100"/>
            </a:pPr>
            <a:r>
              <a:rPr lang="en-US" dirty="0"/>
              <a:t>Ask them to</a:t>
            </a:r>
            <a:r>
              <a:rPr lang="en-US" baseline="0" dirty="0"/>
              <a:t> identify one person who will report out a take-away or two from discussion.</a:t>
            </a:r>
            <a:endParaRPr dirty="0"/>
          </a:p>
        </p:txBody>
      </p:sp>
    </p:spTree>
    <p:extLst>
      <p:ext uri="{BB962C8B-B14F-4D97-AF65-F5344CB8AC3E}">
        <p14:creationId xmlns:p14="http://schemas.microsoft.com/office/powerpoint/2010/main" val="303429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17: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457200" marR="0" lvl="0" indent="-298450" algn="l" rtl="0">
              <a:lnSpc>
                <a:spcPct val="100000"/>
              </a:lnSpc>
              <a:spcBef>
                <a:spcPts val="0"/>
              </a:spcBef>
              <a:spcAft>
                <a:spcPts val="0"/>
              </a:spcAft>
              <a:buClr>
                <a:srgbClr val="000000"/>
              </a:buClr>
              <a:buSzPts val="1100"/>
              <a:buFont typeface="Arial"/>
              <a:buNone/>
            </a:pPr>
            <a:r>
              <a:rPr lang="en" baseline="0" dirty="0"/>
              <a:t>Brittany</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17: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457200" marR="0" lvl="0" indent="-298450" algn="l" rtl="0">
              <a:lnSpc>
                <a:spcPct val="100000"/>
              </a:lnSpc>
              <a:spcBef>
                <a:spcPts val="0"/>
              </a:spcBef>
              <a:spcAft>
                <a:spcPts val="0"/>
              </a:spcAft>
              <a:buClr>
                <a:srgbClr val="000000"/>
              </a:buClr>
              <a:buSzPts val="1100"/>
              <a:buFont typeface="Arial"/>
              <a:buNone/>
            </a:pPr>
            <a:r>
              <a:rPr lang="en" dirty="0"/>
              <a:t>Annika</a:t>
            </a:r>
            <a:endParaRPr lang="en-US" dirty="0"/>
          </a:p>
          <a:p>
            <a:pPr marL="457200" marR="0" lvl="0" indent="-298450" algn="l" rtl="0">
              <a:lnSpc>
                <a:spcPct val="100000"/>
              </a:lnSpc>
              <a:spcBef>
                <a:spcPts val="0"/>
              </a:spcBef>
              <a:spcAft>
                <a:spcPts val="0"/>
              </a:spcAft>
              <a:buClr>
                <a:srgbClr val="000000"/>
              </a:buClr>
              <a:buSzPts val="1100"/>
              <a:buFont typeface="Arial"/>
              <a:buNone/>
            </a:pPr>
            <a:r>
              <a:rPr lang="en-US" dirty="0"/>
              <a:t>Concluding</a:t>
            </a:r>
            <a:r>
              <a:rPr lang="en-US" baseline="0" dirty="0"/>
              <a:t> remarks, time permitting:</a:t>
            </a:r>
          </a:p>
          <a:p>
            <a:pPr marL="0" lvl="0" indent="0" algn="l" rtl="0">
              <a:lnSpc>
                <a:spcPct val="150000"/>
              </a:lnSpc>
              <a:spcBef>
                <a:spcPts val="0"/>
              </a:spcBef>
              <a:spcAft>
                <a:spcPts val="0"/>
              </a:spcAft>
              <a:buClr>
                <a:schemeClr val="dk1"/>
              </a:buClr>
              <a:buSzPts val="2000"/>
              <a:buChar char="●"/>
            </a:pPr>
            <a:r>
              <a:rPr lang="en-US" sz="1100" dirty="0">
                <a:latin typeface="Book Antiqua"/>
                <a:ea typeface="Book Antiqua"/>
                <a:cs typeface="Book Antiqua"/>
                <a:sym typeface="Book Antiqua"/>
              </a:rPr>
              <a:t>Quality and equity are intertwined: </a:t>
            </a:r>
            <a:r>
              <a:rPr lang="en-US" sz="1100" i="1" dirty="0">
                <a:latin typeface="Book Antiqua"/>
                <a:ea typeface="Book Antiqua"/>
                <a:cs typeface="Book Antiqua"/>
                <a:sym typeface="Book Antiqua"/>
              </a:rPr>
              <a:t>doing OER with an equity lens is doing OER well—with high levels of quality, integrity and fidelity to student needs and institutional effectiveness</a:t>
            </a:r>
            <a:r>
              <a:rPr lang="en-US" sz="1100" dirty="0">
                <a:latin typeface="Book Antiqua"/>
                <a:ea typeface="Book Antiqua"/>
                <a:cs typeface="Book Antiqua"/>
                <a:sym typeface="Book Antiqua"/>
              </a:rPr>
              <a:t>. </a:t>
            </a:r>
            <a:endParaRPr lang="en-US" dirty="0"/>
          </a:p>
          <a:p>
            <a:pPr marL="0" lvl="0" indent="127000" algn="l" rtl="0">
              <a:lnSpc>
                <a:spcPct val="150000"/>
              </a:lnSpc>
              <a:spcBef>
                <a:spcPts val="0"/>
              </a:spcBef>
              <a:spcAft>
                <a:spcPts val="0"/>
              </a:spcAft>
              <a:buClr>
                <a:schemeClr val="dk1"/>
              </a:buClr>
              <a:buSzPts val="2000"/>
              <a:buNone/>
            </a:pPr>
            <a:endParaRPr lang="en-US" sz="1100" dirty="0">
              <a:latin typeface="Book Antiqua"/>
              <a:ea typeface="Book Antiqua"/>
              <a:cs typeface="Book Antiqua"/>
              <a:sym typeface="Book Antiqua"/>
            </a:endParaRPr>
          </a:p>
          <a:p>
            <a:pPr marL="0" lvl="0" indent="0" algn="l" rtl="0">
              <a:lnSpc>
                <a:spcPct val="150000"/>
              </a:lnSpc>
              <a:spcBef>
                <a:spcPts val="0"/>
              </a:spcBef>
              <a:spcAft>
                <a:spcPts val="0"/>
              </a:spcAft>
              <a:buClr>
                <a:schemeClr val="dk1"/>
              </a:buClr>
              <a:buSzPts val="2000"/>
              <a:buChar char="●"/>
            </a:pPr>
            <a:r>
              <a:rPr lang="en-US" sz="1100" dirty="0">
                <a:latin typeface="Book Antiqua"/>
                <a:ea typeface="Book Antiqua"/>
                <a:cs typeface="Book Antiqua"/>
                <a:sym typeface="Book Antiqua"/>
              </a:rPr>
              <a:t>Equity is embedded in quality OER programs, just as quality is embedded in equity-minded OER programs, reinforcing the extent to which quality and equity are constituent components of one another. </a:t>
            </a:r>
          </a:p>
          <a:p>
            <a:pPr marL="0" lvl="0" indent="127000" algn="l" rtl="0">
              <a:lnSpc>
                <a:spcPct val="150000"/>
              </a:lnSpc>
              <a:spcBef>
                <a:spcPts val="0"/>
              </a:spcBef>
              <a:spcAft>
                <a:spcPts val="0"/>
              </a:spcAft>
              <a:buClr>
                <a:schemeClr val="dk1"/>
              </a:buClr>
              <a:buSzPts val="2000"/>
              <a:buNone/>
            </a:pPr>
            <a:endParaRPr lang="en-US" sz="1100" dirty="0">
              <a:latin typeface="Book Antiqua"/>
              <a:ea typeface="Book Antiqua"/>
              <a:cs typeface="Book Antiqua"/>
              <a:sym typeface="Book Antiqua"/>
            </a:endParaRPr>
          </a:p>
          <a:p>
            <a:pPr marL="0" lvl="0" indent="0" algn="l" rtl="0">
              <a:lnSpc>
                <a:spcPct val="150000"/>
              </a:lnSpc>
              <a:spcBef>
                <a:spcPts val="0"/>
              </a:spcBef>
              <a:spcAft>
                <a:spcPts val="0"/>
              </a:spcAft>
              <a:buClr>
                <a:schemeClr val="dk1"/>
              </a:buClr>
              <a:buSzPts val="2000"/>
              <a:buChar char="●"/>
            </a:pPr>
            <a:r>
              <a:rPr lang="en-US" sz="1100" dirty="0">
                <a:latin typeface="Book Antiqua"/>
                <a:ea typeface="Book Antiqua"/>
                <a:cs typeface="Book Antiqua"/>
                <a:sym typeface="Book Antiqua"/>
              </a:rPr>
              <a:t>The comprehensiveness is the point and the difference</a:t>
            </a:r>
            <a:r>
              <a:rPr lang="en-US" sz="1100" baseline="0" dirty="0">
                <a:latin typeface="Book Antiqua"/>
                <a:ea typeface="Book Antiqua"/>
                <a:cs typeface="Book Antiqua"/>
                <a:sym typeface="Book Antiqua"/>
              </a:rPr>
              <a:t>-maker</a:t>
            </a:r>
            <a:r>
              <a:rPr lang="en-US" sz="1100" dirty="0">
                <a:latin typeface="Book Antiqua"/>
                <a:ea typeface="Book Antiqua"/>
                <a:cs typeface="Book Antiqua"/>
                <a:sym typeface="Book Antiqua"/>
              </a:rPr>
              <a:t>. . .</a:t>
            </a:r>
          </a:p>
          <a:p>
            <a:pPr marL="0" marR="0" lvl="0" indent="0" algn="ctr" rtl="0">
              <a:lnSpc>
                <a:spcPct val="150000"/>
              </a:lnSpc>
              <a:spcBef>
                <a:spcPts val="0"/>
              </a:spcBef>
              <a:spcAft>
                <a:spcPts val="0"/>
              </a:spcAft>
              <a:buClr>
                <a:schemeClr val="dk1"/>
              </a:buClr>
              <a:buSzPts val="2000"/>
              <a:buFont typeface="Arial"/>
              <a:buNone/>
            </a:pPr>
            <a:endParaRPr lang="en-US" sz="1400" dirty="0">
              <a:latin typeface="Book Antiqua"/>
              <a:ea typeface="Book Antiqua"/>
              <a:cs typeface="Book Antiqua"/>
              <a:sym typeface="Book Antiqua"/>
            </a:endParaRPr>
          </a:p>
        </p:txBody>
      </p:sp>
    </p:spTree>
    <p:extLst>
      <p:ext uri="{BB962C8B-B14F-4D97-AF65-F5344CB8AC3E}">
        <p14:creationId xmlns:p14="http://schemas.microsoft.com/office/powerpoint/2010/main" val="1599470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8: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7" name="Google Shape;227;p18: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9" name="Google Shape;239;p20: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r>
              <a:rPr lang="en-US" dirty="0"/>
              <a:t>Annika</a:t>
            </a:r>
          </a:p>
        </p:txBody>
      </p:sp>
    </p:spTree>
    <p:extLst>
      <p:ext uri="{BB962C8B-B14F-4D97-AF65-F5344CB8AC3E}">
        <p14:creationId xmlns:p14="http://schemas.microsoft.com/office/powerpoint/2010/main" val="1386429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2: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27185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dirty="0"/>
              <a:t>Annika</a:t>
            </a:r>
          </a:p>
          <a:p>
            <a:pPr marL="158750" indent="0" algn="l" rtl="0" fontAlgn="t">
              <a:buNone/>
            </a:pPr>
            <a:endParaRPr lang="en-US" b="0" i="0" dirty="0">
              <a:solidFill>
                <a:srgbClr val="000000"/>
              </a:solidFill>
              <a:effectLst/>
              <a:latin typeface="Arial"/>
            </a:endParaRPr>
          </a:p>
          <a:p>
            <a:pPr marL="158750" indent="0" algn="l" rtl="0" fontAlgn="t">
              <a:buNone/>
            </a:pPr>
            <a:r>
              <a:rPr lang="en-US" b="0" i="0" dirty="0">
                <a:solidFill>
                  <a:srgbClr val="252A55"/>
                </a:solidFill>
                <a:effectLst/>
                <a:latin typeface="Montserrat" panose="00000500000000000000" pitchFamily="2" charset="0"/>
              </a:rPr>
              <a:t>Research Priorities</a:t>
            </a:r>
          </a:p>
          <a:p>
            <a:pPr algn="l" rtl="0" fontAlgn="t"/>
            <a:r>
              <a:rPr lang="en-US" b="0" i="1" dirty="0">
                <a:solidFill>
                  <a:srgbClr val="252A55"/>
                </a:solidFill>
                <a:effectLst/>
                <a:latin typeface="Open Sans" panose="020B0606030504020204" pitchFamily="34" charset="0"/>
              </a:rPr>
              <a:t>How does OER improve student success?</a:t>
            </a:r>
            <a:br>
              <a:rPr lang="en-US" b="0" i="0" dirty="0">
                <a:solidFill>
                  <a:srgbClr val="252A55"/>
                </a:solidFill>
                <a:effectLst/>
                <a:latin typeface="Open Sans" panose="020B0606030504020204" pitchFamily="34" charset="0"/>
              </a:rPr>
            </a:br>
            <a:r>
              <a:rPr lang="en-US" b="0" i="0" dirty="0">
                <a:solidFill>
                  <a:srgbClr val="252A55"/>
                </a:solidFill>
                <a:effectLst/>
                <a:latin typeface="Open Sans" panose="020B0606030504020204" pitchFamily="34" charset="0"/>
              </a:rPr>
              <a:t>​We are framing a research question, providing guidance to ensure data collected at multiple institutions is comparable, and developing a data archive to assist OER researchers. </a:t>
            </a:r>
          </a:p>
          <a:p>
            <a:pPr marL="158750" indent="0" algn="l" rtl="0" fontAlgn="t">
              <a:buNone/>
            </a:pPr>
            <a:endParaRPr lang="en-US" b="0" i="0" dirty="0">
              <a:solidFill>
                <a:srgbClr val="252A55"/>
              </a:solidFill>
              <a:effectLst/>
              <a:latin typeface="Montserrat" panose="00000500000000000000" pitchFamily="2" charset="0"/>
            </a:endParaRPr>
          </a:p>
          <a:p>
            <a:pPr marL="158750" indent="0" algn="l" rtl="0" fontAlgn="t">
              <a:buNone/>
            </a:pPr>
            <a:r>
              <a:rPr lang="en-US" b="0" i="0" dirty="0">
                <a:solidFill>
                  <a:srgbClr val="252A55"/>
                </a:solidFill>
                <a:effectLst/>
                <a:latin typeface="Montserrat" panose="00000500000000000000" pitchFamily="2" charset="0"/>
              </a:rPr>
              <a:t>Equity ​Blueprint</a:t>
            </a:r>
          </a:p>
          <a:p>
            <a:pPr algn="l" rtl="0" fontAlgn="t"/>
            <a:r>
              <a:rPr lang="en-US" b="0" i="1" dirty="0">
                <a:solidFill>
                  <a:srgbClr val="252A55"/>
                </a:solidFill>
                <a:effectLst/>
                <a:latin typeface="Open Sans" panose="020B0606030504020204" pitchFamily="34" charset="0"/>
              </a:rPr>
              <a:t>What role can OER play in advancing equity?</a:t>
            </a:r>
            <a:br>
              <a:rPr lang="en-US" b="0" i="1" dirty="0">
                <a:solidFill>
                  <a:srgbClr val="252A55"/>
                </a:solidFill>
                <a:effectLst/>
                <a:latin typeface="Open Sans" panose="020B0606030504020204" pitchFamily="34" charset="0"/>
              </a:rPr>
            </a:br>
            <a:r>
              <a:rPr lang="en-US" b="0" i="1" dirty="0">
                <a:solidFill>
                  <a:srgbClr val="252A55"/>
                </a:solidFill>
                <a:effectLst/>
                <a:latin typeface="Open Sans" panose="020B0606030504020204" pitchFamily="34" charset="0"/>
              </a:rPr>
              <a:t>​</a:t>
            </a:r>
            <a:r>
              <a:rPr lang="en-US" b="0" i="0" dirty="0">
                <a:solidFill>
                  <a:srgbClr val="252A55"/>
                </a:solidFill>
                <a:effectLst/>
                <a:latin typeface="Open Sans" panose="020B0606030504020204" pitchFamily="34" charset="0"/>
              </a:rPr>
              <a:t>We are developing a guidance document that will define, unpack, and explain the multiple dimensions of equity, foreground the role of OER in closing equity gaps, and provide a blueprint for action.</a:t>
            </a:r>
            <a:br>
              <a:rPr lang="en-US" b="0" i="0" dirty="0">
                <a:solidFill>
                  <a:srgbClr val="252A55"/>
                </a:solidFill>
                <a:effectLst/>
                <a:latin typeface="Open Sans" panose="020B0606030504020204" pitchFamily="34" charset="0"/>
              </a:rPr>
            </a:br>
            <a:br>
              <a:rPr lang="en-US" b="0" i="0" dirty="0">
                <a:solidFill>
                  <a:srgbClr val="252A55"/>
                </a:solidFill>
                <a:effectLst/>
                <a:latin typeface="Open Sans" panose="020B0606030504020204" pitchFamily="34" charset="0"/>
              </a:rPr>
            </a:br>
            <a:r>
              <a:rPr lang="en-US" b="0" i="0" u="none" strike="noStrike" dirty="0">
                <a:solidFill>
                  <a:srgbClr val="252A55"/>
                </a:solidFill>
                <a:effectLst/>
                <a:latin typeface="Open Sans" panose="020B0606030504020204" pitchFamily="34" charset="0"/>
                <a:hlinkClick r:id="rId3"/>
              </a:rPr>
              <a:t>See OER Equity Blueprint​</a:t>
            </a:r>
            <a:endParaRPr lang="en-US" b="0" i="0" dirty="0">
              <a:solidFill>
                <a:srgbClr val="252A55"/>
              </a:solidFill>
              <a:effectLst/>
              <a:latin typeface="Open Sans" panose="020B0606030504020204" pitchFamily="34" charset="0"/>
            </a:endParaRPr>
          </a:p>
          <a:p>
            <a:pPr marL="158750" indent="0" algn="l" rtl="0" fontAlgn="t">
              <a:buNone/>
            </a:pPr>
            <a:endParaRPr lang="en-US" b="0" i="0" dirty="0">
              <a:solidFill>
                <a:srgbClr val="252A55"/>
              </a:solidFill>
              <a:effectLst/>
              <a:latin typeface="Montserrat" panose="00000500000000000000" pitchFamily="2" charset="0"/>
            </a:endParaRPr>
          </a:p>
          <a:p>
            <a:pPr marL="158750" indent="0" algn="l" rtl="0" fontAlgn="t">
              <a:buNone/>
            </a:pPr>
            <a:r>
              <a:rPr lang="en-US" b="0" i="0" dirty="0">
                <a:solidFill>
                  <a:srgbClr val="252A55"/>
                </a:solidFill>
                <a:effectLst/>
                <a:latin typeface="Montserrat" panose="00000500000000000000" pitchFamily="2" charset="0"/>
              </a:rPr>
              <a:t>Tenure and Promotion</a:t>
            </a:r>
          </a:p>
          <a:p>
            <a:pPr algn="l" rtl="0" fontAlgn="t"/>
            <a:r>
              <a:rPr lang="en-US" b="0" i="1" dirty="0">
                <a:solidFill>
                  <a:srgbClr val="252A55"/>
                </a:solidFill>
                <a:effectLst/>
                <a:latin typeface="Open Sans" panose="020B0606030504020204" pitchFamily="34" charset="0"/>
              </a:rPr>
              <a:t>How can OER contributions be a part of a successful academic career path? </a:t>
            </a:r>
            <a:br>
              <a:rPr lang="en-US" b="0" i="0" dirty="0">
                <a:solidFill>
                  <a:srgbClr val="252A55"/>
                </a:solidFill>
                <a:effectLst/>
                <a:latin typeface="Open Sans" panose="020B0606030504020204" pitchFamily="34" charset="0"/>
              </a:rPr>
            </a:br>
            <a:r>
              <a:rPr lang="en-US" b="0" i="0" dirty="0">
                <a:solidFill>
                  <a:srgbClr val="252A55"/>
                </a:solidFill>
                <a:effectLst/>
                <a:latin typeface="Open Sans" panose="020B0606030504020204" pitchFamily="34" charset="0"/>
              </a:rPr>
              <a:t>We have developed a framework, the OER Contributions Matrix, that can help institutions and disciplines consider how to reward OER work.  This is critical to sustaining OER.  </a:t>
            </a:r>
            <a:br>
              <a:rPr lang="en-US" b="0" i="0" dirty="0">
                <a:solidFill>
                  <a:srgbClr val="252A55"/>
                </a:solidFill>
                <a:effectLst/>
                <a:latin typeface="Open Sans" panose="020B0606030504020204" pitchFamily="34" charset="0"/>
              </a:rPr>
            </a:br>
            <a:br>
              <a:rPr lang="en-US" b="0" i="0" dirty="0">
                <a:solidFill>
                  <a:srgbClr val="252A55"/>
                </a:solidFill>
                <a:effectLst/>
                <a:latin typeface="Open Sans" panose="020B0606030504020204" pitchFamily="34" charset="0"/>
              </a:rPr>
            </a:br>
            <a:r>
              <a:rPr lang="en-US" b="0" i="0" u="none" strike="noStrike" dirty="0">
                <a:solidFill>
                  <a:srgbClr val="252A55"/>
                </a:solidFill>
                <a:effectLst/>
                <a:latin typeface="Open Sans" panose="020B0606030504020204" pitchFamily="34" charset="0"/>
                <a:hlinkClick r:id="rId4"/>
              </a:rPr>
              <a:t>See OER Contributions Matrix. </a:t>
            </a:r>
            <a:br>
              <a:rPr lang="en-US" b="0" i="0" dirty="0">
                <a:solidFill>
                  <a:srgbClr val="252A55"/>
                </a:solidFill>
                <a:effectLst/>
                <a:latin typeface="Open Sans" panose="020B0606030504020204" pitchFamily="34" charset="0"/>
              </a:rPr>
            </a:br>
            <a:endParaRPr lang="en-US" b="0" i="0" dirty="0">
              <a:solidFill>
                <a:srgbClr val="252A55"/>
              </a:solidFill>
              <a:effectLst/>
              <a:latin typeface="Open Sans" panose="020B0606030504020204" pitchFamily="34" charset="0"/>
            </a:endParaRPr>
          </a:p>
          <a:p>
            <a:pPr marL="158750" indent="0" algn="l" rtl="0" fontAlgn="t">
              <a:buNone/>
            </a:pPr>
            <a:r>
              <a:rPr lang="en-US" b="0" i="0" dirty="0">
                <a:solidFill>
                  <a:srgbClr val="252A55"/>
                </a:solidFill>
                <a:effectLst/>
                <a:latin typeface="Montserrat" panose="00000500000000000000" pitchFamily="2" charset="0"/>
              </a:rPr>
              <a:t>Listing and Fulfillment in Campus Stores</a:t>
            </a:r>
          </a:p>
          <a:p>
            <a:pPr algn="l" rtl="0" fontAlgn="t"/>
            <a:r>
              <a:rPr lang="en-US" b="0" i="1" dirty="0">
                <a:solidFill>
                  <a:srgbClr val="252A55"/>
                </a:solidFill>
                <a:effectLst/>
                <a:latin typeface="Open Sans" panose="020B0606030504020204" pitchFamily="34" charset="0"/>
              </a:rPr>
              <a:t>How can we better help students find OER assigned for their courses? </a:t>
            </a:r>
            <a:br>
              <a:rPr lang="en-US" b="0" i="0" dirty="0">
                <a:solidFill>
                  <a:srgbClr val="252A55"/>
                </a:solidFill>
                <a:effectLst/>
                <a:latin typeface="Open Sans" panose="020B0606030504020204" pitchFamily="34" charset="0"/>
              </a:rPr>
            </a:br>
            <a:r>
              <a:rPr lang="en-US" b="0" i="0" dirty="0">
                <a:solidFill>
                  <a:srgbClr val="252A55"/>
                </a:solidFill>
                <a:effectLst/>
                <a:latin typeface="Open Sans" panose="020B0606030504020204" pitchFamily="34" charset="0"/>
              </a:rPr>
              <a:t>We have developed a best practices guide for institutions, faculty, campus stores, and bookstore software providers to improve OER listing and print fulfillment.</a:t>
            </a:r>
            <a:br>
              <a:rPr lang="en-US" b="0" i="0" dirty="0">
                <a:solidFill>
                  <a:srgbClr val="252A55"/>
                </a:solidFill>
                <a:effectLst/>
                <a:latin typeface="Open Sans" panose="020B0606030504020204" pitchFamily="34" charset="0"/>
              </a:rPr>
            </a:br>
            <a:br>
              <a:rPr lang="en-US" b="0" i="0" dirty="0">
                <a:solidFill>
                  <a:srgbClr val="252A55"/>
                </a:solidFill>
                <a:effectLst/>
                <a:latin typeface="Open Sans" panose="020B0606030504020204" pitchFamily="34" charset="0"/>
              </a:rPr>
            </a:br>
            <a:r>
              <a:rPr lang="en-US" b="0" i="0" u="none" strike="noStrike" dirty="0">
                <a:solidFill>
                  <a:srgbClr val="252A55"/>
                </a:solidFill>
                <a:effectLst/>
                <a:latin typeface="Open Sans" panose="020B0606030504020204" pitchFamily="34" charset="0"/>
                <a:hlinkClick r:id="rId5"/>
              </a:rPr>
              <a:t>See Improving the Listing and Fulfillment of OER in U.S. Campus Stores</a:t>
            </a:r>
            <a:endParaRPr lang="en-US" b="0" i="0" dirty="0">
              <a:solidFill>
                <a:srgbClr val="252A55"/>
              </a:solidFill>
              <a:effectLst/>
              <a:latin typeface="Open Sans" panose="020B0606030504020204" pitchFamily="34" charset="0"/>
            </a:endParaRPr>
          </a:p>
          <a:p>
            <a:pPr marL="158750" indent="0">
              <a:buNone/>
            </a:pPr>
            <a:endParaRPr lang="en-US" dirty="0"/>
          </a:p>
        </p:txBody>
      </p:sp>
    </p:spTree>
    <p:extLst>
      <p:ext uri="{BB962C8B-B14F-4D97-AF65-F5344CB8AC3E}">
        <p14:creationId xmlns:p14="http://schemas.microsoft.com/office/powerpoint/2010/main" val="330692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r>
              <a:rPr lang="en-US" dirty="0"/>
              <a:t>Annika</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r>
              <a:rPr lang="en-US" dirty="0"/>
              <a:t>Annika</a:t>
            </a:r>
          </a:p>
        </p:txBody>
      </p:sp>
    </p:spTree>
    <p:extLst>
      <p:ext uri="{BB962C8B-B14F-4D97-AF65-F5344CB8AC3E}">
        <p14:creationId xmlns:p14="http://schemas.microsoft.com/office/powerpoint/2010/main" val="3455254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p5: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100"/>
              <a:buNone/>
            </a:pPr>
            <a:r>
              <a:rPr lang="en-US" baseline="0" dirty="0"/>
              <a:t>Brittany</a:t>
            </a:r>
          </a:p>
          <a:p>
            <a:pPr marL="0" lvl="0" indent="0" algn="l" rtl="0">
              <a:lnSpc>
                <a:spcPct val="100000"/>
              </a:lnSpc>
              <a:spcBef>
                <a:spcPts val="0"/>
              </a:spcBef>
              <a:spcAft>
                <a:spcPts val="0"/>
              </a:spcAft>
              <a:buSzPts val="1100"/>
              <a:buNone/>
            </a:pPr>
            <a:endParaRPr lang="en-US" baseline="0" dirty="0"/>
          </a:p>
          <a:p>
            <a:pPr marL="0" lvl="0" indent="0" algn="l" rtl="0">
              <a:lnSpc>
                <a:spcPct val="100000"/>
              </a:lnSpc>
              <a:spcBef>
                <a:spcPts val="0"/>
              </a:spcBef>
              <a:spcAft>
                <a:spcPts val="0"/>
              </a:spcAft>
              <a:buSzPts val="1100"/>
              <a:buNone/>
            </a:pPr>
            <a:r>
              <a:rPr lang="en-US" baseline="0" dirty="0"/>
              <a:t>P</a:t>
            </a:r>
            <a:r>
              <a:rPr lang="en" dirty="0"/>
              <a:t>ost link to OER Rubric for remote participants: https://www.doers3.org/equity-through-oer-rubric.html</a:t>
            </a:r>
            <a:r>
              <a:rPr lang="en-US" dirty="0"/>
              <a:t>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lvl="0" indent="0" algn="l" rtl="0">
              <a:lnSpc>
                <a:spcPct val="100000"/>
              </a:lnSpc>
              <a:spcBef>
                <a:spcPts val="0"/>
              </a:spcBef>
              <a:spcAft>
                <a:spcPts val="0"/>
              </a:spcAft>
              <a:buSzPts val="1100"/>
              <a:buFontTx/>
              <a:buNone/>
            </a:pPr>
            <a:r>
              <a:rPr lang="en" dirty="0"/>
              <a:t>Brittany</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8: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158750" lvl="0" indent="0" algn="l" rtl="0">
              <a:lnSpc>
                <a:spcPct val="100000"/>
              </a:lnSpc>
              <a:spcBef>
                <a:spcPts val="0"/>
              </a:spcBef>
              <a:spcAft>
                <a:spcPts val="0"/>
              </a:spcAft>
              <a:buSzPts val="1100"/>
              <a:buFontTx/>
              <a:buNone/>
            </a:pPr>
            <a:r>
              <a:rPr lang="en-US" dirty="0"/>
              <a:t>Brittany</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3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3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4"/>
        <p:cNvGrpSpPr/>
        <p:nvPr/>
      </p:nvGrpSpPr>
      <p:grpSpPr>
        <a:xfrm>
          <a:off x="0" y="0"/>
          <a:ext cx="0" cy="0"/>
          <a:chOff x="0" y="0"/>
          <a:chExt cx="0" cy="0"/>
        </a:xfrm>
      </p:grpSpPr>
      <p:sp>
        <p:nvSpPr>
          <p:cNvPr id="55" name="Google Shape;55;p24"/>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56" name="Google Shape;56;p24"/>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57" name="Google Shape;57;p24"/>
          <p:cNvSpPr txBox="1">
            <a:spLocks noGrp="1"/>
          </p:cNvSpPr>
          <p:nvPr>
            <p:ph type="title"/>
          </p:nvPr>
        </p:nvSpPr>
        <p:spPr>
          <a:xfrm>
            <a:off x="773700" y="1806450"/>
            <a:ext cx="7596600" cy="1530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4200"/>
              <a:buNone/>
              <a:defRPr/>
            </a:lvl1pPr>
            <a:lvl2pPr lvl="1" algn="ctr">
              <a:lnSpc>
                <a:spcPct val="100000"/>
              </a:lnSpc>
              <a:spcBef>
                <a:spcPts val="0"/>
              </a:spcBef>
              <a:spcAft>
                <a:spcPts val="0"/>
              </a:spcAft>
              <a:buSzPts val="4200"/>
              <a:buNone/>
              <a:defRPr/>
            </a:lvl2pPr>
            <a:lvl3pPr lvl="2" algn="ctr">
              <a:lnSpc>
                <a:spcPct val="100000"/>
              </a:lnSpc>
              <a:spcBef>
                <a:spcPts val="0"/>
              </a:spcBef>
              <a:spcAft>
                <a:spcPts val="0"/>
              </a:spcAft>
              <a:buSzPts val="4200"/>
              <a:buNone/>
              <a:defRPr/>
            </a:lvl3pPr>
            <a:lvl4pPr lvl="3" algn="ctr">
              <a:lnSpc>
                <a:spcPct val="100000"/>
              </a:lnSpc>
              <a:spcBef>
                <a:spcPts val="0"/>
              </a:spcBef>
              <a:spcAft>
                <a:spcPts val="0"/>
              </a:spcAft>
              <a:buSzPts val="4200"/>
              <a:buNone/>
              <a:defRPr/>
            </a:lvl4pPr>
            <a:lvl5pPr lvl="4" algn="ctr">
              <a:lnSpc>
                <a:spcPct val="100000"/>
              </a:lnSpc>
              <a:spcBef>
                <a:spcPts val="0"/>
              </a:spcBef>
              <a:spcAft>
                <a:spcPts val="0"/>
              </a:spcAft>
              <a:buSzPts val="4200"/>
              <a:buNone/>
              <a:defRPr/>
            </a:lvl5pPr>
            <a:lvl6pPr lvl="5" algn="ctr">
              <a:lnSpc>
                <a:spcPct val="100000"/>
              </a:lnSpc>
              <a:spcBef>
                <a:spcPts val="0"/>
              </a:spcBef>
              <a:spcAft>
                <a:spcPts val="0"/>
              </a:spcAft>
              <a:buSzPts val="4200"/>
              <a:buNone/>
              <a:defRPr/>
            </a:lvl6pPr>
            <a:lvl7pPr lvl="6" algn="ctr">
              <a:lnSpc>
                <a:spcPct val="100000"/>
              </a:lnSpc>
              <a:spcBef>
                <a:spcPts val="0"/>
              </a:spcBef>
              <a:spcAft>
                <a:spcPts val="0"/>
              </a:spcAft>
              <a:buSzPts val="4200"/>
              <a:buNone/>
              <a:defRPr/>
            </a:lvl7pPr>
            <a:lvl8pPr lvl="7" algn="ctr">
              <a:lnSpc>
                <a:spcPct val="100000"/>
              </a:lnSpc>
              <a:spcBef>
                <a:spcPts val="0"/>
              </a:spcBef>
              <a:spcAft>
                <a:spcPts val="0"/>
              </a:spcAft>
              <a:buSzPts val="4200"/>
              <a:buNone/>
              <a:defRPr/>
            </a:lvl8pPr>
            <a:lvl9pPr lvl="8" algn="ctr">
              <a:lnSpc>
                <a:spcPct val="100000"/>
              </a:lnSpc>
              <a:spcBef>
                <a:spcPts val="0"/>
              </a:spcBef>
              <a:spcAft>
                <a:spcPts val="0"/>
              </a:spcAft>
              <a:buSzPts val="4200"/>
              <a:buNone/>
              <a:defRPr/>
            </a:lvl9pPr>
          </a:lstStyle>
          <a:p>
            <a:endParaRPr/>
          </a:p>
        </p:txBody>
      </p:sp>
      <p:sp>
        <p:nvSpPr>
          <p:cNvPr id="58" name="Google Shape;58;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9"/>
        <p:cNvGrpSpPr/>
        <p:nvPr/>
      </p:nvGrpSpPr>
      <p:grpSpPr>
        <a:xfrm>
          <a:off x="0" y="0"/>
          <a:ext cx="0" cy="0"/>
          <a:chOff x="0" y="0"/>
          <a:chExt cx="0" cy="0"/>
        </a:xfrm>
      </p:grpSpPr>
      <p:sp>
        <p:nvSpPr>
          <p:cNvPr id="60" name="Google Shape;60;p25"/>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25"/>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a:endParaRPr/>
          </a:p>
        </p:txBody>
      </p:sp>
      <p:sp>
        <p:nvSpPr>
          <p:cNvPr id="62" name="Google Shape;62;p25"/>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63" name="Google Shape;63;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pic>
        <p:nvPicPr>
          <p:cNvPr id="64" name="Google Shape;64;p25"/>
          <p:cNvPicPr preferRelativeResize="0"/>
          <p:nvPr/>
        </p:nvPicPr>
        <p:blipFill rotWithShape="1">
          <a:blip r:embed="rId2">
            <a:alphaModFix/>
          </a:blip>
          <a:srcRect/>
          <a:stretch/>
        </p:blipFill>
        <p:spPr>
          <a:xfrm>
            <a:off x="8042168" y="134458"/>
            <a:ext cx="958850" cy="18732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36"/>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a:endParaRPr/>
          </a:p>
        </p:txBody>
      </p:sp>
      <p:sp>
        <p:nvSpPr>
          <p:cNvPr id="67" name="Google Shape;67;p36"/>
          <p:cNvSpPr txBox="1">
            <a:spLocks noGrp="1"/>
          </p:cNvSpPr>
          <p:nvPr>
            <p:ph type="body" idx="1"/>
          </p:nvPr>
        </p:nvSpPr>
        <p:spPr>
          <a:xfrm>
            <a:off x="311700" y="1225225"/>
            <a:ext cx="3999900" cy="3354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68" name="Google Shape;68;p36"/>
          <p:cNvSpPr txBox="1">
            <a:spLocks noGrp="1"/>
          </p:cNvSpPr>
          <p:nvPr>
            <p:ph type="body" idx="2"/>
          </p:nvPr>
        </p:nvSpPr>
        <p:spPr>
          <a:xfrm>
            <a:off x="4832400" y="1225225"/>
            <a:ext cx="3999900" cy="3354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69" name="Google Shape;69;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37"/>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a:endParaRPr/>
          </a:p>
        </p:txBody>
      </p:sp>
      <p:sp>
        <p:nvSpPr>
          <p:cNvPr id="72" name="Google Shape;72;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3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a:endParaRPr/>
          </a:p>
        </p:txBody>
      </p:sp>
      <p:sp>
        <p:nvSpPr>
          <p:cNvPr id="75" name="Google Shape;75;p38"/>
          <p:cNvSpPr txBox="1">
            <a:spLocks noGrp="1"/>
          </p:cNvSpPr>
          <p:nvPr>
            <p:ph type="body" idx="1"/>
          </p:nvPr>
        </p:nvSpPr>
        <p:spPr>
          <a:xfrm>
            <a:off x="311700" y="1399400"/>
            <a:ext cx="2808000" cy="27849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76" name="Google Shape;76;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39"/>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39"/>
          <p:cNvSpPr txBox="1">
            <a:spLocks noGrp="1"/>
          </p:cNvSpPr>
          <p:nvPr>
            <p:ph type="title"/>
          </p:nvPr>
        </p:nvSpPr>
        <p:spPr>
          <a:xfrm>
            <a:off x="490250" y="450150"/>
            <a:ext cx="5878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0" name="Google Shape;80;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1"/>
        <p:cNvGrpSpPr/>
        <p:nvPr/>
      </p:nvGrpSpPr>
      <p:grpSpPr>
        <a:xfrm>
          <a:off x="0" y="0"/>
          <a:ext cx="0" cy="0"/>
          <a:chOff x="0" y="0"/>
          <a:chExt cx="0" cy="0"/>
        </a:xfrm>
      </p:grpSpPr>
      <p:sp>
        <p:nvSpPr>
          <p:cNvPr id="82" name="Google Shape;82;p40"/>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83" name="Google Shape;83;p4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84" name="Google Shape;84;p40"/>
          <p:cNvSpPr txBox="1">
            <a:spLocks noGrp="1"/>
          </p:cNvSpPr>
          <p:nvPr>
            <p:ph type="title"/>
          </p:nvPr>
        </p:nvSpPr>
        <p:spPr>
          <a:xfrm>
            <a:off x="265500" y="929275"/>
            <a:ext cx="4045200" cy="1786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lt2"/>
              </a:buClr>
              <a:buSzPts val="4200"/>
              <a:buNone/>
              <a:defRPr>
                <a:solidFill>
                  <a:schemeClr val="lt2"/>
                </a:solidFill>
              </a:defRPr>
            </a:lvl1pPr>
            <a:lvl2pPr lvl="1" algn="ctr">
              <a:lnSpc>
                <a:spcPct val="100000"/>
              </a:lnSpc>
              <a:spcBef>
                <a:spcPts val="0"/>
              </a:spcBef>
              <a:spcAft>
                <a:spcPts val="0"/>
              </a:spcAft>
              <a:buClr>
                <a:schemeClr val="lt2"/>
              </a:buClr>
              <a:buSzPts val="4200"/>
              <a:buNone/>
              <a:defRPr>
                <a:solidFill>
                  <a:schemeClr val="lt2"/>
                </a:solidFill>
              </a:defRPr>
            </a:lvl2pPr>
            <a:lvl3pPr lvl="2" algn="ctr">
              <a:lnSpc>
                <a:spcPct val="100000"/>
              </a:lnSpc>
              <a:spcBef>
                <a:spcPts val="0"/>
              </a:spcBef>
              <a:spcAft>
                <a:spcPts val="0"/>
              </a:spcAft>
              <a:buClr>
                <a:schemeClr val="lt2"/>
              </a:buClr>
              <a:buSzPts val="4200"/>
              <a:buNone/>
              <a:defRPr>
                <a:solidFill>
                  <a:schemeClr val="lt2"/>
                </a:solidFill>
              </a:defRPr>
            </a:lvl3pPr>
            <a:lvl4pPr lvl="3" algn="ctr">
              <a:lnSpc>
                <a:spcPct val="100000"/>
              </a:lnSpc>
              <a:spcBef>
                <a:spcPts val="0"/>
              </a:spcBef>
              <a:spcAft>
                <a:spcPts val="0"/>
              </a:spcAft>
              <a:buClr>
                <a:schemeClr val="lt2"/>
              </a:buClr>
              <a:buSzPts val="4200"/>
              <a:buNone/>
              <a:defRPr>
                <a:solidFill>
                  <a:schemeClr val="lt2"/>
                </a:solidFill>
              </a:defRPr>
            </a:lvl4pPr>
            <a:lvl5pPr lvl="4" algn="ctr">
              <a:lnSpc>
                <a:spcPct val="100000"/>
              </a:lnSpc>
              <a:spcBef>
                <a:spcPts val="0"/>
              </a:spcBef>
              <a:spcAft>
                <a:spcPts val="0"/>
              </a:spcAft>
              <a:buClr>
                <a:schemeClr val="lt2"/>
              </a:buClr>
              <a:buSzPts val="4200"/>
              <a:buNone/>
              <a:defRPr>
                <a:solidFill>
                  <a:schemeClr val="lt2"/>
                </a:solidFill>
              </a:defRPr>
            </a:lvl5pPr>
            <a:lvl6pPr lvl="5" algn="ctr">
              <a:lnSpc>
                <a:spcPct val="100000"/>
              </a:lnSpc>
              <a:spcBef>
                <a:spcPts val="0"/>
              </a:spcBef>
              <a:spcAft>
                <a:spcPts val="0"/>
              </a:spcAft>
              <a:buClr>
                <a:schemeClr val="lt2"/>
              </a:buClr>
              <a:buSzPts val="4200"/>
              <a:buNone/>
              <a:defRPr>
                <a:solidFill>
                  <a:schemeClr val="lt2"/>
                </a:solidFill>
              </a:defRPr>
            </a:lvl6pPr>
            <a:lvl7pPr lvl="6" algn="ctr">
              <a:lnSpc>
                <a:spcPct val="100000"/>
              </a:lnSpc>
              <a:spcBef>
                <a:spcPts val="0"/>
              </a:spcBef>
              <a:spcAft>
                <a:spcPts val="0"/>
              </a:spcAft>
              <a:buClr>
                <a:schemeClr val="lt2"/>
              </a:buClr>
              <a:buSzPts val="4200"/>
              <a:buNone/>
              <a:defRPr>
                <a:solidFill>
                  <a:schemeClr val="lt2"/>
                </a:solidFill>
              </a:defRPr>
            </a:lvl7pPr>
            <a:lvl8pPr lvl="7" algn="ctr">
              <a:lnSpc>
                <a:spcPct val="100000"/>
              </a:lnSpc>
              <a:spcBef>
                <a:spcPts val="0"/>
              </a:spcBef>
              <a:spcAft>
                <a:spcPts val="0"/>
              </a:spcAft>
              <a:buClr>
                <a:schemeClr val="lt2"/>
              </a:buClr>
              <a:buSzPts val="4200"/>
              <a:buNone/>
              <a:defRPr>
                <a:solidFill>
                  <a:schemeClr val="lt2"/>
                </a:solidFill>
              </a:defRPr>
            </a:lvl8pPr>
            <a:lvl9pPr lvl="8" algn="ctr">
              <a:lnSpc>
                <a:spcPct val="100000"/>
              </a:lnSpc>
              <a:spcBef>
                <a:spcPts val="0"/>
              </a:spcBef>
              <a:spcAft>
                <a:spcPts val="0"/>
              </a:spcAft>
              <a:buClr>
                <a:schemeClr val="lt2"/>
              </a:buClr>
              <a:buSzPts val="4200"/>
              <a:buNone/>
              <a:defRPr>
                <a:solidFill>
                  <a:schemeClr val="lt2"/>
                </a:solidFill>
              </a:defRPr>
            </a:lvl9pPr>
          </a:lstStyle>
          <a:p>
            <a:endParaRPr/>
          </a:p>
        </p:txBody>
      </p:sp>
      <p:sp>
        <p:nvSpPr>
          <p:cNvPr id="85" name="Google Shape;85;p40"/>
          <p:cNvSpPr txBox="1">
            <a:spLocks noGrp="1"/>
          </p:cNvSpPr>
          <p:nvPr>
            <p:ph type="subTitle" idx="1"/>
          </p:nvPr>
        </p:nvSpPr>
        <p:spPr>
          <a:xfrm>
            <a:off x="265500" y="2769001"/>
            <a:ext cx="4045200" cy="1574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86" name="Google Shape;86;p4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87" name="Google Shape;87;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lt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8"/>
        <p:cNvGrpSpPr/>
        <p:nvPr/>
      </p:nvGrpSpPr>
      <p:grpSpPr>
        <a:xfrm>
          <a:off x="0" y="0"/>
          <a:ext cx="0" cy="0"/>
          <a:chOff x="0" y="0"/>
          <a:chExt cx="0" cy="0"/>
        </a:xfrm>
      </p:grpSpPr>
      <p:sp>
        <p:nvSpPr>
          <p:cNvPr id="89" name="Google Shape;89;p41"/>
          <p:cNvSpPr txBox="1">
            <a:spLocks noGrp="1"/>
          </p:cNvSpPr>
          <p:nvPr>
            <p:ph type="body" idx="1"/>
          </p:nvPr>
        </p:nvSpPr>
        <p:spPr>
          <a:xfrm>
            <a:off x="319500" y="421892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90" name="Google Shape;90;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2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1"/>
        <p:cNvGrpSpPr/>
        <p:nvPr/>
      </p:nvGrpSpPr>
      <p:grpSpPr>
        <a:xfrm>
          <a:off x="0" y="0"/>
          <a:ext cx="0" cy="0"/>
          <a:chOff x="0" y="0"/>
          <a:chExt cx="0" cy="0"/>
        </a:xfrm>
      </p:grpSpPr>
      <p:sp>
        <p:nvSpPr>
          <p:cNvPr id="92" name="Google Shape;92;p42"/>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42"/>
          <p:cNvSpPr txBox="1">
            <a:spLocks noGrp="1"/>
          </p:cNvSpPr>
          <p:nvPr>
            <p:ph type="title" hasCustomPrompt="1"/>
          </p:nvPr>
        </p:nvSpPr>
        <p:spPr>
          <a:xfrm>
            <a:off x="311700" y="957125"/>
            <a:ext cx="8520600" cy="2128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2"/>
              </a:buClr>
              <a:buSzPts val="16000"/>
              <a:buNone/>
              <a:defRPr sz="16000">
                <a:solidFill>
                  <a:schemeClr val="lt2"/>
                </a:solidFill>
              </a:defRPr>
            </a:lvl1pPr>
            <a:lvl2pPr lvl="1" algn="ctr">
              <a:lnSpc>
                <a:spcPct val="100000"/>
              </a:lnSpc>
              <a:spcBef>
                <a:spcPts val="0"/>
              </a:spcBef>
              <a:spcAft>
                <a:spcPts val="0"/>
              </a:spcAft>
              <a:buClr>
                <a:schemeClr val="lt2"/>
              </a:buClr>
              <a:buSzPts val="16000"/>
              <a:buNone/>
              <a:defRPr sz="16000">
                <a:solidFill>
                  <a:schemeClr val="lt2"/>
                </a:solidFill>
              </a:defRPr>
            </a:lvl2pPr>
            <a:lvl3pPr lvl="2" algn="ctr">
              <a:lnSpc>
                <a:spcPct val="100000"/>
              </a:lnSpc>
              <a:spcBef>
                <a:spcPts val="0"/>
              </a:spcBef>
              <a:spcAft>
                <a:spcPts val="0"/>
              </a:spcAft>
              <a:buClr>
                <a:schemeClr val="lt2"/>
              </a:buClr>
              <a:buSzPts val="16000"/>
              <a:buNone/>
              <a:defRPr sz="16000">
                <a:solidFill>
                  <a:schemeClr val="lt2"/>
                </a:solidFill>
              </a:defRPr>
            </a:lvl3pPr>
            <a:lvl4pPr lvl="3" algn="ctr">
              <a:lnSpc>
                <a:spcPct val="100000"/>
              </a:lnSpc>
              <a:spcBef>
                <a:spcPts val="0"/>
              </a:spcBef>
              <a:spcAft>
                <a:spcPts val="0"/>
              </a:spcAft>
              <a:buClr>
                <a:schemeClr val="lt2"/>
              </a:buClr>
              <a:buSzPts val="16000"/>
              <a:buNone/>
              <a:defRPr sz="16000">
                <a:solidFill>
                  <a:schemeClr val="lt2"/>
                </a:solidFill>
              </a:defRPr>
            </a:lvl4pPr>
            <a:lvl5pPr lvl="4" algn="ctr">
              <a:lnSpc>
                <a:spcPct val="100000"/>
              </a:lnSpc>
              <a:spcBef>
                <a:spcPts val="0"/>
              </a:spcBef>
              <a:spcAft>
                <a:spcPts val="0"/>
              </a:spcAft>
              <a:buClr>
                <a:schemeClr val="lt2"/>
              </a:buClr>
              <a:buSzPts val="16000"/>
              <a:buNone/>
              <a:defRPr sz="16000">
                <a:solidFill>
                  <a:schemeClr val="lt2"/>
                </a:solidFill>
              </a:defRPr>
            </a:lvl5pPr>
            <a:lvl6pPr lvl="5" algn="ctr">
              <a:lnSpc>
                <a:spcPct val="100000"/>
              </a:lnSpc>
              <a:spcBef>
                <a:spcPts val="0"/>
              </a:spcBef>
              <a:spcAft>
                <a:spcPts val="0"/>
              </a:spcAft>
              <a:buClr>
                <a:schemeClr val="lt2"/>
              </a:buClr>
              <a:buSzPts val="16000"/>
              <a:buNone/>
              <a:defRPr sz="16000">
                <a:solidFill>
                  <a:schemeClr val="lt2"/>
                </a:solidFill>
              </a:defRPr>
            </a:lvl6pPr>
            <a:lvl7pPr lvl="6" algn="ctr">
              <a:lnSpc>
                <a:spcPct val="100000"/>
              </a:lnSpc>
              <a:spcBef>
                <a:spcPts val="0"/>
              </a:spcBef>
              <a:spcAft>
                <a:spcPts val="0"/>
              </a:spcAft>
              <a:buClr>
                <a:schemeClr val="lt2"/>
              </a:buClr>
              <a:buSzPts val="16000"/>
              <a:buNone/>
              <a:defRPr sz="16000">
                <a:solidFill>
                  <a:schemeClr val="lt2"/>
                </a:solidFill>
              </a:defRPr>
            </a:lvl7pPr>
            <a:lvl8pPr lvl="7" algn="ctr">
              <a:lnSpc>
                <a:spcPct val="100000"/>
              </a:lnSpc>
              <a:spcBef>
                <a:spcPts val="0"/>
              </a:spcBef>
              <a:spcAft>
                <a:spcPts val="0"/>
              </a:spcAft>
              <a:buClr>
                <a:schemeClr val="lt2"/>
              </a:buClr>
              <a:buSzPts val="16000"/>
              <a:buNone/>
              <a:defRPr sz="16000">
                <a:solidFill>
                  <a:schemeClr val="lt2"/>
                </a:solidFill>
              </a:defRPr>
            </a:lvl8pPr>
            <a:lvl9pPr lvl="8" algn="ctr">
              <a:lnSpc>
                <a:spcPct val="100000"/>
              </a:lnSpc>
              <a:spcBef>
                <a:spcPts val="0"/>
              </a:spcBef>
              <a:spcAft>
                <a:spcPts val="0"/>
              </a:spcAft>
              <a:buClr>
                <a:schemeClr val="lt2"/>
              </a:buClr>
              <a:buSzPts val="16000"/>
              <a:buNone/>
              <a:defRPr sz="16000">
                <a:solidFill>
                  <a:schemeClr val="lt2"/>
                </a:solidFill>
              </a:defRPr>
            </a:lvl9pPr>
          </a:lstStyle>
          <a:p>
            <a:r>
              <a:t>xx%</a:t>
            </a:r>
          </a:p>
        </p:txBody>
      </p:sp>
      <p:sp>
        <p:nvSpPr>
          <p:cNvPr id="94" name="Google Shape;94;p42"/>
          <p:cNvSpPr txBox="1">
            <a:spLocks noGrp="1"/>
          </p:cNvSpPr>
          <p:nvPr>
            <p:ph type="body" idx="1"/>
          </p:nvPr>
        </p:nvSpPr>
        <p:spPr>
          <a:xfrm>
            <a:off x="311700" y="3162000"/>
            <a:ext cx="85206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95" name="Google Shape;95;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6"/>
        <p:cNvGrpSpPr/>
        <p:nvPr/>
      </p:nvGrpSpPr>
      <p:grpSpPr>
        <a:xfrm>
          <a:off x="0" y="0"/>
          <a:ext cx="0" cy="0"/>
          <a:chOff x="0" y="0"/>
          <a:chExt cx="0" cy="0"/>
        </a:xfrm>
      </p:grpSpPr>
      <p:sp>
        <p:nvSpPr>
          <p:cNvPr id="97" name="Google Shape;97;p4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2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2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2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3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3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3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3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3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3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3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3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0"/>
        <p:cNvGrpSpPr/>
        <p:nvPr/>
      </p:nvGrpSpPr>
      <p:grpSpPr>
        <a:xfrm>
          <a:off x="0" y="0"/>
          <a:ext cx="0" cy="0"/>
          <a:chOff x="0" y="0"/>
          <a:chExt cx="0" cy="0"/>
        </a:xfrm>
      </p:grpSpPr>
      <p:sp>
        <p:nvSpPr>
          <p:cNvPr id="51" name="Google Shape;51;p23"/>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1pPr>
            <a:lvl2pPr marR="0" lvl="1"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2pPr>
            <a:lvl3pPr marR="0" lvl="2"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3pPr>
            <a:lvl4pPr marR="0" lvl="3"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4pPr>
            <a:lvl5pPr marR="0" lvl="4"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5pPr>
            <a:lvl6pPr marR="0" lvl="5"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6pPr>
            <a:lvl7pPr marR="0" lvl="6"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7pPr>
            <a:lvl8pPr marR="0" lvl="7"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8pPr>
            <a:lvl9pPr marR="0" lvl="8" algn="l" rtl="0">
              <a:lnSpc>
                <a:spcPct val="100000"/>
              </a:lnSpc>
              <a:spcBef>
                <a:spcPts val="0"/>
              </a:spcBef>
              <a:spcAft>
                <a:spcPts val="0"/>
              </a:spcAft>
              <a:buClr>
                <a:schemeClr val="dk1"/>
              </a:buClr>
              <a:buSzPts val="4200"/>
              <a:buFont typeface="Economica"/>
              <a:buNone/>
              <a:defRPr sz="4200" b="0" i="0" u="none" strike="noStrike" cap="none">
                <a:solidFill>
                  <a:schemeClr val="dk1"/>
                </a:solidFill>
                <a:latin typeface="Economica"/>
                <a:ea typeface="Economica"/>
                <a:cs typeface="Economica"/>
                <a:sym typeface="Economica"/>
              </a:defRPr>
            </a:lvl9pPr>
          </a:lstStyle>
          <a:p>
            <a:endParaRPr/>
          </a:p>
        </p:txBody>
      </p:sp>
      <p:sp>
        <p:nvSpPr>
          <p:cNvPr id="52" name="Google Shape;52;p23"/>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1"/>
              </a:buClr>
              <a:buSzPts val="1800"/>
              <a:buFont typeface="Open Sans"/>
              <a:buChar char="●"/>
              <a:defRPr sz="1800" b="0" i="0" u="none" strike="noStrike" cap="none">
                <a:solidFill>
                  <a:schemeClr val="dk1"/>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1"/>
              </a:buClr>
              <a:buSzPts val="1400"/>
              <a:buFont typeface="Open Sans"/>
              <a:buChar char="■"/>
              <a:defRPr sz="1400" b="0" i="0" u="none" strike="noStrike" cap="none">
                <a:solidFill>
                  <a:schemeClr val="dk1"/>
                </a:solidFill>
                <a:latin typeface="Open Sans"/>
                <a:ea typeface="Open Sans"/>
                <a:cs typeface="Open Sans"/>
                <a:sym typeface="Open Sans"/>
              </a:defRPr>
            </a:lvl9pPr>
          </a:lstStyle>
          <a:p>
            <a:endParaRPr/>
          </a:p>
        </p:txBody>
      </p:sp>
      <p:sp>
        <p:nvSpPr>
          <p:cNvPr id="53" name="Google Shape;53;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mailto:brittany.dudek@cccs.edu"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hyperlink" Target="mailto:info@doers3.org" TargetMode="External"/><Relationship Id="rId4" Type="http://schemas.openxmlformats.org/officeDocument/2006/relationships/hyperlink" Target="mailto:amany@edbridgepartner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doers3.org/purpose.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mailto:info@doers3.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
          <p:cNvSpPr txBox="1">
            <a:spLocks noGrp="1"/>
          </p:cNvSpPr>
          <p:nvPr>
            <p:ph type="ctrTitle"/>
          </p:nvPr>
        </p:nvSpPr>
        <p:spPr>
          <a:xfrm>
            <a:off x="311700" y="1225875"/>
            <a:ext cx="8520600" cy="1716900"/>
          </a:xfrm>
          <a:prstGeom prst="rect">
            <a:avLst/>
          </a:prstGeom>
          <a:noFill/>
          <a:ln>
            <a:noFill/>
          </a:ln>
        </p:spPr>
        <p:txBody>
          <a:bodyPr spcFirstLastPara="1" wrap="square" lIns="91425" tIns="91425" rIns="91425" bIns="91425" anchor="b" anchorCtr="0">
            <a:normAutofit fontScale="90000"/>
          </a:bodyPr>
          <a:lstStyle/>
          <a:p>
            <a:pPr marL="0" lvl="0" indent="0" algn="l" rtl="0">
              <a:lnSpc>
                <a:spcPct val="115000"/>
              </a:lnSpc>
              <a:spcBef>
                <a:spcPts val="0"/>
              </a:spcBef>
              <a:spcAft>
                <a:spcPts val="0"/>
              </a:spcAft>
              <a:buSzPct val="111111"/>
              <a:buNone/>
            </a:pP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0" lvl="0" indent="0" algn="ctr" rtl="0">
              <a:lnSpc>
                <a:spcPct val="115000"/>
              </a:lnSpc>
              <a:spcBef>
                <a:spcPts val="0"/>
              </a:spcBef>
              <a:spcAft>
                <a:spcPts val="0"/>
              </a:spcAft>
              <a:buSzPct val="111111"/>
              <a:buNone/>
            </a:pP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 through OER: </a:t>
            </a:r>
            <a:b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Applying the Rubric</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3" name="Google Shape;103;p1"/>
          <p:cNvSpPr txBox="1">
            <a:spLocks noGrp="1"/>
          </p:cNvSpPr>
          <p:nvPr>
            <p:ph type="subTitle" idx="1"/>
          </p:nvPr>
        </p:nvSpPr>
        <p:spPr>
          <a:xfrm>
            <a:off x="311700" y="3017150"/>
            <a:ext cx="8520600" cy="1756200"/>
          </a:xfrm>
          <a:prstGeom prst="rect">
            <a:avLst/>
          </a:prstGeom>
          <a:noFill/>
          <a:ln>
            <a:noFill/>
          </a:ln>
        </p:spPr>
        <p:txBody>
          <a:bodyPr spcFirstLastPara="1" wrap="square" lIns="91425" tIns="91425" rIns="91425" bIns="91425" anchor="t" anchorCtr="0">
            <a:noAutofit/>
          </a:bodyPr>
          <a:lstStyle/>
          <a:p>
            <a:pPr marL="0" indent="0">
              <a:lnSpc>
                <a:spcPct val="80000"/>
              </a:lnSpc>
              <a:spcBef>
                <a:spcPts val="600"/>
              </a:spcBef>
              <a:spcAft>
                <a:spcPts val="600"/>
              </a:spcAft>
              <a:buSzPts val="440"/>
            </a:pPr>
            <a:r>
              <a:rPr lang="en-US"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Brittany Dudek, Manager, OER and Libraries, Colorado Community College System</a:t>
            </a:r>
          </a:p>
          <a:p>
            <a:pPr marL="0" lvl="0" indent="0" algn="ctr" rtl="0">
              <a:lnSpc>
                <a:spcPct val="80000"/>
              </a:lnSpc>
              <a:spcBef>
                <a:spcPts val="600"/>
              </a:spcBef>
              <a:spcAft>
                <a:spcPts val="600"/>
              </a:spcAft>
              <a:buSzPts val="440"/>
              <a:buNone/>
            </a:pPr>
            <a:r>
              <a:rPr lang="en-US"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Annika Many, DOERS3 Consultant and Principal, edBridge Partners, LLC</a:t>
            </a:r>
          </a:p>
          <a:p>
            <a:pPr marL="0" lvl="0" indent="0" algn="ctr" rtl="0">
              <a:lnSpc>
                <a:spcPct val="80000"/>
              </a:lnSpc>
              <a:spcBef>
                <a:spcPts val="600"/>
              </a:spcBef>
              <a:spcAft>
                <a:spcPts val="600"/>
              </a:spcAft>
              <a:buSzPts val="440"/>
              <a:buNone/>
            </a:pPr>
            <a:endParaRPr lang="en-US" sz="182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0" lvl="0" indent="0" algn="ctr" rtl="0">
              <a:lnSpc>
                <a:spcPct val="80000"/>
              </a:lnSpc>
              <a:spcBef>
                <a:spcPts val="600"/>
              </a:spcBef>
              <a:spcAft>
                <a:spcPts val="600"/>
              </a:spcAft>
              <a:buSzPts val="440"/>
              <a:buNone/>
            </a:pPr>
            <a:r>
              <a:rPr lang="en-US" sz="182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OERWest</a:t>
            </a:r>
            <a:r>
              <a:rPr lang="en-US" sz="1820" dirty="0">
                <a:solidFill>
                  <a:srgbClr val="002060"/>
                </a:solidFill>
                <a:latin typeface="Open Sans" panose="020B0606030504020204" pitchFamily="34" charset="0"/>
                <a:ea typeface="Open Sans" panose="020B0606030504020204" pitchFamily="34" charset="0"/>
                <a:cs typeface="Open Sans" panose="020B0606030504020204" pitchFamily="34" charset="0"/>
              </a:rPr>
              <a:t> Network Convening | April 20, 2022</a:t>
            </a:r>
          </a:p>
        </p:txBody>
      </p:sp>
      <p:pic>
        <p:nvPicPr>
          <p:cNvPr id="104" name="Google Shape;104;p1" descr="A close up of a sign&#10;&#10;Description automatically generated"/>
          <p:cNvPicPr preferRelativeResize="0"/>
          <p:nvPr/>
        </p:nvPicPr>
        <p:blipFill rotWithShape="1">
          <a:blip r:embed="rId3">
            <a:alphaModFix/>
          </a:blip>
          <a:srcRect/>
          <a:stretch/>
        </p:blipFill>
        <p:spPr>
          <a:xfrm>
            <a:off x="311700" y="344038"/>
            <a:ext cx="2697250" cy="563100"/>
          </a:xfrm>
          <a:prstGeom prst="rect">
            <a:avLst/>
          </a:prstGeom>
          <a:noFill/>
          <a:ln>
            <a:noFill/>
          </a:ln>
        </p:spPr>
      </p:pic>
      <p:cxnSp>
        <p:nvCxnSpPr>
          <p:cNvPr id="105" name="Google Shape;105;p1"/>
          <p:cNvCxnSpPr/>
          <p:nvPr/>
        </p:nvCxnSpPr>
        <p:spPr>
          <a:xfrm>
            <a:off x="861600" y="3928475"/>
            <a:ext cx="7420800" cy="7200"/>
          </a:xfrm>
          <a:prstGeom prst="straightConnector1">
            <a:avLst/>
          </a:prstGeom>
          <a:noFill/>
          <a:ln w="9525" cap="flat" cmpd="sng">
            <a:solidFill>
              <a:schemeClr val="dk2"/>
            </a:solidFill>
            <a:prstDash val="solid"/>
            <a:round/>
            <a:headEnd type="none" w="sm" len="sm"/>
            <a:tailEnd type="none" w="sm" len="sm"/>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1"/>
          <p:cNvSpPr txBox="1">
            <a:spLocks noGrp="1"/>
          </p:cNvSpPr>
          <p:nvPr>
            <p:ph type="title"/>
          </p:nvPr>
        </p:nvSpPr>
        <p:spPr>
          <a:xfrm>
            <a:off x="731600" y="600050"/>
            <a:ext cx="7596600" cy="907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4200"/>
              <a:buNone/>
            </a:pP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Scale of Adoption: </a:t>
            </a:r>
            <a:b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Multiple Stages</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85" name="Google Shape;185;p11" descr="Stages from least developed to highly developed&#10;1) Not Present&#10;2) Beginning&#10;3) Emerging&#10;4) Established&#10;&#10;Description of each stage&#10;1) Not present: No attention paid to OER&#10;2) Beginning: Activity and/or attention are beginning to be paid in isolation or ad hoc within units and/or institution.&#10;3) Emerging: More coordinated &amp; intentional attention is being paid, and activity is underway in key dimensions of the OER category. A plan is being discussed and/or under development.&#10;4) Established: Unit and/or institution-wide foundation in place that includes a comprehensive plan for action, assessment, and continuous improvement.&#10;" title="Scales of Adoption screen capture"/>
          <p:cNvPicPr preferRelativeResize="0"/>
          <p:nvPr/>
        </p:nvPicPr>
        <p:blipFill rotWithShape="1">
          <a:blip r:embed="rId3">
            <a:alphaModFix/>
          </a:blip>
          <a:srcRect/>
          <a:stretch/>
        </p:blipFill>
        <p:spPr>
          <a:xfrm>
            <a:off x="651050" y="1716066"/>
            <a:ext cx="7677150" cy="295563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1" name="Google Shape;191;p12" descr="1) Students: Equitable Availability of OER; Access to Technology; Student Awareness of OER&#10;&#10;2) Practitioners: Equity-centered Instruction, Pedagogy and Content; Multiple Dimensions of Infrastructure including:  Staff Support, Course Markings, IT Support, Bookstores&#10;&#10;3) Leadership: Ongoing Assessment and Continuous Improvement including: Strategic planning and budgeting, OER-Equity goal-setting, Policy and Staffing, Instructor Incentives,  Professional Development, Recognition in faculty promotion and tenure" title="Stake holders categories "/>
          <p:cNvPicPr preferRelativeResize="0"/>
          <p:nvPr/>
        </p:nvPicPr>
        <p:blipFill rotWithShape="1">
          <a:blip r:embed="rId3">
            <a:alphaModFix/>
          </a:blip>
          <a:srcRect/>
          <a:stretch/>
        </p:blipFill>
        <p:spPr>
          <a:xfrm>
            <a:off x="317649" y="1623090"/>
            <a:ext cx="8279934" cy="3099739"/>
          </a:xfrm>
          <a:prstGeom prst="rect">
            <a:avLst/>
          </a:prstGeom>
          <a:noFill/>
          <a:ln>
            <a:noFill/>
          </a:ln>
        </p:spPr>
      </p:pic>
      <p:sp>
        <p:nvSpPr>
          <p:cNvPr id="190" name="Google Shape;190;p12"/>
          <p:cNvSpPr txBox="1">
            <a:spLocks noGrp="1"/>
          </p:cNvSpPr>
          <p:nvPr>
            <p:ph type="title"/>
          </p:nvPr>
        </p:nvSpPr>
        <p:spPr>
          <a:xfrm>
            <a:off x="481625" y="567324"/>
            <a:ext cx="6107711" cy="1634786"/>
          </a:xfrm>
          <a:prstGeom prst="rect">
            <a:avLst/>
          </a:prstGeom>
          <a:noFill/>
          <a:ln>
            <a:noFill/>
          </a:ln>
        </p:spPr>
        <p:txBody>
          <a:bodyPr spcFirstLastPara="1" wrap="square" lIns="91425" tIns="91425" rIns="91425" bIns="91425" anchor="ctr" anchorCtr="0">
            <a:noAutofit/>
          </a:bodyPr>
          <a:lstStyle/>
          <a:p>
            <a:pPr lvl="0" algn="l"/>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Small Group Discussions</a:t>
            </a:r>
            <a:b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b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t>1) Do you assess, track or measure these dimensions now?</a:t>
            </a:r>
            <a:b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t>2) If you do, how?  If not, how would you go about it? </a:t>
            </a:r>
            <a:b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t>3) What is missing from the Rubric –this category or others?</a:t>
            </a:r>
            <a:b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b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endParaRPr sz="1600" i="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5762B8B3-8759-40D4-A078-265549CB2198}"/>
              </a:ext>
            </a:extLst>
          </p:cNvPr>
          <p:cNvSpPr txBox="1"/>
          <p:nvPr/>
        </p:nvSpPr>
        <p:spPr>
          <a:xfrm>
            <a:off x="6693282" y="567324"/>
            <a:ext cx="1904301" cy="923330"/>
          </a:xfrm>
          <a:prstGeom prst="rect">
            <a:avLst/>
          </a:prstGeom>
          <a:noFill/>
          <a:ln>
            <a:solidFill>
              <a:schemeClr val="accent5">
                <a:lumMod val="50000"/>
              </a:schemeClr>
            </a:solidFill>
          </a:ln>
        </p:spPr>
        <p:txBody>
          <a:bodyPr wrap="square" rtlCol="0">
            <a:spAutoFit/>
          </a:bodyPr>
          <a:lstStyle/>
          <a:p>
            <a:pPr algn="ctr"/>
            <a:r>
              <a:rPr lang="en-US" sz="18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Please identify one person to report out.</a:t>
            </a:r>
          </a:p>
        </p:txBody>
      </p:sp>
      <p:sp>
        <p:nvSpPr>
          <p:cNvPr id="6" name="TextBox 5">
            <a:extLst>
              <a:ext uri="{FF2B5EF4-FFF2-40B4-BE49-F238E27FC236}">
                <a16:creationId xmlns:a16="http://schemas.microsoft.com/office/drawing/2014/main" id="{32A549EA-14E5-4F47-9D1C-E9DE419D23D2}"/>
              </a:ext>
            </a:extLst>
          </p:cNvPr>
          <p:cNvSpPr txBox="1"/>
          <p:nvPr/>
        </p:nvSpPr>
        <p:spPr>
          <a:xfrm>
            <a:off x="481625" y="4624432"/>
            <a:ext cx="8511545" cy="461665"/>
          </a:xfrm>
          <a:prstGeom prst="rect">
            <a:avLst/>
          </a:prstGeom>
          <a:noFill/>
        </p:spPr>
        <p:txBody>
          <a:bodyPr wrap="square">
            <a:spAutoFit/>
          </a:bodyPr>
          <a:lstStyle/>
          <a:p>
            <a:r>
              <a:rPr lang="en-US" sz="1200" b="0" i="1" u="none" strike="noStrike" baseline="0" dirty="0">
                <a:solidFill>
                  <a:srgbClr val="002060"/>
                </a:solidFill>
                <a:latin typeface="Open Sans" panose="020B0606030504020204" pitchFamily="34" charset="0"/>
                <a:ea typeface="Open Sans" panose="020B0606030504020204" pitchFamily="34" charset="0"/>
                <a:cs typeface="Open Sans" panose="020B0606030504020204" pitchFamily="34" charset="0"/>
              </a:rPr>
              <a:t>*While leadership should be understood broadly and responsibility is required across all dimensions of the rubric, this section is focused on decision-makers and their responsibility and accountability </a:t>
            </a:r>
            <a:endParaRPr lang="en-US" sz="1200" i="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1959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7"/>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rPr>
              <a:t>One more Question:</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23" name="Google Shape;223;p17"/>
          <p:cNvSpPr txBox="1">
            <a:spLocks noGrp="1"/>
          </p:cNvSpPr>
          <p:nvPr>
            <p:ph type="body" idx="1"/>
          </p:nvPr>
        </p:nvSpPr>
        <p:spPr>
          <a:xfrm>
            <a:off x="420414" y="1225225"/>
            <a:ext cx="8411886" cy="1132081"/>
          </a:xfrm>
          <a:prstGeom prst="rect">
            <a:avLst/>
          </a:prstGeom>
          <a:noFill/>
          <a:ln>
            <a:noFill/>
          </a:ln>
        </p:spPr>
        <p:txBody>
          <a:bodyPr spcFirstLastPara="1" wrap="square" lIns="91425" tIns="91425" rIns="91425" bIns="91425" anchor="t" anchorCtr="0">
            <a:noAutofit/>
          </a:bodyPr>
          <a:lstStyle/>
          <a:p>
            <a:pPr marL="139700" indent="0">
              <a:buNone/>
            </a:pPr>
            <a:r>
              <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Do you anticipate or see your institution or organization using/engaging with the rubric? </a:t>
            </a:r>
          </a:p>
          <a:p>
            <a:pPr marL="139700" indent="0">
              <a:buNone/>
            </a:pPr>
            <a:endPar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Google Shape;211;p15" descr="graphic image of head silohouette with light bulb inside" title="Head with lightbulb"/>
          <p:cNvSpPr/>
          <p:nvPr/>
        </p:nvSpPr>
        <p:spPr>
          <a:xfrm>
            <a:off x="1770078" y="2786195"/>
            <a:ext cx="2047334" cy="1443867"/>
          </a:xfrm>
          <a:prstGeom prst="roundRect">
            <a:avLst>
              <a:gd name="adj" fmla="val 16667"/>
            </a:avLst>
          </a:prstGeom>
          <a:blipFill rotWithShape="1">
            <a:blip r:embed="rId3">
              <a:alphaModFix/>
            </a:blip>
            <a:stretch>
              <a:fillRect t="-22996" b="-22996"/>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24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2" name="TextBox 1">
            <a:extLst>
              <a:ext uri="{FF2B5EF4-FFF2-40B4-BE49-F238E27FC236}">
                <a16:creationId xmlns:a16="http://schemas.microsoft.com/office/drawing/2014/main" id="{5C6C738B-F426-4AC8-9CDD-5658E579F691}"/>
              </a:ext>
            </a:extLst>
          </p:cNvPr>
          <p:cNvSpPr txBox="1"/>
          <p:nvPr/>
        </p:nvSpPr>
        <p:spPr>
          <a:xfrm>
            <a:off x="3817412" y="2473055"/>
            <a:ext cx="3280972" cy="1938992"/>
          </a:xfrm>
          <a:prstGeom prst="rect">
            <a:avLst/>
          </a:prstGeom>
          <a:noFill/>
        </p:spPr>
        <p:txBody>
          <a:bodyPr wrap="square" rtlCol="0">
            <a:spAutoFit/>
          </a:bodyPr>
          <a:lstStyle/>
          <a:p>
            <a:pPr marL="139700" indent="0">
              <a:buNone/>
            </a:pP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Very Likely    </a:t>
            </a:r>
            <a:b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Likely</a:t>
            </a: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b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Not Sure    </a:t>
            </a:r>
            <a:b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Unlikely    </a:t>
            </a:r>
            <a:b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Definitely Unlikely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7"/>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
                <a:solidFill>
                  <a:srgbClr val="002060"/>
                </a:solidFill>
                <a:latin typeface="Open Sans" panose="020B0606030504020204" pitchFamily="34" charset="0"/>
                <a:ea typeface="Open Sans" panose="020B0606030504020204" pitchFamily="34" charset="0"/>
                <a:cs typeface="Open Sans" panose="020B0606030504020204" pitchFamily="34" charset="0"/>
              </a:rPr>
              <a:t>What’s Next?</a:t>
            </a:r>
            <a:endParaRPr>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23" name="Google Shape;223;p17"/>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p>
            <a:pPr marL="457200" lvl="0" indent="-228600" algn="l" rtl="0">
              <a:lnSpc>
                <a:spcPct val="115000"/>
              </a:lnSpc>
              <a:spcBef>
                <a:spcPts val="0"/>
              </a:spcBef>
              <a:spcAft>
                <a:spcPts val="0"/>
              </a:spcAft>
              <a:buSzPts val="1800"/>
              <a:buNone/>
            </a:pP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A cohort-based project to pilot the </a:t>
            </a:r>
            <a:r>
              <a:rPr lang="en" sz="20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 Through OER</a:t>
            </a:r>
            <a:r>
              <a:rPr lang="en"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 Rubric with higher education partners across the United States.</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Participants will develop comprehensive plans to get to “Established” and contribute case studies</a:t>
            </a: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We hope to announce funding in the coming months, followed by a call for participants. </a:t>
            </a: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24" name="Google Shape;224;p17" descr="A group of plastic toys&#10;&#10;Description automatically generated with low confidence"/>
          <p:cNvPicPr preferRelativeResize="0"/>
          <p:nvPr/>
        </p:nvPicPr>
        <p:blipFill rotWithShape="1">
          <a:blip r:embed="rId3">
            <a:alphaModFix/>
          </a:blip>
          <a:srcRect/>
          <a:stretch/>
        </p:blipFill>
        <p:spPr>
          <a:xfrm>
            <a:off x="6102992" y="315925"/>
            <a:ext cx="1644478" cy="1318677"/>
          </a:xfrm>
          <a:prstGeom prst="rect">
            <a:avLst/>
          </a:prstGeom>
          <a:noFill/>
          <a:ln>
            <a:noFill/>
          </a:ln>
        </p:spPr>
      </p:pic>
    </p:spTree>
    <p:extLst>
      <p:ext uri="{BB962C8B-B14F-4D97-AF65-F5344CB8AC3E}">
        <p14:creationId xmlns:p14="http://schemas.microsoft.com/office/powerpoint/2010/main" val="119809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8"/>
          <p:cNvSpPr txBox="1">
            <a:spLocks noGrp="1"/>
          </p:cNvSpPr>
          <p:nvPr>
            <p:ph type="title"/>
          </p:nvPr>
        </p:nvSpPr>
        <p:spPr>
          <a:xfrm>
            <a:off x="830250" y="533550"/>
            <a:ext cx="7596600" cy="9303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4200"/>
              <a:buNone/>
            </a:pP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Download Rubric: doers3.org</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30" name="Google Shape;230;p18" descr="See the Projects menu on Doers3 website www.doers3.org." title="Download the OER Equity Rubric"/>
          <p:cNvPicPr preferRelativeResize="0"/>
          <p:nvPr/>
        </p:nvPicPr>
        <p:blipFill rotWithShape="1">
          <a:blip r:embed="rId3">
            <a:alphaModFix/>
          </a:blip>
          <a:srcRect/>
          <a:stretch/>
        </p:blipFill>
        <p:spPr>
          <a:xfrm>
            <a:off x="1082025" y="1521950"/>
            <a:ext cx="7222051" cy="308644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0"/>
          <p:cNvSpPr txBox="1">
            <a:spLocks noGrp="1"/>
          </p:cNvSpPr>
          <p:nvPr>
            <p:ph type="title"/>
          </p:nvPr>
        </p:nvSpPr>
        <p:spPr>
          <a:xfrm>
            <a:off x="848525" y="922709"/>
            <a:ext cx="7596600" cy="8097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4200"/>
              <a:buNone/>
            </a:pPr>
            <a:r>
              <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rPr>
              <a:t>THANK YOU!</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42" name="Google Shape;242;p20"/>
          <p:cNvSpPr txBox="1"/>
          <p:nvPr/>
        </p:nvSpPr>
        <p:spPr>
          <a:xfrm>
            <a:off x="848525" y="1989835"/>
            <a:ext cx="3405000" cy="104641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None/>
            </a:pPr>
            <a:r>
              <a:rPr lang="en"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Brittany Dudek</a:t>
            </a:r>
            <a:br>
              <a:rPr lang="en"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br>
            <a:r>
              <a:rPr lang="en-US"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Manager, OER and Libraries</a:t>
            </a:r>
          </a:p>
          <a:p>
            <a:pPr marL="0" marR="0" lvl="0" indent="0" algn="ctr" rtl="0">
              <a:lnSpc>
                <a:spcPct val="100000"/>
              </a:lnSpc>
              <a:spcBef>
                <a:spcPts val="0"/>
              </a:spcBef>
              <a:spcAft>
                <a:spcPts val="0"/>
              </a:spcAft>
              <a:buNone/>
            </a:pPr>
            <a:r>
              <a:rPr lang="en-US"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Colorado Community College System</a:t>
            </a:r>
          </a:p>
          <a:p>
            <a:pPr marL="0" marR="0" lvl="0" indent="0" algn="ctr" rtl="0">
              <a:lnSpc>
                <a:spcPct val="100000"/>
              </a:lnSpc>
              <a:spcBef>
                <a:spcPts val="0"/>
              </a:spcBef>
              <a:spcAft>
                <a:spcPts val="0"/>
              </a:spcAft>
              <a:buNone/>
            </a:pPr>
            <a:r>
              <a:rPr lang="en-US"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hlinkClick r:id="rId3">
                  <a:extLst>
                    <a:ext uri="{A12FA001-AC4F-418D-AE19-62706E023703}">
                      <ahyp:hlinkClr xmlns:ahyp="http://schemas.microsoft.com/office/drawing/2018/hyperlinkcolor" val="tx"/>
                    </a:ext>
                  </a:extLst>
                </a:hlinkClick>
              </a:rPr>
              <a:t>brittany.dudek@cccs.edu</a:t>
            </a:r>
            <a:r>
              <a:rPr lang="en-US"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 </a:t>
            </a:r>
            <a:endParaRPr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43" name="Google Shape;243;p20"/>
          <p:cNvSpPr txBox="1"/>
          <p:nvPr/>
        </p:nvSpPr>
        <p:spPr>
          <a:xfrm>
            <a:off x="4253525" y="1876423"/>
            <a:ext cx="3882900" cy="1169521"/>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chemeClr val="dk1"/>
              </a:buClr>
              <a:buSzPts val="1100"/>
              <a:buFont typeface="Arial"/>
              <a:buNone/>
            </a:pPr>
            <a:r>
              <a:rPr lang="en-US"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Annika Many</a:t>
            </a:r>
          </a:p>
          <a:p>
            <a:pPr marL="0" marR="0" lvl="0" indent="0" algn="ctr" rtl="0">
              <a:lnSpc>
                <a:spcPct val="100000"/>
              </a:lnSpc>
              <a:spcBef>
                <a:spcPts val="0"/>
              </a:spcBef>
              <a:spcAft>
                <a:spcPts val="0"/>
              </a:spcAft>
              <a:buClr>
                <a:schemeClr val="dk1"/>
              </a:buClr>
              <a:buSzPts val="1100"/>
              <a:buFont typeface="Arial"/>
              <a:buNone/>
            </a:pP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DOERS3 Consultant and </a:t>
            </a:r>
            <a:r>
              <a:rPr lang="en-US"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Principal</a:t>
            </a:r>
          </a:p>
          <a:p>
            <a:pPr marL="0" marR="0" lvl="0" indent="0" algn="ctr" rtl="0">
              <a:lnSpc>
                <a:spcPct val="100000"/>
              </a:lnSpc>
              <a:spcBef>
                <a:spcPts val="0"/>
              </a:spcBef>
              <a:spcAft>
                <a:spcPts val="0"/>
              </a:spcAft>
              <a:buClr>
                <a:schemeClr val="dk1"/>
              </a:buClr>
              <a:buSzPts val="1100"/>
              <a:buFont typeface="Arial"/>
              <a:buNone/>
            </a:pPr>
            <a:r>
              <a:rPr lang="en-US"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edB</a:t>
            </a:r>
            <a:r>
              <a:rPr lang="en-US" sz="1600"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ridge Partners, LLC</a:t>
            </a:r>
          </a:p>
          <a:p>
            <a:pPr marL="0" marR="0" lvl="0" indent="0" algn="ctr" rtl="0">
              <a:lnSpc>
                <a:spcPct val="100000"/>
              </a:lnSpc>
              <a:spcBef>
                <a:spcPts val="0"/>
              </a:spcBef>
              <a:spcAft>
                <a:spcPts val="0"/>
              </a:spcAft>
              <a:buClr>
                <a:schemeClr val="dk1"/>
              </a:buClr>
              <a:buSzPts val="1100"/>
              <a:buFont typeface="Arial"/>
              <a:buNone/>
            </a:pPr>
            <a:r>
              <a:rPr lang="en-US"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hlinkClick r:id="rId4">
                  <a:extLst>
                    <a:ext uri="{A12FA001-AC4F-418D-AE19-62706E023703}">
                      <ahyp:hlinkClr xmlns:ahyp="http://schemas.microsoft.com/office/drawing/2018/hyperlinkcolor" val="tx"/>
                    </a:ext>
                  </a:extLst>
                </a:hlinkClick>
              </a:rPr>
              <a:t>amany@edbridgepartners.com</a:t>
            </a:r>
            <a:r>
              <a:rPr lang="en-US"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 </a:t>
            </a:r>
            <a:endParaRPr sz="16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44" name="Google Shape;244;p20"/>
          <p:cNvSpPr txBox="1"/>
          <p:nvPr/>
        </p:nvSpPr>
        <p:spPr>
          <a:xfrm>
            <a:off x="1962150" y="3267077"/>
            <a:ext cx="5219700" cy="707856"/>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None/>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hlinkClick r:id="rId5">
                  <a:extLst>
                    <a:ext uri="{A12FA001-AC4F-418D-AE19-62706E023703}">
                      <ahyp:hlinkClr xmlns:ahyp="http://schemas.microsoft.com/office/drawing/2018/hyperlinkcolor" val="tx"/>
                    </a:ext>
                  </a:extLst>
                </a:hlinkClick>
              </a:rPr>
              <a:t>info@doers3.org</a:t>
            </a: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rPr>
              <a:t> </a:t>
            </a: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Economica"/>
            </a:endParaRPr>
          </a:p>
          <a:p>
            <a:pPr marL="0" marR="0" lvl="0" indent="0" algn="ctr" rtl="0">
              <a:lnSpc>
                <a:spcPct val="100000"/>
              </a:lnSpc>
              <a:spcBef>
                <a:spcPts val="0"/>
              </a:spcBef>
              <a:spcAft>
                <a:spcPts val="0"/>
              </a:spcAft>
              <a:buClr>
                <a:schemeClr val="dk1"/>
              </a:buClr>
              <a:buSzPts val="1100"/>
              <a:buFont typeface="Arial"/>
              <a:buNone/>
            </a:pPr>
            <a:endParaRPr sz="14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pic>
        <p:nvPicPr>
          <p:cNvPr id="6" name="Google Shape;112;p2" descr="A close up of a sign&#10;&#10;Description automatically generated"/>
          <p:cNvPicPr preferRelativeResize="0"/>
          <p:nvPr/>
        </p:nvPicPr>
        <p:blipFill rotWithShape="1">
          <a:blip r:embed="rId6">
            <a:alphaModFix/>
          </a:blip>
          <a:srcRect/>
          <a:stretch/>
        </p:blipFill>
        <p:spPr>
          <a:xfrm>
            <a:off x="438545" y="341550"/>
            <a:ext cx="2431550" cy="46774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
          <p:cNvSpPr txBox="1">
            <a:spLocks noGrp="1"/>
          </p:cNvSpPr>
          <p:nvPr>
            <p:ph type="ctrTitle"/>
          </p:nvPr>
        </p:nvSpPr>
        <p:spPr>
          <a:xfrm>
            <a:off x="311700" y="998483"/>
            <a:ext cx="8520600" cy="451945"/>
          </a:xfrm>
          <a:prstGeom prst="rect">
            <a:avLst/>
          </a:prstGeom>
          <a:noFill/>
          <a:ln>
            <a:noFill/>
          </a:ln>
        </p:spPr>
        <p:txBody>
          <a:bodyPr spcFirstLastPara="1" wrap="square" lIns="91425" tIns="91425" rIns="91425" bIns="91425" anchor="b" anchorCtr="0">
            <a:normAutofit fontScale="90000"/>
          </a:bodyPr>
          <a:lstStyle/>
          <a:p>
            <a:pPr marL="0" lvl="0" indent="0" algn="l" rtl="0">
              <a:lnSpc>
                <a:spcPct val="115000"/>
              </a:lnSpc>
              <a:spcBef>
                <a:spcPts val="0"/>
              </a:spcBef>
              <a:spcAft>
                <a:spcPts val="0"/>
              </a:spcAft>
              <a:buSzPct val="111111"/>
              <a:buNone/>
            </a:pPr>
            <a:endParaRPr sz="4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0" lvl="0" indent="0" algn="ctr" rtl="0">
              <a:lnSpc>
                <a:spcPct val="115000"/>
              </a:lnSpc>
              <a:spcBef>
                <a:spcPts val="0"/>
              </a:spcBef>
              <a:spcAft>
                <a:spcPts val="0"/>
              </a:spcAft>
              <a:buSzPct val="111111"/>
              <a:buNone/>
            </a:pPr>
            <a:r>
              <a:rPr lang="en" sz="24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 through OER</a:t>
            </a:r>
            <a:r>
              <a:rPr lang="en"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Applying the Rubric</a:t>
            </a:r>
            <a:endParaRPr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3" name="Google Shape;103;p1"/>
          <p:cNvSpPr txBox="1">
            <a:spLocks noGrp="1"/>
          </p:cNvSpPr>
          <p:nvPr>
            <p:ph type="subTitle" idx="1"/>
          </p:nvPr>
        </p:nvSpPr>
        <p:spPr>
          <a:xfrm>
            <a:off x="1008745" y="1610086"/>
            <a:ext cx="6965674" cy="3163264"/>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SzPts val="440"/>
              <a:buNone/>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Agenda:</a:t>
            </a:r>
          </a:p>
          <a:p>
            <a:pPr marL="0" lvl="0" indent="0" algn="l" rtl="0">
              <a:lnSpc>
                <a:spcPct val="80000"/>
              </a:lnSpc>
              <a:spcBef>
                <a:spcPts val="0"/>
              </a:spcBef>
              <a:spcAft>
                <a:spcPts val="0"/>
              </a:spcAft>
              <a:buSzPts val="440"/>
              <a:buNone/>
            </a:pPr>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lvl="0" indent="-457200" algn="l" rtl="0">
              <a:spcBef>
                <a:spcPts val="0"/>
              </a:spcBef>
              <a:spcAft>
                <a:spcPts val="0"/>
              </a:spcAft>
              <a:buSzPct val="85000"/>
              <a:buFont typeface="+mj-lt"/>
              <a:buAutoNum type="arabicPeriod"/>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About DOERS3</a:t>
            </a:r>
          </a:p>
          <a:p>
            <a:pPr lvl="0" indent="-457200" algn="l" rtl="0">
              <a:spcBef>
                <a:spcPts val="0"/>
              </a:spcBef>
              <a:spcAft>
                <a:spcPts val="0"/>
              </a:spcAft>
              <a:buSzPct val="85000"/>
              <a:buFont typeface="+mj-lt"/>
              <a:buAutoNum type="arabicPeriod"/>
            </a:pPr>
            <a:r>
              <a:rPr lang="en-US" sz="20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 Through OER </a:t>
            </a: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Rubric Overview</a:t>
            </a:r>
          </a:p>
          <a:p>
            <a:pPr lvl="0" indent="-457200" algn="l" rtl="0">
              <a:spcBef>
                <a:spcPts val="0"/>
              </a:spcBef>
              <a:spcAft>
                <a:spcPts val="0"/>
              </a:spcAft>
              <a:buSzPct val="85000"/>
              <a:buFont typeface="+mj-lt"/>
              <a:buAutoNum type="arabicPeriod"/>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Small Group Discussions</a:t>
            </a:r>
          </a:p>
          <a:p>
            <a:pPr lvl="0" indent="-457200" algn="l" rtl="0">
              <a:spcBef>
                <a:spcPts val="0"/>
              </a:spcBef>
              <a:spcAft>
                <a:spcPts val="0"/>
              </a:spcAft>
              <a:buSzPct val="85000"/>
              <a:buFont typeface="+mj-lt"/>
              <a:buAutoNum type="arabicPeriod"/>
            </a:pP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Whole Group Discussion</a:t>
            </a:r>
          </a:p>
          <a:p>
            <a:pPr lvl="0" indent="-457200" algn="ctr" rtl="0">
              <a:lnSpc>
                <a:spcPct val="80000"/>
              </a:lnSpc>
              <a:spcBef>
                <a:spcPts val="0"/>
              </a:spcBef>
              <a:spcAft>
                <a:spcPts val="0"/>
              </a:spcAft>
              <a:buSzPct val="85000"/>
              <a:buFont typeface="+mj-lt"/>
              <a:buAutoNum type="arabicPeriod"/>
            </a:pPr>
            <a:endParaRPr lang="en-US"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0" lvl="0" indent="0" algn="ctr" rtl="0">
              <a:lnSpc>
                <a:spcPct val="80000"/>
              </a:lnSpc>
              <a:spcBef>
                <a:spcPts val="0"/>
              </a:spcBef>
              <a:spcAft>
                <a:spcPts val="0"/>
              </a:spcAft>
              <a:buSzPts val="440"/>
              <a:buNone/>
            </a:pPr>
            <a:br>
              <a:rPr lang="en" sz="18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endParaRPr sz="1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4" name="Google Shape;104;p1" descr="A close up of a sign&#10;&#10;Description automatically generated"/>
          <p:cNvPicPr preferRelativeResize="0"/>
          <p:nvPr/>
        </p:nvPicPr>
        <p:blipFill rotWithShape="1">
          <a:blip r:embed="rId3">
            <a:alphaModFix/>
          </a:blip>
          <a:srcRect/>
          <a:stretch/>
        </p:blipFill>
        <p:spPr>
          <a:xfrm>
            <a:off x="517225" y="275725"/>
            <a:ext cx="2697250" cy="563100"/>
          </a:xfrm>
          <a:prstGeom prst="rect">
            <a:avLst/>
          </a:prstGeom>
          <a:noFill/>
          <a:ln>
            <a:noFill/>
          </a:ln>
        </p:spPr>
      </p:pic>
      <p:cxnSp>
        <p:nvCxnSpPr>
          <p:cNvPr id="105" name="Google Shape;105;p1"/>
          <p:cNvCxnSpPr/>
          <p:nvPr/>
        </p:nvCxnSpPr>
        <p:spPr>
          <a:xfrm>
            <a:off x="781182" y="4082997"/>
            <a:ext cx="7420800" cy="7200"/>
          </a:xfrm>
          <a:prstGeom prst="straightConnector1">
            <a:avLst/>
          </a:prstGeom>
          <a:noFill/>
          <a:ln w="9525" cap="flat" cmpd="sng">
            <a:solidFill>
              <a:schemeClr val="dk2"/>
            </a:solidFill>
            <a:prstDash val="solid"/>
            <a:round/>
            <a:headEnd type="none" w="sm" len="sm"/>
            <a:tailEnd type="none" w="sm" len="sm"/>
          </a:ln>
        </p:spPr>
      </p:cxnSp>
      <p:sp>
        <p:nvSpPr>
          <p:cNvPr id="6" name="Google Shape;110;p2">
            <a:extLst>
              <a:ext uri="{FF2B5EF4-FFF2-40B4-BE49-F238E27FC236}">
                <a16:creationId xmlns:a16="http://schemas.microsoft.com/office/drawing/2014/main" id="{FD4EC2CF-790E-41AD-8367-1D8C1F1DBDA9}"/>
              </a:ext>
            </a:extLst>
          </p:cNvPr>
          <p:cNvSpPr txBox="1">
            <a:spLocks/>
          </p:cNvSpPr>
          <p:nvPr/>
        </p:nvSpPr>
        <p:spPr>
          <a:xfrm>
            <a:off x="709150" y="3968462"/>
            <a:ext cx="7596600" cy="624815"/>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pPr>
              <a:lnSpc>
                <a:spcPct val="115000"/>
              </a:lnSpc>
              <a:buSzPts val="4200"/>
            </a:pPr>
            <a:r>
              <a:rPr lang="en-US" sz="20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Driving OER Sustainability for Student Success</a:t>
            </a:r>
          </a:p>
        </p:txBody>
      </p:sp>
    </p:spTree>
    <p:extLst>
      <p:ext uri="{BB962C8B-B14F-4D97-AF65-F5344CB8AC3E}">
        <p14:creationId xmlns:p14="http://schemas.microsoft.com/office/powerpoint/2010/main" val="134553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2" name="Title 1">
            <a:extLst>
              <a:ext uri="{FF2B5EF4-FFF2-40B4-BE49-F238E27FC236}">
                <a16:creationId xmlns:a16="http://schemas.microsoft.com/office/drawing/2014/main" id="{54FFFE67-DA10-49F7-9CD3-1A3FCDE4A89F}"/>
              </a:ext>
            </a:extLst>
          </p:cNvPr>
          <p:cNvSpPr>
            <a:spLocks noGrp="1"/>
          </p:cNvSpPr>
          <p:nvPr>
            <p:ph type="title"/>
          </p:nvPr>
        </p:nvSpPr>
        <p:spPr/>
        <p:txBody>
          <a:bodyPr>
            <a:normAutofit fontScale="90000"/>
          </a:bodyPr>
          <a:lstStyle/>
          <a:p>
            <a:r>
              <a:rPr lang="en-US"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DOERS3 Statement of Purpose</a:t>
            </a:r>
          </a:p>
        </p:txBody>
      </p:sp>
      <p:sp>
        <p:nvSpPr>
          <p:cNvPr id="111" name="Google Shape;111;p2"/>
          <p:cNvSpPr txBox="1">
            <a:spLocks noGrp="1"/>
          </p:cNvSpPr>
          <p:nvPr>
            <p:ph type="body" idx="1"/>
          </p:nvPr>
        </p:nvSpPr>
        <p:spPr>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1"/>
              </a:buClr>
              <a:buSzPts val="1800"/>
              <a:buFont typeface="Open Sans"/>
              <a:buNone/>
            </a:pPr>
            <a:r>
              <a:rPr lang="en-US" sz="2000" b="0" i="0" dirty="0">
                <a:solidFill>
                  <a:srgbClr val="002060"/>
                </a:solidFill>
                <a:effectLst/>
                <a:latin typeface="Open Sans" panose="020B0606030504020204" pitchFamily="34" charset="0"/>
                <a:ea typeface="Open Sans" panose="020B0606030504020204" pitchFamily="34" charset="0"/>
                <a:cs typeface="Open Sans" panose="020B0606030504020204" pitchFamily="34" charset="0"/>
              </a:rPr>
              <a:t>The Driving OER Sustainability for Student Success (DOERS3) Collaborative is a group of 28 public higher education systems and statewide/provincewide organizations that are committed to supporting student success by promoting free, customizable open educational resources (OER). Launched in 2018, DOERS3 helps member organizations implement, scale, and sustain OER by advancing research and policy, sharing tools and learnings, and showing how OER can foster equity and student success.</a:t>
            </a:r>
            <a:b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br>
            <a:endParaRPr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Tree>
    <p:extLst>
      <p:ext uri="{BB962C8B-B14F-4D97-AF65-F5344CB8AC3E}">
        <p14:creationId xmlns:p14="http://schemas.microsoft.com/office/powerpoint/2010/main" val="277156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72D39C-89A4-4F98-963D-A671C2A5A3D8}"/>
              </a:ext>
            </a:extLst>
          </p:cNvPr>
          <p:cNvSpPr>
            <a:spLocks noGrp="1"/>
          </p:cNvSpPr>
          <p:nvPr>
            <p:ph type="title"/>
          </p:nvPr>
        </p:nvSpPr>
        <p:spPr/>
        <p:txBody>
          <a:bodyPr>
            <a:normAutofit fontScale="90000"/>
          </a:bodyPr>
          <a:lstStyle/>
          <a:p>
            <a:r>
              <a:rPr lang="en-US"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What we do</a:t>
            </a:r>
          </a:p>
        </p:txBody>
      </p:sp>
      <p:pic>
        <p:nvPicPr>
          <p:cNvPr id="1026" name="Picture 2" descr="Clip Board">
            <a:extLst>
              <a:ext uri="{FF2B5EF4-FFF2-40B4-BE49-F238E27FC236}">
                <a16:creationId xmlns:a16="http://schemas.microsoft.com/office/drawing/2014/main" id="{2EED16A3-27E2-45D5-A9E9-51A29C6C5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981" y="1506837"/>
            <a:ext cx="128587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adder">
            <a:extLst>
              <a:ext uri="{FF2B5EF4-FFF2-40B4-BE49-F238E27FC236}">
                <a16:creationId xmlns:a16="http://schemas.microsoft.com/office/drawing/2014/main" id="{02CA4DAF-9BCA-4581-8E73-0318BE11D5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780" y="1506837"/>
            <a:ext cx="8001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ears">
            <a:extLst>
              <a:ext uri="{FF2B5EF4-FFF2-40B4-BE49-F238E27FC236}">
                <a16:creationId xmlns:a16="http://schemas.microsoft.com/office/drawing/2014/main" id="{32B5BE4B-EEBB-4F51-911C-F6C57E45DE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1804" y="1492550"/>
            <a:ext cx="1476375" cy="162877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88D48C50-FF1A-4C70-99EA-2FE154F08A10}"/>
              </a:ext>
            </a:extLst>
          </p:cNvPr>
          <p:cNvSpPr txBox="1"/>
          <p:nvPr/>
        </p:nvSpPr>
        <p:spPr>
          <a:xfrm>
            <a:off x="914401" y="3290602"/>
            <a:ext cx="1880292" cy="1169551"/>
          </a:xfrm>
          <a:prstGeom prst="rect">
            <a:avLst/>
          </a:prstGeom>
          <a:noFill/>
        </p:spPr>
        <p:txBody>
          <a:bodyPr wrap="square" rtlCol="0">
            <a:spAutoFit/>
          </a:bodyPr>
          <a:lstStyle/>
          <a:p>
            <a:pPr algn="ctr"/>
            <a:r>
              <a:rPr lang="en-US" b="1" dirty="0">
                <a:solidFill>
                  <a:srgbClr val="002060"/>
                </a:solidFill>
                <a:latin typeface="Open Sans" panose="020B0606030504020204" pitchFamily="34" charset="0"/>
                <a:ea typeface="Open Sans" panose="020B0606030504020204" pitchFamily="34" charset="0"/>
                <a:cs typeface="Open Sans" panose="020B0606030504020204" pitchFamily="34" charset="0"/>
              </a:rPr>
              <a:t>Research</a:t>
            </a:r>
          </a:p>
          <a:p>
            <a:pPr algn="ctr"/>
            <a:r>
              <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rPr>
              <a:t>Foster research and data infrastructure to support member OER initiatives</a:t>
            </a:r>
          </a:p>
        </p:txBody>
      </p:sp>
      <p:sp>
        <p:nvSpPr>
          <p:cNvPr id="19" name="TextBox 18">
            <a:extLst>
              <a:ext uri="{FF2B5EF4-FFF2-40B4-BE49-F238E27FC236}">
                <a16:creationId xmlns:a16="http://schemas.microsoft.com/office/drawing/2014/main" id="{B39F77F4-1EAB-4DE0-827D-99A0EA72021F}"/>
              </a:ext>
            </a:extLst>
          </p:cNvPr>
          <p:cNvSpPr txBox="1"/>
          <p:nvPr/>
        </p:nvSpPr>
        <p:spPr>
          <a:xfrm>
            <a:off x="3469064" y="3290601"/>
            <a:ext cx="2443660" cy="1384995"/>
          </a:xfrm>
          <a:prstGeom prst="rect">
            <a:avLst/>
          </a:prstGeom>
          <a:noFill/>
        </p:spPr>
        <p:txBody>
          <a:bodyPr wrap="square" rtlCol="0">
            <a:spAutoFit/>
          </a:bodyPr>
          <a:lstStyle/>
          <a:p>
            <a:pPr algn="ctr"/>
            <a:r>
              <a:rPr lang="en-US" b="1"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a:t>
            </a:r>
          </a:p>
          <a:p>
            <a:pPr algn="ctr"/>
            <a:r>
              <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rPr>
              <a:t>Promote equity in member organizations and make explicit the role of OER in closing equity gaps and advancing student success</a:t>
            </a:r>
          </a:p>
        </p:txBody>
      </p:sp>
      <p:sp>
        <p:nvSpPr>
          <p:cNvPr id="20" name="TextBox 19">
            <a:extLst>
              <a:ext uri="{FF2B5EF4-FFF2-40B4-BE49-F238E27FC236}">
                <a16:creationId xmlns:a16="http://schemas.microsoft.com/office/drawing/2014/main" id="{178CDA13-A6B3-4C37-B9E0-CCE6717E3454}"/>
              </a:ext>
            </a:extLst>
          </p:cNvPr>
          <p:cNvSpPr txBox="1"/>
          <p:nvPr/>
        </p:nvSpPr>
        <p:spPr>
          <a:xfrm>
            <a:off x="6779795" y="3290602"/>
            <a:ext cx="1947944" cy="1384995"/>
          </a:xfrm>
          <a:prstGeom prst="rect">
            <a:avLst/>
          </a:prstGeom>
          <a:noFill/>
        </p:spPr>
        <p:txBody>
          <a:bodyPr wrap="square" rtlCol="0">
            <a:spAutoFit/>
          </a:bodyPr>
          <a:lstStyle/>
          <a:p>
            <a:pPr algn="ctr"/>
            <a:r>
              <a:rPr lang="en-US" b="1" dirty="0">
                <a:solidFill>
                  <a:srgbClr val="002060"/>
                </a:solidFill>
                <a:latin typeface="Open Sans" panose="020B0606030504020204" pitchFamily="34" charset="0"/>
                <a:ea typeface="Open Sans" panose="020B0606030504020204" pitchFamily="34" charset="0"/>
                <a:cs typeface="Open Sans" panose="020B0606030504020204" pitchFamily="34" charset="0"/>
              </a:rPr>
              <a:t>Capacity Building</a:t>
            </a:r>
          </a:p>
          <a:p>
            <a:pPr algn="ctr"/>
            <a:r>
              <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rPr>
              <a:t>Build the capacities needed by both internal and external stakeholders to scale and sustain OER</a:t>
            </a:r>
          </a:p>
        </p:txBody>
      </p:sp>
    </p:spTree>
    <p:extLst>
      <p:ext uri="{BB962C8B-B14F-4D97-AF65-F5344CB8AC3E}">
        <p14:creationId xmlns:p14="http://schemas.microsoft.com/office/powerpoint/2010/main" val="9599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20" name="Google Shape;120;p3"/>
          <p:cNvSpPr txBox="1"/>
          <p:nvPr/>
        </p:nvSpPr>
        <p:spPr>
          <a:xfrm>
            <a:off x="868650" y="4613955"/>
            <a:ext cx="7406700" cy="738633"/>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rPr>
              <a:t>28 systems/initiatives, 735 colleges/universities, over </a:t>
            </a:r>
            <a:r>
              <a:rPr lang="en" dirty="0">
                <a:solidFill>
                  <a:srgbClr val="002060"/>
                </a:solidFill>
                <a:latin typeface="Open Sans" panose="020B0606030504020204" pitchFamily="34" charset="0"/>
                <a:ea typeface="Open Sans" panose="020B0606030504020204" pitchFamily="34" charset="0"/>
                <a:cs typeface="Open Sans" panose="020B0606030504020204" pitchFamily="34" charset="0"/>
              </a:rPr>
              <a:t>6.6 </a:t>
            </a:r>
            <a:r>
              <a:rPr lang="en" sz="14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rPr>
              <a:t>million students</a:t>
            </a:r>
            <a:endParaRPr sz="14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endParaRPr>
          </a:p>
          <a:p>
            <a:pPr marL="0" marR="0" lvl="0" indent="0" algn="ctr" rtl="0">
              <a:lnSpc>
                <a:spcPct val="100000"/>
              </a:lnSpc>
              <a:spcBef>
                <a:spcPts val="0"/>
              </a:spcBef>
              <a:spcAft>
                <a:spcPts val="0"/>
              </a:spcAft>
              <a:buClr>
                <a:srgbClr val="000000"/>
              </a:buClr>
              <a:buSzPts val="1100"/>
              <a:buFont typeface="Arial"/>
              <a:buNone/>
            </a:pPr>
            <a:br>
              <a:rPr lang="en" sz="11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rPr>
            </a:br>
            <a:endParaRPr sz="11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21" name="Google Shape;121;p3"/>
          <p:cNvSpPr txBox="1">
            <a:spLocks noGrp="1"/>
          </p:cNvSpPr>
          <p:nvPr>
            <p:ph type="title"/>
          </p:nvPr>
        </p:nvSpPr>
        <p:spPr>
          <a:xfrm>
            <a:off x="311700" y="315925"/>
            <a:ext cx="8520600" cy="831300"/>
          </a:xfrm>
          <a:noFill/>
          <a:ln>
            <a:noFill/>
          </a:ln>
        </p:spPr>
        <p:txBody>
          <a:bodyPr spcFirstLastPara="1" wrap="square" lIns="91425" tIns="91425" rIns="91425" bIns="91425" anchor="ctr" anchorCtr="0">
            <a:noAutofit/>
          </a:bodyPr>
          <a:lstStyle/>
          <a:p>
            <a:pPr lvl="0"/>
            <a:r>
              <a:rPr lang="en-US"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Membership</a:t>
            </a:r>
          </a:p>
        </p:txBody>
      </p:sp>
      <p:pic>
        <p:nvPicPr>
          <p:cNvPr id="6" name="slide2" descr="map of DOERS3 members">
            <a:extLst>
              <a:ext uri="{FF2B5EF4-FFF2-40B4-BE49-F238E27FC236}">
                <a16:creationId xmlns:a16="http://schemas.microsoft.com/office/drawing/2014/main" id="{1B065805-0FB5-447A-9D95-4CFC0D9472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7512" y="1085466"/>
            <a:ext cx="5648975" cy="352848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C9F559-2491-4098-9345-8D78F92E3D4A}"/>
              </a:ext>
            </a:extLst>
          </p:cNvPr>
          <p:cNvSpPr>
            <a:spLocks noGrp="1"/>
          </p:cNvSpPr>
          <p:nvPr>
            <p:ph type="title"/>
          </p:nvPr>
        </p:nvSpPr>
        <p:spPr/>
        <p:txBody>
          <a:bodyPr>
            <a:normAutofit fontScale="90000"/>
          </a:bodyPr>
          <a:lstStyle/>
          <a:p>
            <a:r>
              <a:rPr lang="en-US"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How to join</a:t>
            </a:r>
          </a:p>
        </p:txBody>
      </p:sp>
      <p:sp>
        <p:nvSpPr>
          <p:cNvPr id="6" name="Text Placeholder 5">
            <a:extLst>
              <a:ext uri="{FF2B5EF4-FFF2-40B4-BE49-F238E27FC236}">
                <a16:creationId xmlns:a16="http://schemas.microsoft.com/office/drawing/2014/main" id="{872E9F91-8E60-482D-A8A4-E78F44EE8C1D}"/>
              </a:ext>
            </a:extLst>
          </p:cNvPr>
          <p:cNvSpPr>
            <a:spLocks noGrp="1"/>
          </p:cNvSpPr>
          <p:nvPr>
            <p:ph type="body" idx="1"/>
          </p:nvPr>
        </p:nvSpPr>
        <p:spPr>
          <a:xfrm>
            <a:off x="311700" y="1147225"/>
            <a:ext cx="8520600" cy="3354000"/>
          </a:xfrm>
        </p:spPr>
        <p:txBody>
          <a:bodyPr>
            <a:normAutofit fontScale="92500" lnSpcReduction="10000"/>
          </a:bodyPr>
          <a:lstStyle/>
          <a:p>
            <a:pPr marL="0" marR="0" indent="0">
              <a:lnSpc>
                <a:spcPct val="115000"/>
              </a:lnSpc>
              <a:spcBef>
                <a:spcPts val="0"/>
              </a:spcBef>
              <a:spcAft>
                <a:spcPts val="0"/>
              </a:spcAft>
              <a:buNone/>
            </a:pPr>
            <a:r>
              <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Eligibility</a:t>
            </a:r>
            <a:endParaRPr lang="en-US" sz="1600" dirty="0">
              <a:solidFill>
                <a:srgbClr val="002060"/>
              </a:solidFill>
              <a:effectLst/>
              <a:latin typeface="Open Sans" panose="020B060603050402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600"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DOERS3 membership is open to all public higher education systems engaging in large-scale OER work and committing to advancing innovation in OER. Additionally, membership is available to state-wide and province-wide OER initiatives. </a:t>
            </a:r>
          </a:p>
          <a:p>
            <a:pPr marL="0" marR="0" indent="0">
              <a:lnSpc>
                <a:spcPct val="115000"/>
              </a:lnSpc>
              <a:spcBef>
                <a:spcPts val="0"/>
              </a:spcBef>
              <a:spcAft>
                <a:spcPts val="0"/>
              </a:spcAft>
              <a:buNone/>
            </a:pPr>
            <a:endPar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Commitment</a:t>
            </a:r>
            <a:endParaRPr lang="en-US" sz="1600" dirty="0">
              <a:solidFill>
                <a:srgbClr val="002060"/>
              </a:solidFill>
              <a:effectLst/>
              <a:latin typeface="Open Sans" panose="020B0606030504020204" pitchFamily="34" charset="0"/>
              <a:ea typeface="Calibri" panose="020F0502020204030204" pitchFamily="34" charset="0"/>
              <a:cs typeface="Arial" panose="020B0604020202020204" pitchFamily="34" charset="0"/>
            </a:endParaRPr>
          </a:p>
          <a:p>
            <a:pPr marL="0" marR="0" indent="0">
              <a:lnSpc>
                <a:spcPct val="115000"/>
              </a:lnSpc>
              <a:spcBef>
                <a:spcPts val="0"/>
              </a:spcBef>
              <a:spcAft>
                <a:spcPts val="0"/>
              </a:spcAft>
              <a:buNone/>
            </a:pPr>
            <a:r>
              <a:rPr lang="en-US" sz="1600"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To be accepted within the DOERS3 collaborative, organizations must be willing to commit to the guiding principles of DOERS3 stated within the </a:t>
            </a:r>
            <a:r>
              <a:rPr lang="en-US" sz="1600" u="sng" dirty="0">
                <a:solidFill>
                  <a:srgbClr val="002060"/>
                </a:solidFill>
                <a:effectLst/>
                <a:latin typeface="Open Sans" panose="020B0606030504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Statement of Purpose</a:t>
            </a:r>
            <a:r>
              <a:rPr lang="en-US" sz="1600"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 In addition, the designated organizational DOERS3 representative must commit to actively engage in DOERS3 efforts through participation in a work group and regular attendance at Network events, convenings, and webinars. </a:t>
            </a:r>
          </a:p>
          <a:p>
            <a:pPr marL="0" marR="0" indent="0">
              <a:lnSpc>
                <a:spcPct val="115000"/>
              </a:lnSpc>
              <a:spcBef>
                <a:spcPts val="0"/>
              </a:spcBef>
              <a:spcAft>
                <a:spcPts val="0"/>
              </a:spcAft>
              <a:buNone/>
            </a:pPr>
            <a:endParaRPr lang="en-US" sz="1600" dirty="0">
              <a:solidFill>
                <a:srgbClr val="002060"/>
              </a:solidFill>
              <a:latin typeface="Open Sans" panose="020B0606030504020204" pitchFamily="34" charset="0"/>
              <a:ea typeface="Calibri" panose="020F0502020204030204" pitchFamily="34" charset="0"/>
              <a:cs typeface="Arial" panose="020B0604020202020204" pitchFamily="34" charset="0"/>
            </a:endParaRPr>
          </a:p>
          <a:p>
            <a:pPr marL="0" marR="0" indent="0" algn="ctr">
              <a:lnSpc>
                <a:spcPct val="115000"/>
              </a:lnSpc>
              <a:spcBef>
                <a:spcPts val="0"/>
              </a:spcBef>
              <a:spcAft>
                <a:spcPts val="0"/>
              </a:spcAft>
              <a:buNone/>
            </a:pPr>
            <a:r>
              <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Contact: </a:t>
            </a:r>
            <a:r>
              <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info@doers3.org</a:t>
            </a:r>
            <a:r>
              <a:rPr lang="en-US" sz="1600" b="1" dirty="0">
                <a:solidFill>
                  <a:srgbClr val="002060"/>
                </a:solidFill>
                <a:effectLst/>
                <a:latin typeface="Open Sans" panose="020B0606030504020204" pitchFamily="34" charset="0"/>
                <a:ea typeface="Calibri" panose="020F0502020204030204" pitchFamily="34" charset="0"/>
                <a:cs typeface="Arial" panose="020B0604020202020204" pitchFamily="34" charset="0"/>
              </a:rPr>
              <a:t> </a:t>
            </a:r>
          </a:p>
          <a:p>
            <a:pPr marL="114300" indent="0">
              <a:buNone/>
            </a:pPr>
            <a:endParaRPr lang="en-US" sz="1600" dirty="0">
              <a:solidFill>
                <a:srgbClr val="002060"/>
              </a:solidFill>
            </a:endParaRPr>
          </a:p>
        </p:txBody>
      </p:sp>
    </p:spTree>
    <p:extLst>
      <p:ext uri="{BB962C8B-B14F-4D97-AF65-F5344CB8AC3E}">
        <p14:creationId xmlns:p14="http://schemas.microsoft.com/office/powerpoint/2010/main" val="1061782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9" name="Google Shape;139;p5"/>
          <p:cNvSpPr txBox="1"/>
          <p:nvPr/>
        </p:nvSpPr>
        <p:spPr>
          <a:xfrm>
            <a:off x="773700" y="1721725"/>
            <a:ext cx="7596600" cy="2586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 sz="22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Define, unpack, and explain multiple dimensions of equity and foreground role of OER in closing equity gaps</a:t>
            </a:r>
            <a:r>
              <a:rPr lang="en"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a:t>
            </a:r>
            <a:br>
              <a:rPr lang="en"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br>
            <a:endParaRPr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a:p>
            <a:pPr marL="0" marR="0" lvl="0" indent="0" algn="l" rtl="0">
              <a:lnSpc>
                <a:spcPct val="100000"/>
              </a:lnSpc>
              <a:spcBef>
                <a:spcPts val="0"/>
              </a:spcBef>
              <a:spcAft>
                <a:spcPts val="0"/>
              </a:spcAft>
              <a:buClr>
                <a:schemeClr val="dk1"/>
              </a:buClr>
              <a:buSzPts val="1100"/>
              <a:buFont typeface="Arial"/>
              <a:buNone/>
            </a:pPr>
            <a:r>
              <a:rPr lang="en"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Key Components</a:t>
            </a:r>
            <a:endParaRPr sz="20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a:p>
            <a:pPr marL="457200" marR="0" lvl="0" indent="-342900" algn="l" rtl="0">
              <a:lnSpc>
                <a:spcPct val="100000"/>
              </a:lnSpc>
              <a:spcBef>
                <a:spcPts val="0"/>
              </a:spcBef>
              <a:spcAft>
                <a:spcPts val="0"/>
              </a:spcAft>
              <a:buClr>
                <a:srgbClr val="000000"/>
              </a:buClr>
              <a:buSzPts val="1800"/>
              <a:buFont typeface="Open Sans"/>
              <a:buChar char="❖"/>
            </a:pPr>
            <a:r>
              <a:rPr lang="en"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Theoretical and Research Foundation</a:t>
            </a:r>
            <a:endParaRPr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a:p>
            <a:pPr marL="457200" marR="0" lvl="0" indent="-342900" algn="l" rtl="0">
              <a:lnSpc>
                <a:spcPct val="100000"/>
              </a:lnSpc>
              <a:spcBef>
                <a:spcPts val="0"/>
              </a:spcBef>
              <a:spcAft>
                <a:spcPts val="0"/>
              </a:spcAft>
              <a:buClr>
                <a:srgbClr val="000000"/>
              </a:buClr>
              <a:buSzPts val="1800"/>
              <a:buFont typeface="Open Sans"/>
              <a:buChar char="❖"/>
            </a:pPr>
            <a:r>
              <a:rPr lang="en" sz="1800" b="0" i="1"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Equity Through OER </a:t>
            </a:r>
            <a:r>
              <a:rPr lang="en"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Rubric</a:t>
            </a:r>
            <a:endParaRPr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a:p>
            <a:pPr marL="457200" marR="0" lvl="0" indent="-342900" algn="l" rtl="0">
              <a:lnSpc>
                <a:spcPct val="100000"/>
              </a:lnSpc>
              <a:spcBef>
                <a:spcPts val="0"/>
              </a:spcBef>
              <a:spcAft>
                <a:spcPts val="0"/>
              </a:spcAft>
              <a:buClr>
                <a:srgbClr val="000000"/>
              </a:buClr>
              <a:buSzPts val="1800"/>
              <a:buFont typeface="Open Sans"/>
              <a:buChar char="❖"/>
            </a:pPr>
            <a:r>
              <a:rPr lang="en"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rPr>
              <a:t>Case Studies</a:t>
            </a:r>
            <a:endParaRPr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2060"/>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35" name="Google Shape;135;p5"/>
          <p:cNvSpPr txBox="1">
            <a:spLocks noGrp="1"/>
          </p:cNvSpPr>
          <p:nvPr>
            <p:ph type="title"/>
          </p:nvPr>
        </p:nvSpPr>
        <p:spPr>
          <a:xfrm>
            <a:off x="900825" y="690625"/>
            <a:ext cx="7596600" cy="10311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4200"/>
              <a:buNone/>
            </a:pPr>
            <a:r>
              <a:rPr lang="en">
                <a:solidFill>
                  <a:srgbClr val="002060"/>
                </a:solidFill>
                <a:latin typeface="Open Sans" panose="020B0606030504020204" pitchFamily="34" charset="0"/>
                <a:ea typeface="Open Sans" panose="020B0606030504020204" pitchFamily="34" charset="0"/>
                <a:cs typeface="Open Sans" panose="020B0606030504020204" pitchFamily="34" charset="0"/>
              </a:rPr>
              <a:t>OER Equity Blueprint</a:t>
            </a:r>
            <a:endParaRPr>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6" name="Google Shape;136;p5"/>
          <p:cNvSpPr/>
          <p:nvPr/>
        </p:nvSpPr>
        <p:spPr>
          <a:xfrm rot="556466" flipH="1">
            <a:off x="4375401" y="2554388"/>
            <a:ext cx="1323501" cy="1291537"/>
          </a:xfrm>
          <a:prstGeom prst="curvedRightArrow">
            <a:avLst>
              <a:gd name="adj1" fmla="val 16578"/>
              <a:gd name="adj2" fmla="val 31613"/>
              <a:gd name="adj3" fmla="val 2500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37" name="Google Shape;137;p5"/>
          <p:cNvSpPr/>
          <p:nvPr/>
        </p:nvSpPr>
        <p:spPr>
          <a:xfrm>
            <a:off x="1260224" y="3370655"/>
            <a:ext cx="3014063" cy="279857"/>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2060"/>
              </a:solidFill>
              <a:latin typeface="Open Sans" panose="020B0606030504020204" pitchFamily="34" charset="0"/>
              <a:ea typeface="Open Sans" panose="020B0606030504020204" pitchFamily="34" charset="0"/>
              <a:cs typeface="Open Sans" panose="020B0606030504020204" pitchFamily="34" charset="0"/>
              <a:sym typeface="Arial"/>
            </a:endParaRPr>
          </a:p>
        </p:txBody>
      </p:sp>
      <p:pic>
        <p:nvPicPr>
          <p:cNvPr id="138" name="Google Shape;138;p5" descr="A close up of a sign&#10;&#10;Description automatically generated"/>
          <p:cNvPicPr preferRelativeResize="0"/>
          <p:nvPr/>
        </p:nvPicPr>
        <p:blipFill rotWithShape="1">
          <a:blip r:embed="rId3">
            <a:alphaModFix/>
          </a:blip>
          <a:srcRect/>
          <a:stretch/>
        </p:blipFill>
        <p:spPr>
          <a:xfrm>
            <a:off x="469950" y="369050"/>
            <a:ext cx="2143875" cy="447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7"/>
          <p:cNvSpPr txBox="1">
            <a:spLocks noGrp="1"/>
          </p:cNvSpPr>
          <p:nvPr>
            <p:ph type="title"/>
          </p:nvPr>
        </p:nvSpPr>
        <p:spPr>
          <a:xfrm>
            <a:off x="311700" y="315925"/>
            <a:ext cx="8520600" cy="611001"/>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 sz="3200">
                <a:solidFill>
                  <a:srgbClr val="002060"/>
                </a:solidFill>
                <a:latin typeface="Open Sans" panose="020B0606030504020204" pitchFamily="34" charset="0"/>
                <a:ea typeface="Open Sans" panose="020B0606030504020204" pitchFamily="34" charset="0"/>
                <a:cs typeface="Open Sans" panose="020B0606030504020204" pitchFamily="34" charset="0"/>
              </a:rPr>
              <a:t>Blueprint Equity Definition</a:t>
            </a:r>
            <a:endParaRPr sz="320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3" name="Google Shape;153;p7"/>
          <p:cNvSpPr txBox="1">
            <a:spLocks noGrp="1"/>
          </p:cNvSpPr>
          <p:nvPr>
            <p:ph type="body" idx="1"/>
          </p:nvPr>
        </p:nvSpPr>
        <p:spPr>
          <a:xfrm>
            <a:off x="2541864" y="926926"/>
            <a:ext cx="6290436" cy="3652299"/>
          </a:xfrm>
          <a:prstGeom prst="rect">
            <a:avLst/>
          </a:prstGeom>
          <a:noFill/>
          <a:ln>
            <a:noFill/>
          </a:ln>
        </p:spPr>
        <p:txBody>
          <a:bodyPr spcFirstLastPara="1" wrap="square" lIns="91425" tIns="91425" rIns="91425" bIns="91425" anchor="t" anchorCtr="0">
            <a:noAutofit/>
          </a:bodyPr>
          <a:lstStyle/>
          <a:p>
            <a:pPr marL="114300" lvl="0" indent="0" algn="ctr" rtl="0">
              <a:lnSpc>
                <a:spcPct val="115000"/>
              </a:lnSpc>
              <a:spcBef>
                <a:spcPts val="0"/>
              </a:spcBef>
              <a:spcAft>
                <a:spcPts val="0"/>
              </a:spcAft>
              <a:buSzPts val="1800"/>
              <a:buNone/>
            </a:pPr>
            <a:endParaRPr sz="16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114300" lvl="0" indent="0" algn="ctr" rtl="0">
              <a:lnSpc>
                <a:spcPct val="115000"/>
              </a:lnSpc>
              <a:spcBef>
                <a:spcPts val="0"/>
              </a:spcBef>
              <a:spcAft>
                <a:spcPts val="0"/>
              </a:spcAft>
              <a:buSzPts val="1800"/>
              <a:buNone/>
            </a:pPr>
            <a:r>
              <a:rPr lang="en" sz="20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a:t>
            </a:r>
            <a:endParaRPr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114300" lvl="0" indent="0" algn="ctr" rtl="0">
              <a:lnSpc>
                <a:spcPct val="115000"/>
              </a:lnSpc>
              <a:spcBef>
                <a:spcPts val="0"/>
              </a:spcBef>
              <a:spcAft>
                <a:spcPts val="0"/>
              </a:spcAft>
              <a:buSzPts val="1800"/>
              <a:buNone/>
            </a:pPr>
            <a:endParaRPr sz="16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114300" lvl="0" indent="0" algn="ctr" rtl="0">
              <a:lnSpc>
                <a:spcPct val="115000"/>
              </a:lnSpc>
              <a:spcBef>
                <a:spcPts val="0"/>
              </a:spcBef>
              <a:spcAft>
                <a:spcPts val="0"/>
              </a:spcAft>
              <a:buSzPts val="1800"/>
              <a:buNone/>
            </a:pPr>
            <a:r>
              <a:rPr lang="en" sz="20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Life chances and choices are limited by many kinds of inequality, including social, income, racial, ethnic, gender, and ability. Equity is a corrective process that demands fairness for marginalized and minoritized populations by reducing gaps in opportunity and achievement through systematic efforts.</a:t>
            </a:r>
            <a:endParaRPr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54" name="Google Shape;154;p7" descr="3 people with 3 different ladders: one has broken rungs, one has missing rungs with a large gap, and one has all rungs and is successfully climbing ladder" title="figures climbing ladders graphic"/>
          <p:cNvPicPr preferRelativeResize="0"/>
          <p:nvPr/>
        </p:nvPicPr>
        <p:blipFill rotWithShape="1">
          <a:blip r:embed="rId3">
            <a:alphaModFix/>
          </a:blip>
          <a:srcRect/>
          <a:stretch/>
        </p:blipFill>
        <p:spPr>
          <a:xfrm>
            <a:off x="478173" y="2051108"/>
            <a:ext cx="1958830" cy="190010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a:spLocks noGrp="1"/>
          </p:cNvSpPr>
          <p:nvPr>
            <p:ph type="title"/>
          </p:nvPr>
        </p:nvSpPr>
        <p:spPr>
          <a:xfrm>
            <a:off x="311700" y="315925"/>
            <a:ext cx="8520600" cy="611001"/>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 sz="3200">
                <a:solidFill>
                  <a:srgbClr val="002060"/>
                </a:solidFill>
                <a:latin typeface="Open Sans" panose="020B0606030504020204" pitchFamily="34" charset="0"/>
                <a:ea typeface="Open Sans" panose="020B0606030504020204" pitchFamily="34" charset="0"/>
                <a:cs typeface="Open Sans" panose="020B0606030504020204" pitchFamily="34" charset="0"/>
              </a:rPr>
              <a:t>Blueprint Core Values  </a:t>
            </a:r>
            <a:endParaRPr sz="320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0" name="Google Shape;160;p8"/>
          <p:cNvSpPr txBox="1">
            <a:spLocks noGrp="1"/>
          </p:cNvSpPr>
          <p:nvPr>
            <p:ph type="body" idx="1"/>
          </p:nvPr>
        </p:nvSpPr>
        <p:spPr>
          <a:xfrm>
            <a:off x="311700" y="926926"/>
            <a:ext cx="8520600" cy="3652299"/>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en" sz="1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CORE VALUES</a:t>
            </a:r>
            <a:endParaRPr sz="16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Learner-centered OER promotes equity, inclusion, and accessibility.</a:t>
            </a: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Redressing inequities requires taking responsibility and action that is personal and professional, individual and institutional. </a:t>
            </a: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Equity and quality should be understood as interdependent components of one another and efforts to make access, participation, and completion equitable without assurance of quality is a hollow promise.</a:t>
            </a: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228600" algn="l" rtl="0">
              <a:lnSpc>
                <a:spcPct val="115000"/>
              </a:lnSpc>
              <a:spcBef>
                <a:spcPts val="0"/>
              </a:spcBef>
              <a:spcAft>
                <a:spcPts val="0"/>
              </a:spcAft>
              <a:buSzPts val="1800"/>
              <a:buNone/>
            </a:pP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In higher education, achieving equity results in increased student success in terms of access, participation, persistence, completion, and entry into the workforce. </a:t>
            </a:r>
          </a:p>
          <a:p>
            <a:pPr marL="457200" lvl="0" indent="-342900" algn="l" rtl="0">
              <a:lnSpc>
                <a:spcPct val="115000"/>
              </a:lnSpc>
              <a:spcBef>
                <a:spcPts val="0"/>
              </a:spcBef>
              <a:spcAft>
                <a:spcPts val="0"/>
              </a:spcAft>
              <a:buSzPts val="1800"/>
              <a:buChar char="●"/>
            </a:pPr>
            <a:endPar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marL="457200" lvl="0" indent="-342900" algn="l" rtl="0">
              <a:lnSpc>
                <a:spcPct val="115000"/>
              </a:lnSpc>
              <a:spcBef>
                <a:spcPts val="0"/>
              </a:spcBef>
              <a:spcAft>
                <a:spcPts val="0"/>
              </a:spcAft>
              <a:buSzPts val="1800"/>
              <a:buChar char="●"/>
            </a:pP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E</a:t>
            </a:r>
            <a:r>
              <a:rPr lang="en-US"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q</a:t>
            </a:r>
            <a:r>
              <a:rPr lang="en" sz="1400" dirty="0">
                <a:solidFill>
                  <a:srgbClr val="002060"/>
                </a:solidFill>
                <a:latin typeface="Open Sans" panose="020B0606030504020204" pitchFamily="34" charset="0"/>
                <a:ea typeface="Open Sans" panose="020B0606030504020204" pitchFamily="34" charset="0"/>
                <a:cs typeface="Open Sans" panose="020B0606030504020204" pitchFamily="34" charset="0"/>
              </a:rPr>
              <a:t>uity is measurable.</a:t>
            </a:r>
            <a:endParaRPr sz="1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1" name="Google Shape;161;p8" title="Ship steering wheel graphic"/>
          <p:cNvSpPr/>
          <p:nvPr/>
        </p:nvSpPr>
        <p:spPr>
          <a:xfrm>
            <a:off x="7285057" y="797658"/>
            <a:ext cx="1037400" cy="794700"/>
          </a:xfrm>
          <a:prstGeom prst="roundRect">
            <a:avLst>
              <a:gd name="adj" fmla="val 16667"/>
            </a:avLst>
          </a:prstGeom>
          <a:blipFill rotWithShape="1">
            <a:blip r:embed="rId3">
              <a:alphaModFix/>
            </a:blip>
            <a:stretch>
              <a:fillRect t="-22996" b="-22996"/>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2060"/>
              </a:solidFill>
              <a:latin typeface="Open Sans" panose="020B0606030504020204" pitchFamily="34" charset="0"/>
              <a:ea typeface="Open Sans" panose="020B0606030504020204" pitchFamily="34" charset="0"/>
              <a:cs typeface="Open Sans" panose="020B0606030504020204" pitchFamily="34" charset="0"/>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uxe">
  <a:themeElements>
    <a:clrScheme name="Custom 2">
      <a:dk1>
        <a:srgbClr val="000000"/>
      </a:dk1>
      <a:lt1>
        <a:srgbClr val="FFFFFF"/>
      </a:lt1>
      <a:dk2>
        <a:srgbClr val="B7B7B7"/>
      </a:dk2>
      <a:lt2>
        <a:srgbClr val="2C4D51"/>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1112</Words>
  <Application>Microsoft Office PowerPoint</Application>
  <PresentationFormat>On-screen Show (16:9)</PresentationFormat>
  <Paragraphs>115</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Book Antiqua</vt:lpstr>
      <vt:lpstr>Economica</vt:lpstr>
      <vt:lpstr>Montserrat</vt:lpstr>
      <vt:lpstr>Open Sans</vt:lpstr>
      <vt:lpstr>Simple Light</vt:lpstr>
      <vt:lpstr>Luxe</vt:lpstr>
      <vt:lpstr> Equity through OER:  Applying the Rubric</vt:lpstr>
      <vt:lpstr> Equity through OER: Applying the Rubric</vt:lpstr>
      <vt:lpstr>DOERS3 Statement of Purpose</vt:lpstr>
      <vt:lpstr>What we do</vt:lpstr>
      <vt:lpstr>Membership</vt:lpstr>
      <vt:lpstr>How to join</vt:lpstr>
      <vt:lpstr>OER Equity Blueprint</vt:lpstr>
      <vt:lpstr>Blueprint Equity Definition</vt:lpstr>
      <vt:lpstr>Blueprint Core Values  </vt:lpstr>
      <vt:lpstr>Scale of Adoption:  Multiple Stages</vt:lpstr>
      <vt:lpstr>Small Group Discussions  1) Do you assess, track or measure these dimensions now? 2) If you do, how?  If not, how would you go about it?  3) What is missing from the Rubric –this category or others?   </vt:lpstr>
      <vt:lpstr>One more Question:</vt:lpstr>
      <vt:lpstr>What’s Next?</vt:lpstr>
      <vt:lpstr>Download Rubric: doers3.org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through OER:  a Blueprint and Rubric</dc:title>
  <dc:creator>Karoff, Rebecca</dc:creator>
  <cp:lastModifiedBy>Annika Many</cp:lastModifiedBy>
  <cp:revision>32</cp:revision>
  <dcterms:modified xsi:type="dcterms:W3CDTF">2022-04-12T18:10:21Z</dcterms:modified>
</cp:coreProperties>
</file>