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8"/>
  </p:notesMasterIdLst>
  <p:sldIdLst>
    <p:sldId id="256" r:id="rId2"/>
    <p:sldId id="272" r:id="rId3"/>
    <p:sldId id="277" r:id="rId4"/>
    <p:sldId id="270" r:id="rId5"/>
    <p:sldId id="273" r:id="rId6"/>
    <p:sldId id="275" r:id="rId7"/>
    <p:sldId id="267" r:id="rId8"/>
    <p:sldId id="281" r:id="rId9"/>
    <p:sldId id="282" r:id="rId10"/>
    <p:sldId id="279" r:id="rId11"/>
    <p:sldId id="283" r:id="rId12"/>
    <p:sldId id="276" r:id="rId13"/>
    <p:sldId id="293" r:id="rId14"/>
    <p:sldId id="284" r:id="rId15"/>
    <p:sldId id="287" r:id="rId16"/>
    <p:sldId id="285" r:id="rId17"/>
    <p:sldId id="291" r:id="rId18"/>
    <p:sldId id="292" r:id="rId19"/>
    <p:sldId id="286" r:id="rId20"/>
    <p:sldId id="289" r:id="rId21"/>
    <p:sldId id="294" r:id="rId22"/>
    <p:sldId id="295" r:id="rId23"/>
    <p:sldId id="298" r:id="rId24"/>
    <p:sldId id="296" r:id="rId25"/>
    <p:sldId id="297" r:id="rId26"/>
    <p:sldId id="29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CE328E8-AE5F-4098-8164-CF375E74976A}">
          <p14:sldIdLst>
            <p14:sldId id="256"/>
            <p14:sldId id="272"/>
            <p14:sldId id="277"/>
            <p14:sldId id="270"/>
            <p14:sldId id="273"/>
            <p14:sldId id="275"/>
            <p14:sldId id="267"/>
            <p14:sldId id="281"/>
            <p14:sldId id="282"/>
            <p14:sldId id="279"/>
            <p14:sldId id="283"/>
            <p14:sldId id="276"/>
            <p14:sldId id="293"/>
            <p14:sldId id="284"/>
            <p14:sldId id="287"/>
            <p14:sldId id="285"/>
            <p14:sldId id="291"/>
            <p14:sldId id="292"/>
            <p14:sldId id="286"/>
            <p14:sldId id="289"/>
            <p14:sldId id="294"/>
            <p14:sldId id="295"/>
            <p14:sldId id="298"/>
            <p14:sldId id="296"/>
            <p14:sldId id="297"/>
            <p14:sldId id="299"/>
          </p14:sldIdLst>
        </p14:section>
      </p14:sectionLst>
    </p:ext>
    <p:ext uri="{EFAFB233-063F-42B5-8137-9DF3F51BA10A}">
      <p15:sldGuideLst xmlns:p15="http://schemas.microsoft.com/office/powerpoint/2012/main">
        <p15:guide id="1" orient="horz" pos="23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7E"/>
    <a:srgbClr val="4E8DDC"/>
    <a:srgbClr val="F8BF00"/>
    <a:srgbClr val="DFDCD3"/>
    <a:srgbClr val="E5E2DB"/>
    <a:srgbClr val="A7A089"/>
    <a:srgbClr val="0562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137" autoAdjust="0"/>
    <p:restoredTop sz="65000" autoAdjust="0"/>
  </p:normalViewPr>
  <p:slideViewPr>
    <p:cSldViewPr snapToGrid="0" showGuides="1">
      <p:cViewPr varScale="1">
        <p:scale>
          <a:sx n="55" d="100"/>
          <a:sy n="55" d="100"/>
        </p:scale>
        <p:origin x="998" y="38"/>
      </p:cViewPr>
      <p:guideLst>
        <p:guide orient="horz" pos="2376"/>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AC1CF-F291-424D-91FE-B5270FA38ECA}" type="datetimeFigureOut">
              <a:rPr lang="en-US" smtClean="0"/>
              <a:t>10/30/2020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041D9-DE04-414D-8821-792F74BC2573}" type="slidenum">
              <a:rPr lang="en-US" smtClean="0"/>
              <a:t>‹#›</a:t>
            </a:fld>
            <a:endParaRPr lang="en-US"/>
          </a:p>
        </p:txBody>
      </p:sp>
    </p:spTree>
    <p:extLst>
      <p:ext uri="{BB962C8B-B14F-4D97-AF65-F5344CB8AC3E}">
        <p14:creationId xmlns:p14="http://schemas.microsoft.com/office/powerpoint/2010/main" val="429112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C041D9-DE04-414D-8821-792F74BC2573}" type="slidenum">
              <a:rPr lang="en-US" smtClean="0"/>
              <a:t>1</a:t>
            </a:fld>
            <a:endParaRPr lang="en-US"/>
          </a:p>
        </p:txBody>
      </p:sp>
    </p:spTree>
    <p:extLst>
      <p:ext uri="{BB962C8B-B14F-4D97-AF65-F5344CB8AC3E}">
        <p14:creationId xmlns:p14="http://schemas.microsoft.com/office/powerpoint/2010/main" val="1299426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16</a:t>
            </a:fld>
            <a:endParaRPr lang="en-US"/>
          </a:p>
        </p:txBody>
      </p:sp>
    </p:spTree>
    <p:extLst>
      <p:ext uri="{BB962C8B-B14F-4D97-AF65-F5344CB8AC3E}">
        <p14:creationId xmlns:p14="http://schemas.microsoft.com/office/powerpoint/2010/main" val="734724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17</a:t>
            </a:fld>
            <a:endParaRPr lang="en-US"/>
          </a:p>
        </p:txBody>
      </p:sp>
    </p:spTree>
    <p:extLst>
      <p:ext uri="{BB962C8B-B14F-4D97-AF65-F5344CB8AC3E}">
        <p14:creationId xmlns:p14="http://schemas.microsoft.com/office/powerpoint/2010/main" val="29373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18</a:t>
            </a:fld>
            <a:endParaRPr lang="en-US"/>
          </a:p>
        </p:txBody>
      </p:sp>
    </p:spTree>
    <p:extLst>
      <p:ext uri="{BB962C8B-B14F-4D97-AF65-F5344CB8AC3E}">
        <p14:creationId xmlns:p14="http://schemas.microsoft.com/office/powerpoint/2010/main" val="473374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19</a:t>
            </a:fld>
            <a:endParaRPr lang="en-US"/>
          </a:p>
        </p:txBody>
      </p:sp>
    </p:spTree>
    <p:extLst>
      <p:ext uri="{BB962C8B-B14F-4D97-AF65-F5344CB8AC3E}">
        <p14:creationId xmlns:p14="http://schemas.microsoft.com/office/powerpoint/2010/main" val="1827524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20</a:t>
            </a:fld>
            <a:endParaRPr lang="en-US"/>
          </a:p>
        </p:txBody>
      </p:sp>
    </p:spTree>
    <p:extLst>
      <p:ext uri="{BB962C8B-B14F-4D97-AF65-F5344CB8AC3E}">
        <p14:creationId xmlns:p14="http://schemas.microsoft.com/office/powerpoint/2010/main" val="630291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81200" lvl="2" indent="0">
              <a:buFont typeface="+mj-lt"/>
              <a:buNone/>
            </a:pPr>
            <a:endParaRPr lang="en-US" sz="2200" dirty="0"/>
          </a:p>
          <a:p>
            <a:pPr marL="1124100" lvl="2" indent="-342900">
              <a:buFont typeface="Arial" panose="020B0604020202020204" pitchFamily="34" charset="0"/>
              <a:buChar char="•"/>
            </a:pPr>
            <a:endParaRPr lang="en-US" sz="2200" dirty="0"/>
          </a:p>
          <a:p>
            <a:endParaRPr lang="en-US" dirty="0"/>
          </a:p>
        </p:txBody>
      </p:sp>
      <p:sp>
        <p:nvSpPr>
          <p:cNvPr id="4" name="Slide Number Placeholder 3"/>
          <p:cNvSpPr>
            <a:spLocks noGrp="1"/>
          </p:cNvSpPr>
          <p:nvPr>
            <p:ph type="sldNum" sz="quarter" idx="5"/>
          </p:nvPr>
        </p:nvSpPr>
        <p:spPr/>
        <p:txBody>
          <a:bodyPr/>
          <a:lstStyle/>
          <a:p>
            <a:fld id="{E7C041D9-DE04-414D-8821-792F74BC2573}" type="slidenum">
              <a:rPr lang="en-US" smtClean="0"/>
              <a:t>6</a:t>
            </a:fld>
            <a:endParaRPr lang="en-US"/>
          </a:p>
        </p:txBody>
      </p:sp>
    </p:spTree>
    <p:extLst>
      <p:ext uri="{BB962C8B-B14F-4D97-AF65-F5344CB8AC3E}">
        <p14:creationId xmlns:p14="http://schemas.microsoft.com/office/powerpoint/2010/main" val="2716663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a:t>
            </a:r>
          </a:p>
        </p:txBody>
      </p:sp>
      <p:sp>
        <p:nvSpPr>
          <p:cNvPr id="4" name="Slide Number Placeholder 3"/>
          <p:cNvSpPr>
            <a:spLocks noGrp="1"/>
          </p:cNvSpPr>
          <p:nvPr>
            <p:ph type="sldNum" sz="quarter" idx="10"/>
          </p:nvPr>
        </p:nvSpPr>
        <p:spPr/>
        <p:txBody>
          <a:bodyPr/>
          <a:lstStyle/>
          <a:p>
            <a:fld id="{E7C041D9-DE04-414D-8821-792F74BC2573}" type="slidenum">
              <a:rPr lang="en-US" smtClean="0"/>
              <a:t>7</a:t>
            </a:fld>
            <a:endParaRPr lang="en-US"/>
          </a:p>
        </p:txBody>
      </p:sp>
    </p:spTree>
    <p:extLst>
      <p:ext uri="{BB962C8B-B14F-4D97-AF65-F5344CB8AC3E}">
        <p14:creationId xmlns:p14="http://schemas.microsoft.com/office/powerpoint/2010/main" val="3353670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a:t>
            </a:r>
          </a:p>
        </p:txBody>
      </p:sp>
      <p:sp>
        <p:nvSpPr>
          <p:cNvPr id="4" name="Slide Number Placeholder 3"/>
          <p:cNvSpPr>
            <a:spLocks noGrp="1"/>
          </p:cNvSpPr>
          <p:nvPr>
            <p:ph type="sldNum" sz="quarter" idx="10"/>
          </p:nvPr>
        </p:nvSpPr>
        <p:spPr/>
        <p:txBody>
          <a:bodyPr/>
          <a:lstStyle/>
          <a:p>
            <a:fld id="{E7C041D9-DE04-414D-8821-792F74BC2573}" type="slidenum">
              <a:rPr lang="en-US" smtClean="0"/>
              <a:t>8</a:t>
            </a:fld>
            <a:endParaRPr lang="en-US"/>
          </a:p>
        </p:txBody>
      </p:sp>
    </p:spTree>
    <p:extLst>
      <p:ext uri="{BB962C8B-B14F-4D97-AF65-F5344CB8AC3E}">
        <p14:creationId xmlns:p14="http://schemas.microsoft.com/office/powerpoint/2010/main" val="2800728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9</a:t>
            </a:fld>
            <a:endParaRPr lang="en-US"/>
          </a:p>
        </p:txBody>
      </p:sp>
    </p:spTree>
    <p:extLst>
      <p:ext uri="{BB962C8B-B14F-4D97-AF65-F5344CB8AC3E}">
        <p14:creationId xmlns:p14="http://schemas.microsoft.com/office/powerpoint/2010/main" val="58747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AW</a:t>
            </a:r>
          </a:p>
          <a:p>
            <a:pPr marL="0" indent="0">
              <a:buNone/>
            </a:pPr>
            <a:endParaRPr lang="en-US" sz="1200" dirty="0"/>
          </a:p>
        </p:txBody>
      </p:sp>
      <p:sp>
        <p:nvSpPr>
          <p:cNvPr id="4" name="Slide Number Placeholder 3"/>
          <p:cNvSpPr>
            <a:spLocks noGrp="1"/>
          </p:cNvSpPr>
          <p:nvPr>
            <p:ph type="sldNum" sz="quarter" idx="10"/>
          </p:nvPr>
        </p:nvSpPr>
        <p:spPr/>
        <p:txBody>
          <a:bodyPr/>
          <a:lstStyle/>
          <a:p>
            <a:fld id="{E7C041D9-DE04-414D-8821-792F74BC2573}" type="slidenum">
              <a:rPr lang="en-US" smtClean="0"/>
              <a:t>10</a:t>
            </a:fld>
            <a:endParaRPr lang="en-US"/>
          </a:p>
        </p:txBody>
      </p:sp>
    </p:spTree>
    <p:extLst>
      <p:ext uri="{BB962C8B-B14F-4D97-AF65-F5344CB8AC3E}">
        <p14:creationId xmlns:p14="http://schemas.microsoft.com/office/powerpoint/2010/main" val="482698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11</a:t>
            </a:fld>
            <a:endParaRPr lang="en-US"/>
          </a:p>
        </p:txBody>
      </p:sp>
    </p:spTree>
    <p:extLst>
      <p:ext uri="{BB962C8B-B14F-4D97-AF65-F5344CB8AC3E}">
        <p14:creationId xmlns:p14="http://schemas.microsoft.com/office/powerpoint/2010/main" val="226171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14</a:t>
            </a:fld>
            <a:endParaRPr lang="en-US"/>
          </a:p>
        </p:txBody>
      </p:sp>
    </p:spTree>
    <p:extLst>
      <p:ext uri="{BB962C8B-B14F-4D97-AF65-F5344CB8AC3E}">
        <p14:creationId xmlns:p14="http://schemas.microsoft.com/office/powerpoint/2010/main" val="43606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041D9-DE04-414D-8821-792F74BC2573}" type="slidenum">
              <a:rPr lang="en-US" smtClean="0"/>
              <a:t>15</a:t>
            </a:fld>
            <a:endParaRPr lang="en-US"/>
          </a:p>
        </p:txBody>
      </p:sp>
    </p:spTree>
    <p:extLst>
      <p:ext uri="{BB962C8B-B14F-4D97-AF65-F5344CB8AC3E}">
        <p14:creationId xmlns:p14="http://schemas.microsoft.com/office/powerpoint/2010/main" val="515851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A224EF7-AFE4-4738-B870-CC243AE87AA8}"/>
              </a:ext>
            </a:extLst>
          </p:cNvPr>
          <p:cNvSpPr>
            <a:spLocks noGrp="1"/>
          </p:cNvSpPr>
          <p:nvPr>
            <p:ph type="ctrTitle"/>
          </p:nvPr>
        </p:nvSpPr>
        <p:spPr>
          <a:xfrm>
            <a:off x="1538990" y="3847857"/>
            <a:ext cx="9144000" cy="1317748"/>
          </a:xfrm>
          <a:prstGeom prst="rect">
            <a:avLst/>
          </a:prstGeom>
        </p:spPr>
        <p:txBody>
          <a:bodyPr anchor="ctr">
            <a:normAutofit/>
          </a:bodyPr>
          <a:lstStyle>
            <a:lvl1pPr algn="ctr">
              <a:defRPr sz="5000">
                <a:solidFill>
                  <a:srgbClr val="00487E"/>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a:t>Click to edit Master title style</a:t>
            </a:r>
          </a:p>
        </p:txBody>
      </p:sp>
      <p:sp>
        <p:nvSpPr>
          <p:cNvPr id="8" name="Subtitle 2">
            <a:extLst>
              <a:ext uri="{FF2B5EF4-FFF2-40B4-BE49-F238E27FC236}">
                <a16:creationId xmlns:a16="http://schemas.microsoft.com/office/drawing/2014/main" id="{07325D6D-0389-4202-95F2-A777A3580D16}"/>
              </a:ext>
            </a:extLst>
          </p:cNvPr>
          <p:cNvSpPr>
            <a:spLocks noGrp="1"/>
          </p:cNvSpPr>
          <p:nvPr>
            <p:ph type="subTitle" idx="1"/>
          </p:nvPr>
        </p:nvSpPr>
        <p:spPr>
          <a:xfrm>
            <a:off x="1538990" y="5407580"/>
            <a:ext cx="9144000" cy="864454"/>
          </a:xfrm>
          <a:prstGeom prst="rect">
            <a:avLst/>
          </a:prstGeom>
        </p:spPr>
        <p:txBody>
          <a:bodyPr anchor="ctr"/>
          <a:lstStyle>
            <a:lvl1pPr marL="0" indent="0" algn="ctr">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9" name="Group 8">
            <a:extLst>
              <a:ext uri="{FF2B5EF4-FFF2-40B4-BE49-F238E27FC236}">
                <a16:creationId xmlns:a16="http://schemas.microsoft.com/office/drawing/2014/main" id="{1401F060-3E0D-49EB-AC75-897AF325E78C}"/>
              </a:ext>
            </a:extLst>
          </p:cNvPr>
          <p:cNvGrpSpPr/>
          <p:nvPr userDrawn="1"/>
        </p:nvGrpSpPr>
        <p:grpSpPr>
          <a:xfrm>
            <a:off x="7905135" y="-117987"/>
            <a:ext cx="4321278" cy="3723869"/>
            <a:chOff x="7905135" y="-117987"/>
            <a:chExt cx="4321278" cy="3723869"/>
          </a:xfrm>
        </p:grpSpPr>
        <p:sp>
          <p:nvSpPr>
            <p:cNvPr id="10" name="Freeform: Shape 9">
              <a:extLst>
                <a:ext uri="{FF2B5EF4-FFF2-40B4-BE49-F238E27FC236}">
                  <a16:creationId xmlns:a16="http://schemas.microsoft.com/office/drawing/2014/main" id="{1883FDDA-2C23-4A37-9A43-9454963AC1A1}"/>
                </a:ext>
              </a:extLst>
            </p:cNvPr>
            <p:cNvSpPr/>
            <p:nvPr userDrawn="1"/>
          </p:nvSpPr>
          <p:spPr>
            <a:xfrm>
              <a:off x="7949381" y="-29497"/>
              <a:ext cx="4277032" cy="3465871"/>
            </a:xfrm>
            <a:custGeom>
              <a:avLst/>
              <a:gdLst>
                <a:gd name="connsiteX0" fmla="*/ 0 w 4277032"/>
                <a:gd name="connsiteY0" fmla="*/ 14749 h 3465871"/>
                <a:gd name="connsiteX1" fmla="*/ 1755058 w 4277032"/>
                <a:gd name="connsiteY1" fmla="*/ 3465871 h 3465871"/>
                <a:gd name="connsiteX2" fmla="*/ 4277032 w 4277032"/>
                <a:gd name="connsiteY2" fmla="*/ 3465871 h 3465871"/>
                <a:gd name="connsiteX3" fmla="*/ 4277032 w 4277032"/>
                <a:gd name="connsiteY3" fmla="*/ 0 h 3465871"/>
                <a:gd name="connsiteX4" fmla="*/ 14748 w 4277032"/>
                <a:gd name="connsiteY4" fmla="*/ 0 h 3465871"/>
                <a:gd name="connsiteX5" fmla="*/ 0 w 4277032"/>
                <a:gd name="connsiteY5" fmla="*/ 14749 h 346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77032" h="3465871">
                  <a:moveTo>
                    <a:pt x="0" y="14749"/>
                  </a:moveTo>
                  <a:lnTo>
                    <a:pt x="1755058" y="3465871"/>
                  </a:lnTo>
                  <a:lnTo>
                    <a:pt x="4277032" y="3465871"/>
                  </a:lnTo>
                  <a:lnTo>
                    <a:pt x="4277032" y="0"/>
                  </a:lnTo>
                  <a:lnTo>
                    <a:pt x="14748" y="0"/>
                  </a:lnTo>
                  <a:lnTo>
                    <a:pt x="0" y="14749"/>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2AF971C0-08AA-42A5-B4F5-331DBA65624C}"/>
                </a:ext>
              </a:extLst>
            </p:cNvPr>
            <p:cNvCxnSpPr>
              <a:cxnSpLocks/>
            </p:cNvCxnSpPr>
            <p:nvPr userDrawn="1"/>
          </p:nvCxnSpPr>
          <p:spPr>
            <a:xfrm>
              <a:off x="7905135" y="-117987"/>
              <a:ext cx="1861863" cy="3644958"/>
            </a:xfrm>
            <a:prstGeom prst="line">
              <a:avLst/>
            </a:prstGeom>
            <a:ln w="76200">
              <a:solidFill>
                <a:srgbClr val="F8BF00"/>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C1EFB67-5880-46F2-85B1-DE6E348F549B}"/>
                </a:ext>
              </a:extLst>
            </p:cNvPr>
            <p:cNvSpPr/>
            <p:nvPr userDrawn="1"/>
          </p:nvSpPr>
          <p:spPr>
            <a:xfrm>
              <a:off x="9553353" y="3436374"/>
              <a:ext cx="324294" cy="169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4" name="Straight Connector 13">
            <a:extLst>
              <a:ext uri="{FF2B5EF4-FFF2-40B4-BE49-F238E27FC236}">
                <a16:creationId xmlns:a16="http://schemas.microsoft.com/office/drawing/2014/main" id="{514059E6-2685-4C2B-BDC9-27A988FC0DB8}"/>
              </a:ext>
            </a:extLst>
          </p:cNvPr>
          <p:cNvCxnSpPr>
            <a:cxnSpLocks/>
          </p:cNvCxnSpPr>
          <p:nvPr userDrawn="1"/>
        </p:nvCxnSpPr>
        <p:spPr>
          <a:xfrm>
            <a:off x="-134519" y="3415154"/>
            <a:ext cx="9886583" cy="2170"/>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49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20CC54D6-573E-4BC7-BD79-64CD6CAC86AB}"/>
              </a:ext>
            </a:extLst>
          </p:cNvPr>
          <p:cNvSpPr/>
          <p:nvPr userDrawn="1"/>
        </p:nvSpPr>
        <p:spPr>
          <a:xfrm>
            <a:off x="10696352" y="-42530"/>
            <a:ext cx="1561215" cy="1718930"/>
          </a:xfrm>
          <a:custGeom>
            <a:avLst/>
            <a:gdLst>
              <a:gd name="connsiteX0" fmla="*/ 0 w 1669312"/>
              <a:gd name="connsiteY0" fmla="*/ 116958 h 1850065"/>
              <a:gd name="connsiteX1" fmla="*/ 733647 w 1669312"/>
              <a:gd name="connsiteY1" fmla="*/ 1850065 h 1850065"/>
              <a:gd name="connsiteX2" fmla="*/ 1669312 w 1669312"/>
              <a:gd name="connsiteY2" fmla="*/ 1850065 h 1850065"/>
              <a:gd name="connsiteX3" fmla="*/ 1669312 w 1669312"/>
              <a:gd name="connsiteY3" fmla="*/ 10632 h 1850065"/>
              <a:gd name="connsiteX4" fmla="*/ 1573619 w 1669312"/>
              <a:gd name="connsiteY4" fmla="*/ 0 h 1850065"/>
              <a:gd name="connsiteX5" fmla="*/ 0 w 1669312"/>
              <a:gd name="connsiteY5" fmla="*/ 116958 h 1850065"/>
              <a:gd name="connsiteX0" fmla="*/ 0 w 1669312"/>
              <a:gd name="connsiteY0" fmla="*/ 106326 h 1839433"/>
              <a:gd name="connsiteX1" fmla="*/ 733647 w 1669312"/>
              <a:gd name="connsiteY1" fmla="*/ 1839433 h 1839433"/>
              <a:gd name="connsiteX2" fmla="*/ 1669312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669312"/>
              <a:gd name="connsiteY0" fmla="*/ 106326 h 1839433"/>
              <a:gd name="connsiteX1" fmla="*/ 733647 w 1669312"/>
              <a:gd name="connsiteY1" fmla="*/ 1839433 h 1839433"/>
              <a:gd name="connsiteX2" fmla="*/ 1499191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499191"/>
              <a:gd name="connsiteY0" fmla="*/ 21266 h 1754373"/>
              <a:gd name="connsiteX1" fmla="*/ 733647 w 1499191"/>
              <a:gd name="connsiteY1" fmla="*/ 1754373 h 1754373"/>
              <a:gd name="connsiteX2" fmla="*/ 1499191 w 1499191"/>
              <a:gd name="connsiteY2" fmla="*/ 1754373 h 1754373"/>
              <a:gd name="connsiteX3" fmla="*/ 1488559 w 1499191"/>
              <a:gd name="connsiteY3" fmla="*/ 0 h 1754373"/>
              <a:gd name="connsiteX4" fmla="*/ 1488559 w 1499191"/>
              <a:gd name="connsiteY4" fmla="*/ 1 h 1754373"/>
              <a:gd name="connsiteX5" fmla="*/ 0 w 1499191"/>
              <a:gd name="connsiteY5" fmla="*/ 21266 h 1754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9191" h="1754373">
                <a:moveTo>
                  <a:pt x="0" y="21266"/>
                </a:moveTo>
                <a:lnTo>
                  <a:pt x="733647" y="1754373"/>
                </a:lnTo>
                <a:lnTo>
                  <a:pt x="1499191" y="1754373"/>
                </a:lnTo>
                <a:lnTo>
                  <a:pt x="1488559" y="0"/>
                </a:lnTo>
                <a:lnTo>
                  <a:pt x="1488559" y="1"/>
                </a:lnTo>
                <a:lnTo>
                  <a:pt x="0" y="21266"/>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77E199A9-0EBC-4BF2-B72A-E03F24973215}"/>
              </a:ext>
            </a:extLst>
          </p:cNvPr>
          <p:cNvCxnSpPr>
            <a:cxnSpLocks/>
          </p:cNvCxnSpPr>
          <p:nvPr userDrawn="1"/>
        </p:nvCxnSpPr>
        <p:spPr>
          <a:xfrm>
            <a:off x="10653041" y="-136117"/>
            <a:ext cx="818530" cy="1818127"/>
          </a:xfrm>
          <a:prstGeom prst="line">
            <a:avLst/>
          </a:prstGeom>
          <a:ln w="57150">
            <a:solidFill>
              <a:srgbClr val="F8BF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AA45F5B-044F-4EE5-ACC9-76233C0951B3}"/>
              </a:ext>
            </a:extLst>
          </p:cNvPr>
          <p:cNvCxnSpPr>
            <a:cxnSpLocks/>
          </p:cNvCxnSpPr>
          <p:nvPr userDrawn="1"/>
        </p:nvCxnSpPr>
        <p:spPr>
          <a:xfrm>
            <a:off x="-39269" y="1662963"/>
            <a:ext cx="11499620" cy="8888"/>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a16="http://schemas.microsoft.com/office/drawing/2014/main" id="{4CE26751-55E8-40AD-8760-C722851F99D1}"/>
              </a:ext>
            </a:extLst>
          </p:cNvPr>
          <p:cNvSpPr>
            <a:spLocks noGrp="1"/>
          </p:cNvSpPr>
          <p:nvPr>
            <p:ph type="body" sz="quarter" idx="10"/>
          </p:nvPr>
        </p:nvSpPr>
        <p:spPr>
          <a:xfrm>
            <a:off x="590550" y="2124075"/>
            <a:ext cx="10401300" cy="4298950"/>
          </a:xfrm>
        </p:spPr>
        <p:txBody>
          <a:bodyPr/>
          <a:lstStyle>
            <a:lvl1pPr marL="2286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1pPr>
            <a:lvl2pPr marL="6858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2pPr>
            <a:lvl3pPr marL="11430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3pPr>
            <a:lvl4pPr marL="16002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41A7FB16-FC97-46D5-9517-4D0648C1C666}"/>
              </a:ext>
            </a:extLst>
          </p:cNvPr>
          <p:cNvSpPr>
            <a:spLocks noGrp="1"/>
          </p:cNvSpPr>
          <p:nvPr>
            <p:ph type="title"/>
          </p:nvPr>
        </p:nvSpPr>
        <p:spPr>
          <a:xfrm>
            <a:off x="619125" y="107950"/>
            <a:ext cx="10515600" cy="1325563"/>
          </a:xfrm>
        </p:spPr>
        <p:txBody>
          <a:bodyPr/>
          <a:lstStyle/>
          <a:p>
            <a:r>
              <a:rPr lang="en-US"/>
              <a:t>Click to edit Master title style</a:t>
            </a:r>
          </a:p>
        </p:txBody>
      </p:sp>
    </p:spTree>
    <p:extLst>
      <p:ext uri="{BB962C8B-B14F-4D97-AF65-F5344CB8AC3E}">
        <p14:creationId xmlns:p14="http://schemas.microsoft.com/office/powerpoint/2010/main" val="3081683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23FB9-C127-4D73-A303-B50BBC4F741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4838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503E3C-7FD5-42DF-A924-E690EF52EF8D}"/>
              </a:ext>
            </a:extLst>
          </p:cNvPr>
          <p:cNvSpPr>
            <a:spLocks noGrp="1"/>
          </p:cNvSpPr>
          <p:nvPr>
            <p:ph sz="half" idx="1"/>
          </p:nvPr>
        </p:nvSpPr>
        <p:spPr>
          <a:xfrm>
            <a:off x="514350" y="1825625"/>
            <a:ext cx="5505450" cy="4351338"/>
          </a:xfrm>
        </p:spPr>
        <p:txBody>
          <a:bodyPr/>
          <a:lstStyle>
            <a:lvl1pPr marL="2286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1pPr>
            <a:lvl2pPr marL="6858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2pPr>
            <a:lvl3pPr marL="11430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3pPr>
            <a:lvl4pPr marL="16002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2273A0A-BD95-4ADD-BFD0-4CCE549ED84D}"/>
              </a:ext>
            </a:extLst>
          </p:cNvPr>
          <p:cNvSpPr>
            <a:spLocks noGrp="1"/>
          </p:cNvSpPr>
          <p:nvPr>
            <p:ph sz="half" idx="2"/>
          </p:nvPr>
        </p:nvSpPr>
        <p:spPr>
          <a:xfrm>
            <a:off x="6172199" y="1825625"/>
            <a:ext cx="5505449" cy="4351338"/>
          </a:xfrm>
        </p:spPr>
        <p:txBody>
          <a:bodyPr/>
          <a:lstStyle>
            <a:lvl1pPr marL="2286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1pPr>
            <a:lvl2pPr marL="6858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2pPr>
            <a:lvl3pPr marL="11430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3pPr>
            <a:lvl4pPr marL="16002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4pPr>
            <a:lvl5pPr marL="2057400" indent="-228600">
              <a:buClr>
                <a:srgbClr val="4E8DDC"/>
              </a:buClr>
              <a:buFont typeface="Wingdings" panose="05000000000000000000" pitchFamily="2" charset="2"/>
              <a:buChar cha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reeform: Shape 8">
            <a:extLst>
              <a:ext uri="{FF2B5EF4-FFF2-40B4-BE49-F238E27FC236}">
                <a16:creationId xmlns:a16="http://schemas.microsoft.com/office/drawing/2014/main" id="{DBBD0347-3DC7-41CB-A78D-D41572CA33A7}"/>
              </a:ext>
            </a:extLst>
          </p:cNvPr>
          <p:cNvSpPr/>
          <p:nvPr userDrawn="1"/>
        </p:nvSpPr>
        <p:spPr>
          <a:xfrm>
            <a:off x="10696352" y="-42530"/>
            <a:ext cx="1561215" cy="1718930"/>
          </a:xfrm>
          <a:custGeom>
            <a:avLst/>
            <a:gdLst>
              <a:gd name="connsiteX0" fmla="*/ 0 w 1669312"/>
              <a:gd name="connsiteY0" fmla="*/ 116958 h 1850065"/>
              <a:gd name="connsiteX1" fmla="*/ 733647 w 1669312"/>
              <a:gd name="connsiteY1" fmla="*/ 1850065 h 1850065"/>
              <a:gd name="connsiteX2" fmla="*/ 1669312 w 1669312"/>
              <a:gd name="connsiteY2" fmla="*/ 1850065 h 1850065"/>
              <a:gd name="connsiteX3" fmla="*/ 1669312 w 1669312"/>
              <a:gd name="connsiteY3" fmla="*/ 10632 h 1850065"/>
              <a:gd name="connsiteX4" fmla="*/ 1573619 w 1669312"/>
              <a:gd name="connsiteY4" fmla="*/ 0 h 1850065"/>
              <a:gd name="connsiteX5" fmla="*/ 0 w 1669312"/>
              <a:gd name="connsiteY5" fmla="*/ 116958 h 1850065"/>
              <a:gd name="connsiteX0" fmla="*/ 0 w 1669312"/>
              <a:gd name="connsiteY0" fmla="*/ 106326 h 1839433"/>
              <a:gd name="connsiteX1" fmla="*/ 733647 w 1669312"/>
              <a:gd name="connsiteY1" fmla="*/ 1839433 h 1839433"/>
              <a:gd name="connsiteX2" fmla="*/ 1669312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669312"/>
              <a:gd name="connsiteY0" fmla="*/ 106326 h 1839433"/>
              <a:gd name="connsiteX1" fmla="*/ 733647 w 1669312"/>
              <a:gd name="connsiteY1" fmla="*/ 1839433 h 1839433"/>
              <a:gd name="connsiteX2" fmla="*/ 1499191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499191"/>
              <a:gd name="connsiteY0" fmla="*/ 21266 h 1754373"/>
              <a:gd name="connsiteX1" fmla="*/ 733647 w 1499191"/>
              <a:gd name="connsiteY1" fmla="*/ 1754373 h 1754373"/>
              <a:gd name="connsiteX2" fmla="*/ 1499191 w 1499191"/>
              <a:gd name="connsiteY2" fmla="*/ 1754373 h 1754373"/>
              <a:gd name="connsiteX3" fmla="*/ 1488559 w 1499191"/>
              <a:gd name="connsiteY3" fmla="*/ 0 h 1754373"/>
              <a:gd name="connsiteX4" fmla="*/ 1488559 w 1499191"/>
              <a:gd name="connsiteY4" fmla="*/ 1 h 1754373"/>
              <a:gd name="connsiteX5" fmla="*/ 0 w 1499191"/>
              <a:gd name="connsiteY5" fmla="*/ 21266 h 1754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9191" h="1754373">
                <a:moveTo>
                  <a:pt x="0" y="21266"/>
                </a:moveTo>
                <a:lnTo>
                  <a:pt x="733647" y="1754373"/>
                </a:lnTo>
                <a:lnTo>
                  <a:pt x="1499191" y="1754373"/>
                </a:lnTo>
                <a:lnTo>
                  <a:pt x="1488559" y="0"/>
                </a:lnTo>
                <a:lnTo>
                  <a:pt x="1488559" y="1"/>
                </a:lnTo>
                <a:lnTo>
                  <a:pt x="0" y="21266"/>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A805D8F-41B5-48CA-A8C2-674520665B7D}"/>
              </a:ext>
            </a:extLst>
          </p:cNvPr>
          <p:cNvCxnSpPr>
            <a:cxnSpLocks/>
          </p:cNvCxnSpPr>
          <p:nvPr userDrawn="1"/>
        </p:nvCxnSpPr>
        <p:spPr>
          <a:xfrm>
            <a:off x="10653041" y="-136117"/>
            <a:ext cx="818530" cy="1818127"/>
          </a:xfrm>
          <a:prstGeom prst="line">
            <a:avLst/>
          </a:prstGeom>
          <a:ln w="57150">
            <a:solidFill>
              <a:srgbClr val="F8B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0ACF962-D193-4D3F-8793-CCDF471B6876}"/>
              </a:ext>
            </a:extLst>
          </p:cNvPr>
          <p:cNvCxnSpPr>
            <a:cxnSpLocks/>
          </p:cNvCxnSpPr>
          <p:nvPr userDrawn="1"/>
        </p:nvCxnSpPr>
        <p:spPr>
          <a:xfrm>
            <a:off x="-39269" y="1662963"/>
            <a:ext cx="11499620" cy="8888"/>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
        <p:nvSpPr>
          <p:cNvPr id="12" name="Title 1">
            <a:extLst>
              <a:ext uri="{FF2B5EF4-FFF2-40B4-BE49-F238E27FC236}">
                <a16:creationId xmlns:a16="http://schemas.microsoft.com/office/drawing/2014/main" id="{606C7C6B-7848-4AA2-8968-E4273997EE99}"/>
              </a:ext>
            </a:extLst>
          </p:cNvPr>
          <p:cNvSpPr>
            <a:spLocks noGrp="1"/>
          </p:cNvSpPr>
          <p:nvPr>
            <p:ph type="title"/>
          </p:nvPr>
        </p:nvSpPr>
        <p:spPr>
          <a:xfrm>
            <a:off x="514350" y="155575"/>
            <a:ext cx="9926939" cy="1325563"/>
          </a:xfrm>
        </p:spPr>
        <p:txBody>
          <a:bodyPr/>
          <a:lstStyle/>
          <a:p>
            <a:r>
              <a:rPr lang="en-US"/>
              <a:t>Click to edit Master title style</a:t>
            </a:r>
          </a:p>
        </p:txBody>
      </p:sp>
    </p:spTree>
    <p:extLst>
      <p:ext uri="{BB962C8B-B14F-4D97-AF65-F5344CB8AC3E}">
        <p14:creationId xmlns:p14="http://schemas.microsoft.com/office/powerpoint/2010/main" val="259067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1544B41-9EBE-48F4-A194-24796003A407}"/>
              </a:ext>
            </a:extLst>
          </p:cNvPr>
          <p:cNvSpPr txBox="1">
            <a:spLocks/>
          </p:cNvSpPr>
          <p:nvPr userDrawn="1"/>
        </p:nvSpPr>
        <p:spPr>
          <a:xfrm>
            <a:off x="446567" y="1"/>
            <a:ext cx="10069033" cy="1690688"/>
          </a:xfrm>
          <a:prstGeom prst="rect">
            <a:avLst/>
          </a:prstGeom>
        </p:spPr>
        <p:txBody>
          <a:bodyPr anchor="ctr"/>
          <a:lstStyle>
            <a:lvl1pPr algn="l" defTabSz="914400" rtl="0" eaLnBrk="1" latinLnBrk="0" hangingPunct="1">
              <a:lnSpc>
                <a:spcPct val="90000"/>
              </a:lnSpc>
              <a:spcBef>
                <a:spcPct val="0"/>
              </a:spcBef>
              <a:buNone/>
              <a:defRPr sz="4000" kern="1200">
                <a:solidFill>
                  <a:srgbClr val="00487E"/>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a:t>Click to edit Master title style</a:t>
            </a:r>
          </a:p>
        </p:txBody>
      </p:sp>
      <p:sp>
        <p:nvSpPr>
          <p:cNvPr id="7" name="Freeform: Shape 6">
            <a:extLst>
              <a:ext uri="{FF2B5EF4-FFF2-40B4-BE49-F238E27FC236}">
                <a16:creationId xmlns:a16="http://schemas.microsoft.com/office/drawing/2014/main" id="{511DE7D0-0B69-4FF2-BB30-82ECD1EA5E23}"/>
              </a:ext>
            </a:extLst>
          </p:cNvPr>
          <p:cNvSpPr/>
          <p:nvPr userDrawn="1"/>
        </p:nvSpPr>
        <p:spPr>
          <a:xfrm>
            <a:off x="10696352" y="-42530"/>
            <a:ext cx="1561215" cy="1718930"/>
          </a:xfrm>
          <a:custGeom>
            <a:avLst/>
            <a:gdLst>
              <a:gd name="connsiteX0" fmla="*/ 0 w 1669312"/>
              <a:gd name="connsiteY0" fmla="*/ 116958 h 1850065"/>
              <a:gd name="connsiteX1" fmla="*/ 733647 w 1669312"/>
              <a:gd name="connsiteY1" fmla="*/ 1850065 h 1850065"/>
              <a:gd name="connsiteX2" fmla="*/ 1669312 w 1669312"/>
              <a:gd name="connsiteY2" fmla="*/ 1850065 h 1850065"/>
              <a:gd name="connsiteX3" fmla="*/ 1669312 w 1669312"/>
              <a:gd name="connsiteY3" fmla="*/ 10632 h 1850065"/>
              <a:gd name="connsiteX4" fmla="*/ 1573619 w 1669312"/>
              <a:gd name="connsiteY4" fmla="*/ 0 h 1850065"/>
              <a:gd name="connsiteX5" fmla="*/ 0 w 1669312"/>
              <a:gd name="connsiteY5" fmla="*/ 116958 h 1850065"/>
              <a:gd name="connsiteX0" fmla="*/ 0 w 1669312"/>
              <a:gd name="connsiteY0" fmla="*/ 106326 h 1839433"/>
              <a:gd name="connsiteX1" fmla="*/ 733647 w 1669312"/>
              <a:gd name="connsiteY1" fmla="*/ 1839433 h 1839433"/>
              <a:gd name="connsiteX2" fmla="*/ 1669312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669312"/>
              <a:gd name="connsiteY0" fmla="*/ 106326 h 1839433"/>
              <a:gd name="connsiteX1" fmla="*/ 733647 w 1669312"/>
              <a:gd name="connsiteY1" fmla="*/ 1839433 h 1839433"/>
              <a:gd name="connsiteX2" fmla="*/ 1499191 w 1669312"/>
              <a:gd name="connsiteY2" fmla="*/ 1839433 h 1839433"/>
              <a:gd name="connsiteX3" fmla="*/ 1669312 w 1669312"/>
              <a:gd name="connsiteY3" fmla="*/ 0 h 1839433"/>
              <a:gd name="connsiteX4" fmla="*/ 1488559 w 1669312"/>
              <a:gd name="connsiteY4" fmla="*/ 85061 h 1839433"/>
              <a:gd name="connsiteX5" fmla="*/ 0 w 1669312"/>
              <a:gd name="connsiteY5" fmla="*/ 106326 h 1839433"/>
              <a:gd name="connsiteX0" fmla="*/ 0 w 1499191"/>
              <a:gd name="connsiteY0" fmla="*/ 21266 h 1754373"/>
              <a:gd name="connsiteX1" fmla="*/ 733647 w 1499191"/>
              <a:gd name="connsiteY1" fmla="*/ 1754373 h 1754373"/>
              <a:gd name="connsiteX2" fmla="*/ 1499191 w 1499191"/>
              <a:gd name="connsiteY2" fmla="*/ 1754373 h 1754373"/>
              <a:gd name="connsiteX3" fmla="*/ 1488559 w 1499191"/>
              <a:gd name="connsiteY3" fmla="*/ 0 h 1754373"/>
              <a:gd name="connsiteX4" fmla="*/ 1488559 w 1499191"/>
              <a:gd name="connsiteY4" fmla="*/ 1 h 1754373"/>
              <a:gd name="connsiteX5" fmla="*/ 0 w 1499191"/>
              <a:gd name="connsiteY5" fmla="*/ 21266 h 1754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9191" h="1754373">
                <a:moveTo>
                  <a:pt x="0" y="21266"/>
                </a:moveTo>
                <a:lnTo>
                  <a:pt x="733647" y="1754373"/>
                </a:lnTo>
                <a:lnTo>
                  <a:pt x="1499191" y="1754373"/>
                </a:lnTo>
                <a:lnTo>
                  <a:pt x="1488559" y="0"/>
                </a:lnTo>
                <a:lnTo>
                  <a:pt x="1488559" y="1"/>
                </a:lnTo>
                <a:lnTo>
                  <a:pt x="0" y="21266"/>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36B99EA7-44E8-4152-A6A4-809207891AEC}"/>
              </a:ext>
            </a:extLst>
          </p:cNvPr>
          <p:cNvCxnSpPr>
            <a:cxnSpLocks/>
          </p:cNvCxnSpPr>
          <p:nvPr userDrawn="1"/>
        </p:nvCxnSpPr>
        <p:spPr>
          <a:xfrm>
            <a:off x="10653041" y="-136117"/>
            <a:ext cx="818530" cy="1818127"/>
          </a:xfrm>
          <a:prstGeom prst="line">
            <a:avLst/>
          </a:prstGeom>
          <a:ln w="57150">
            <a:solidFill>
              <a:srgbClr val="F8B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FEC375C-C035-4B4C-9E92-765BEF1155E8}"/>
              </a:ext>
            </a:extLst>
          </p:cNvPr>
          <p:cNvCxnSpPr>
            <a:cxnSpLocks/>
          </p:cNvCxnSpPr>
          <p:nvPr userDrawn="1"/>
        </p:nvCxnSpPr>
        <p:spPr>
          <a:xfrm>
            <a:off x="-39269" y="1662963"/>
            <a:ext cx="11499620" cy="8888"/>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766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DA65E-6AD0-47CD-BCE2-93A20FE4798A}"/>
              </a:ext>
            </a:extLst>
          </p:cNvPr>
          <p:cNvSpPr>
            <a:spLocks noGrp="1"/>
          </p:cNvSpPr>
          <p:nvPr>
            <p:ph type="ctrTitle"/>
          </p:nvPr>
        </p:nvSpPr>
        <p:spPr>
          <a:xfrm>
            <a:off x="1538990" y="3847857"/>
            <a:ext cx="9144000" cy="1317748"/>
          </a:xfrm>
          <a:prstGeom prst="rect">
            <a:avLst/>
          </a:prstGeom>
        </p:spPr>
        <p:txBody>
          <a:bodyPr anchor="ctr">
            <a:normAutofit/>
          </a:bodyPr>
          <a:lstStyle>
            <a:lvl1pPr algn="ctr">
              <a:defRPr sz="5000">
                <a:solidFill>
                  <a:srgbClr val="00487E"/>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701DA57A-BA1D-478D-B80E-992DBC34A3CD}"/>
              </a:ext>
            </a:extLst>
          </p:cNvPr>
          <p:cNvSpPr>
            <a:spLocks noGrp="1"/>
          </p:cNvSpPr>
          <p:nvPr>
            <p:ph type="subTitle" idx="1"/>
          </p:nvPr>
        </p:nvSpPr>
        <p:spPr>
          <a:xfrm>
            <a:off x="1538990" y="5407580"/>
            <a:ext cx="9144000" cy="864454"/>
          </a:xfrm>
          <a:prstGeom prst="rect">
            <a:avLst/>
          </a:prstGeom>
        </p:spPr>
        <p:txBody>
          <a:bodyPr anchor="ctr"/>
          <a:lstStyle>
            <a:lvl1pPr marL="0" indent="0" algn="ctr">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33" name="Group 32">
            <a:extLst>
              <a:ext uri="{FF2B5EF4-FFF2-40B4-BE49-F238E27FC236}">
                <a16:creationId xmlns:a16="http://schemas.microsoft.com/office/drawing/2014/main" id="{F212162B-542B-478D-8471-9A210C7B1038}"/>
              </a:ext>
            </a:extLst>
          </p:cNvPr>
          <p:cNvGrpSpPr/>
          <p:nvPr userDrawn="1"/>
        </p:nvGrpSpPr>
        <p:grpSpPr>
          <a:xfrm>
            <a:off x="7905135" y="-117987"/>
            <a:ext cx="4321278" cy="3723869"/>
            <a:chOff x="7905135" y="-117987"/>
            <a:chExt cx="4321278" cy="3723869"/>
          </a:xfrm>
        </p:grpSpPr>
        <p:sp>
          <p:nvSpPr>
            <p:cNvPr id="18" name="Freeform: Shape 17">
              <a:extLst>
                <a:ext uri="{FF2B5EF4-FFF2-40B4-BE49-F238E27FC236}">
                  <a16:creationId xmlns:a16="http://schemas.microsoft.com/office/drawing/2014/main" id="{CF2AFA56-B290-4CB1-89D3-1FB4E4FB88E0}"/>
                </a:ext>
              </a:extLst>
            </p:cNvPr>
            <p:cNvSpPr/>
            <p:nvPr userDrawn="1"/>
          </p:nvSpPr>
          <p:spPr>
            <a:xfrm>
              <a:off x="7949381" y="-29497"/>
              <a:ext cx="4277032" cy="3465871"/>
            </a:xfrm>
            <a:custGeom>
              <a:avLst/>
              <a:gdLst>
                <a:gd name="connsiteX0" fmla="*/ 0 w 4277032"/>
                <a:gd name="connsiteY0" fmla="*/ 14749 h 3465871"/>
                <a:gd name="connsiteX1" fmla="*/ 1755058 w 4277032"/>
                <a:gd name="connsiteY1" fmla="*/ 3465871 h 3465871"/>
                <a:gd name="connsiteX2" fmla="*/ 4277032 w 4277032"/>
                <a:gd name="connsiteY2" fmla="*/ 3465871 h 3465871"/>
                <a:gd name="connsiteX3" fmla="*/ 4277032 w 4277032"/>
                <a:gd name="connsiteY3" fmla="*/ 0 h 3465871"/>
                <a:gd name="connsiteX4" fmla="*/ 14748 w 4277032"/>
                <a:gd name="connsiteY4" fmla="*/ 0 h 3465871"/>
                <a:gd name="connsiteX5" fmla="*/ 0 w 4277032"/>
                <a:gd name="connsiteY5" fmla="*/ 14749 h 346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77032" h="3465871">
                  <a:moveTo>
                    <a:pt x="0" y="14749"/>
                  </a:moveTo>
                  <a:lnTo>
                    <a:pt x="1755058" y="3465871"/>
                  </a:lnTo>
                  <a:lnTo>
                    <a:pt x="4277032" y="3465871"/>
                  </a:lnTo>
                  <a:lnTo>
                    <a:pt x="4277032" y="0"/>
                  </a:lnTo>
                  <a:lnTo>
                    <a:pt x="14748" y="0"/>
                  </a:lnTo>
                  <a:lnTo>
                    <a:pt x="0" y="14749"/>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6E019DBC-FD18-4834-AE01-781A79B9CD6A}"/>
                </a:ext>
              </a:extLst>
            </p:cNvPr>
            <p:cNvCxnSpPr>
              <a:cxnSpLocks/>
            </p:cNvCxnSpPr>
            <p:nvPr userDrawn="1"/>
          </p:nvCxnSpPr>
          <p:spPr>
            <a:xfrm>
              <a:off x="7905135" y="-117987"/>
              <a:ext cx="1861863" cy="3644958"/>
            </a:xfrm>
            <a:prstGeom prst="line">
              <a:avLst/>
            </a:prstGeom>
            <a:ln w="76200">
              <a:solidFill>
                <a:srgbClr val="F8BF00"/>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53F3DBC-6F71-40D4-97AA-2439EA81CA5C}"/>
                </a:ext>
              </a:extLst>
            </p:cNvPr>
            <p:cNvSpPr/>
            <p:nvPr userDrawn="1"/>
          </p:nvSpPr>
          <p:spPr>
            <a:xfrm>
              <a:off x="9553353" y="3436374"/>
              <a:ext cx="324294" cy="169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0" name="Straight Connector 29">
            <a:extLst>
              <a:ext uri="{FF2B5EF4-FFF2-40B4-BE49-F238E27FC236}">
                <a16:creationId xmlns:a16="http://schemas.microsoft.com/office/drawing/2014/main" id="{0D034F33-D4A6-40B3-B25B-2E1AA7227BE8}"/>
              </a:ext>
            </a:extLst>
          </p:cNvPr>
          <p:cNvCxnSpPr>
            <a:cxnSpLocks/>
          </p:cNvCxnSpPr>
          <p:nvPr userDrawn="1"/>
        </p:nvCxnSpPr>
        <p:spPr>
          <a:xfrm>
            <a:off x="-134519" y="3415154"/>
            <a:ext cx="9886583" cy="2170"/>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61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E5EC719-6C3D-42A7-999A-7564F37F68C0}"/>
              </a:ext>
            </a:extLst>
          </p:cNvPr>
          <p:cNvGrpSpPr/>
          <p:nvPr userDrawn="1"/>
        </p:nvGrpSpPr>
        <p:grpSpPr>
          <a:xfrm>
            <a:off x="7905135" y="-117987"/>
            <a:ext cx="4321278" cy="3723869"/>
            <a:chOff x="7905135" y="-117987"/>
            <a:chExt cx="4321278" cy="3723869"/>
          </a:xfrm>
        </p:grpSpPr>
        <p:sp>
          <p:nvSpPr>
            <p:cNvPr id="18" name="Freeform: Shape 17">
              <a:extLst>
                <a:ext uri="{FF2B5EF4-FFF2-40B4-BE49-F238E27FC236}">
                  <a16:creationId xmlns:a16="http://schemas.microsoft.com/office/drawing/2014/main" id="{CF2AFA56-B290-4CB1-89D3-1FB4E4FB88E0}"/>
                </a:ext>
              </a:extLst>
            </p:cNvPr>
            <p:cNvSpPr/>
            <p:nvPr userDrawn="1"/>
          </p:nvSpPr>
          <p:spPr>
            <a:xfrm>
              <a:off x="7949381" y="-29497"/>
              <a:ext cx="4277032" cy="3465871"/>
            </a:xfrm>
            <a:custGeom>
              <a:avLst/>
              <a:gdLst>
                <a:gd name="connsiteX0" fmla="*/ 0 w 4277032"/>
                <a:gd name="connsiteY0" fmla="*/ 14749 h 3465871"/>
                <a:gd name="connsiteX1" fmla="*/ 1755058 w 4277032"/>
                <a:gd name="connsiteY1" fmla="*/ 3465871 h 3465871"/>
                <a:gd name="connsiteX2" fmla="*/ 4277032 w 4277032"/>
                <a:gd name="connsiteY2" fmla="*/ 3465871 h 3465871"/>
                <a:gd name="connsiteX3" fmla="*/ 4277032 w 4277032"/>
                <a:gd name="connsiteY3" fmla="*/ 0 h 3465871"/>
                <a:gd name="connsiteX4" fmla="*/ 14748 w 4277032"/>
                <a:gd name="connsiteY4" fmla="*/ 0 h 3465871"/>
                <a:gd name="connsiteX5" fmla="*/ 0 w 4277032"/>
                <a:gd name="connsiteY5" fmla="*/ 14749 h 346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77032" h="3465871">
                  <a:moveTo>
                    <a:pt x="0" y="14749"/>
                  </a:moveTo>
                  <a:lnTo>
                    <a:pt x="1755058" y="3465871"/>
                  </a:lnTo>
                  <a:lnTo>
                    <a:pt x="4277032" y="3465871"/>
                  </a:lnTo>
                  <a:lnTo>
                    <a:pt x="4277032" y="0"/>
                  </a:lnTo>
                  <a:lnTo>
                    <a:pt x="14748" y="0"/>
                  </a:lnTo>
                  <a:lnTo>
                    <a:pt x="0" y="14749"/>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6E019DBC-FD18-4834-AE01-781A79B9CD6A}"/>
                </a:ext>
              </a:extLst>
            </p:cNvPr>
            <p:cNvCxnSpPr>
              <a:cxnSpLocks/>
            </p:cNvCxnSpPr>
            <p:nvPr userDrawn="1"/>
          </p:nvCxnSpPr>
          <p:spPr>
            <a:xfrm>
              <a:off x="7905135" y="-117987"/>
              <a:ext cx="1861863" cy="3644958"/>
            </a:xfrm>
            <a:prstGeom prst="line">
              <a:avLst/>
            </a:prstGeom>
            <a:ln w="76200">
              <a:solidFill>
                <a:srgbClr val="F8BF00"/>
              </a:solidFill>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53F3DBC-6F71-40D4-97AA-2439EA81CA5C}"/>
                </a:ext>
              </a:extLst>
            </p:cNvPr>
            <p:cNvSpPr/>
            <p:nvPr userDrawn="1"/>
          </p:nvSpPr>
          <p:spPr>
            <a:xfrm>
              <a:off x="9553353" y="3436374"/>
              <a:ext cx="324294" cy="169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ADA13DE2-0656-4E9C-85AA-B7B3C3027C0C}"/>
              </a:ext>
            </a:extLst>
          </p:cNvPr>
          <p:cNvSpPr/>
          <p:nvPr userDrawn="1"/>
        </p:nvSpPr>
        <p:spPr>
          <a:xfrm>
            <a:off x="0" y="3436374"/>
            <a:ext cx="12226413" cy="3429000"/>
          </a:xfrm>
          <a:prstGeom prst="rect">
            <a:avLst/>
          </a:prstGeom>
          <a:solidFill>
            <a:srgbClr val="E5E2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7DA65E-6AD0-47CD-BCE2-93A20FE4798A}"/>
              </a:ext>
            </a:extLst>
          </p:cNvPr>
          <p:cNvSpPr>
            <a:spLocks noGrp="1"/>
          </p:cNvSpPr>
          <p:nvPr>
            <p:ph type="ctrTitle"/>
          </p:nvPr>
        </p:nvSpPr>
        <p:spPr>
          <a:xfrm>
            <a:off x="1538990" y="3847857"/>
            <a:ext cx="9144000" cy="1317748"/>
          </a:xfrm>
          <a:prstGeom prst="rect">
            <a:avLst/>
          </a:prstGeom>
        </p:spPr>
        <p:txBody>
          <a:bodyPr anchor="ctr">
            <a:normAutofit/>
          </a:bodyPr>
          <a:lstStyle>
            <a:lvl1pPr algn="ctr">
              <a:defRPr sz="5000">
                <a:solidFill>
                  <a:srgbClr val="00487E"/>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701DA57A-BA1D-478D-B80E-992DBC34A3CD}"/>
              </a:ext>
            </a:extLst>
          </p:cNvPr>
          <p:cNvSpPr>
            <a:spLocks noGrp="1"/>
          </p:cNvSpPr>
          <p:nvPr>
            <p:ph type="subTitle" idx="1"/>
          </p:nvPr>
        </p:nvSpPr>
        <p:spPr>
          <a:xfrm>
            <a:off x="1538990" y="5407580"/>
            <a:ext cx="9144000" cy="864454"/>
          </a:xfrm>
          <a:prstGeom prst="rect">
            <a:avLst/>
          </a:prstGeom>
        </p:spPr>
        <p:txBody>
          <a:bodyPr anchor="ctr"/>
          <a:lstStyle>
            <a:lvl1pPr marL="0" indent="0" algn="ctr">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1" name="Straight Connector 10">
            <a:extLst>
              <a:ext uri="{FF2B5EF4-FFF2-40B4-BE49-F238E27FC236}">
                <a16:creationId xmlns:a16="http://schemas.microsoft.com/office/drawing/2014/main" id="{F060355B-69B3-41F3-A081-C4ED8DA873E7}"/>
              </a:ext>
            </a:extLst>
          </p:cNvPr>
          <p:cNvCxnSpPr>
            <a:cxnSpLocks/>
          </p:cNvCxnSpPr>
          <p:nvPr userDrawn="1"/>
        </p:nvCxnSpPr>
        <p:spPr>
          <a:xfrm>
            <a:off x="-134519" y="3415154"/>
            <a:ext cx="9886583" cy="2170"/>
          </a:xfrm>
          <a:prstGeom prst="line">
            <a:avLst/>
          </a:prstGeom>
          <a:ln w="28575">
            <a:solidFill>
              <a:srgbClr val="F8B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403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26B4C9-2A7E-4BE2-81D8-51040F3A2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96DA04F-8FA0-407F-A7C3-586E3BEDF5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28233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70" r:id="rId3"/>
    <p:sldLayoutId id="2147483665" r:id="rId4"/>
    <p:sldLayoutId id="2147483667" r:id="rId5"/>
    <p:sldLayoutId id="2147483649" r:id="rId6"/>
    <p:sldLayoutId id="2147483660" r:id="rId7"/>
  </p:sldLayoutIdLst>
  <p:txStyles>
    <p:titleStyle>
      <a:lvl1pPr algn="l" defTabSz="914400" rtl="0" eaLnBrk="1" latinLnBrk="0" hangingPunct="1">
        <a:lnSpc>
          <a:spcPct val="90000"/>
        </a:lnSpc>
        <a:spcBef>
          <a:spcPct val="0"/>
        </a:spcBef>
        <a:buNone/>
        <a:defRPr sz="4400" kern="1200">
          <a:solidFill>
            <a:srgbClr val="00487E"/>
          </a:solidFill>
          <a:latin typeface="Open Sans Light" panose="020B0306030504020204" pitchFamily="34" charset="0"/>
          <a:ea typeface="Open Sans Light" panose="020B0306030504020204" pitchFamily="34" charset="0"/>
          <a:cs typeface="Open Sans Light" panose="020B0306030504020204" pitchFamily="34" charset="0"/>
        </a:defRPr>
      </a:lvl1pPr>
    </p:titleStyle>
    <p:bodyStyle>
      <a:lvl1pPr marL="228600" indent="-228600" algn="l" defTabSz="914400" rtl="0" eaLnBrk="1" latinLnBrk="0" hangingPunct="1">
        <a:lnSpc>
          <a:spcPct val="90000"/>
        </a:lnSpc>
        <a:spcBef>
          <a:spcPts val="1000"/>
        </a:spcBef>
        <a:buClr>
          <a:srgbClr val="4E8DDC"/>
        </a:buClr>
        <a:buFont typeface="Wingdings" panose="05000000000000000000" pitchFamily="2" charset="2"/>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Clr>
          <a:srgbClr val="4E8DDC"/>
        </a:buClr>
        <a:buFont typeface="Wingdings" panose="05000000000000000000" pitchFamily="2" charset="2"/>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Clr>
          <a:srgbClr val="4E8DDC"/>
        </a:buClr>
        <a:buFont typeface="Wingdings" panose="05000000000000000000" pitchFamily="2" charset="2"/>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Clr>
          <a:srgbClr val="4E8DDC"/>
        </a:buClr>
        <a:buFont typeface="Wingdings" panose="05000000000000000000" pitchFamily="2" charset="2"/>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Clr>
          <a:srgbClr val="4E8DDC"/>
        </a:buClr>
        <a:buFont typeface="Wingdings" panose="05000000000000000000" pitchFamily="2" charset="2"/>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oregonlaws.org/ors/350.110"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iga.in.gov/legislative/laws/2019/ic/titles/021/#21-12-17-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app.leg.wa.gov/RCW/default.aspx?cite=28B.77.230"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hyperlink" Target="https://www.skc.edu/sled/" TargetMode="External"/><Relationship Id="rId4" Type="http://schemas.openxmlformats.org/officeDocument/2006/relationships/hyperlink" Target="http://www.mtrules.org/gateway/ruleno.asp?RN=10%2E57%2E43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E53B3-D05F-4852-8340-9B49C18B817E}"/>
              </a:ext>
            </a:extLst>
          </p:cNvPr>
          <p:cNvSpPr>
            <a:spLocks noGrp="1"/>
          </p:cNvSpPr>
          <p:nvPr>
            <p:ph type="ctrTitle"/>
          </p:nvPr>
        </p:nvSpPr>
        <p:spPr>
          <a:xfrm>
            <a:off x="1538990" y="3847856"/>
            <a:ext cx="9144000" cy="1842605"/>
          </a:xfrm>
        </p:spPr>
        <p:txBody>
          <a:bodyPr>
            <a:normAutofit fontScale="90000"/>
          </a:bodyPr>
          <a:lstStyle/>
          <a:p>
            <a:pPr algn="ctr"/>
            <a:r>
              <a:rPr lang="en-US" b="0" i="0" dirty="0">
                <a:solidFill>
                  <a:srgbClr val="313D4D"/>
                </a:solidFill>
                <a:effectLst/>
                <a:latin typeface="Avenir Next LT W01 Bold"/>
              </a:rPr>
              <a:t>Prior Learning Assessment: the Impact for Today’s Students and the Importance for Tomorrow’s</a:t>
            </a:r>
          </a:p>
        </p:txBody>
      </p:sp>
      <p:sp>
        <p:nvSpPr>
          <p:cNvPr id="3" name="Subtitle 2">
            <a:extLst>
              <a:ext uri="{FF2B5EF4-FFF2-40B4-BE49-F238E27FC236}">
                <a16:creationId xmlns:a16="http://schemas.microsoft.com/office/drawing/2014/main" id="{C9F49D03-1917-45D1-9A51-C25249E4B589}"/>
              </a:ext>
            </a:extLst>
          </p:cNvPr>
          <p:cNvSpPr>
            <a:spLocks noGrp="1"/>
          </p:cNvSpPr>
          <p:nvPr>
            <p:ph type="subTitle" idx="1"/>
          </p:nvPr>
        </p:nvSpPr>
        <p:spPr>
          <a:xfrm>
            <a:off x="1524000" y="5643748"/>
            <a:ext cx="9144000" cy="864454"/>
          </a:xfrm>
        </p:spPr>
        <p:txBody>
          <a:bodyPr/>
          <a:lstStyle/>
          <a:p>
            <a:r>
              <a:rPr lang="en-US" dirty="0"/>
              <a:t>CAEL Conference November 5, 2020</a:t>
            </a:r>
          </a:p>
        </p:txBody>
      </p:sp>
      <p:cxnSp>
        <p:nvCxnSpPr>
          <p:cNvPr id="14" name="Straight Connector 13">
            <a:extLst>
              <a:ext uri="{FF2B5EF4-FFF2-40B4-BE49-F238E27FC236}">
                <a16:creationId xmlns:a16="http://schemas.microsoft.com/office/drawing/2014/main" id="{384D4CE8-C8C7-4FAA-9071-DE4D894CBADD}"/>
              </a:ext>
            </a:extLst>
          </p:cNvPr>
          <p:cNvCxnSpPr/>
          <p:nvPr/>
        </p:nvCxnSpPr>
        <p:spPr>
          <a:xfrm>
            <a:off x="-85060" y="3462341"/>
            <a:ext cx="1244009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7DB1571C-897B-4EA1-83BF-7185843B213B}"/>
              </a:ext>
            </a:extLst>
          </p:cNvPr>
          <p:cNvGrpSpPr/>
          <p:nvPr/>
        </p:nvGrpSpPr>
        <p:grpSpPr>
          <a:xfrm>
            <a:off x="7905135" y="-117987"/>
            <a:ext cx="4321278" cy="3723869"/>
            <a:chOff x="7905135" y="-117987"/>
            <a:chExt cx="4321278" cy="3723869"/>
          </a:xfrm>
        </p:grpSpPr>
        <p:sp>
          <p:nvSpPr>
            <p:cNvPr id="16" name="Freeform: Shape 15">
              <a:extLst>
                <a:ext uri="{FF2B5EF4-FFF2-40B4-BE49-F238E27FC236}">
                  <a16:creationId xmlns:a16="http://schemas.microsoft.com/office/drawing/2014/main" id="{D1951F9D-2158-4955-A255-2B1A7FAFC20D}"/>
                </a:ext>
              </a:extLst>
            </p:cNvPr>
            <p:cNvSpPr/>
            <p:nvPr userDrawn="1"/>
          </p:nvSpPr>
          <p:spPr>
            <a:xfrm>
              <a:off x="7949381" y="-29497"/>
              <a:ext cx="4277032" cy="3465871"/>
            </a:xfrm>
            <a:custGeom>
              <a:avLst/>
              <a:gdLst>
                <a:gd name="connsiteX0" fmla="*/ 0 w 4277032"/>
                <a:gd name="connsiteY0" fmla="*/ 14749 h 3465871"/>
                <a:gd name="connsiteX1" fmla="*/ 1755058 w 4277032"/>
                <a:gd name="connsiteY1" fmla="*/ 3465871 h 3465871"/>
                <a:gd name="connsiteX2" fmla="*/ 4277032 w 4277032"/>
                <a:gd name="connsiteY2" fmla="*/ 3465871 h 3465871"/>
                <a:gd name="connsiteX3" fmla="*/ 4277032 w 4277032"/>
                <a:gd name="connsiteY3" fmla="*/ 0 h 3465871"/>
                <a:gd name="connsiteX4" fmla="*/ 14748 w 4277032"/>
                <a:gd name="connsiteY4" fmla="*/ 0 h 3465871"/>
                <a:gd name="connsiteX5" fmla="*/ 0 w 4277032"/>
                <a:gd name="connsiteY5" fmla="*/ 14749 h 3465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77032" h="3465871">
                  <a:moveTo>
                    <a:pt x="0" y="14749"/>
                  </a:moveTo>
                  <a:lnTo>
                    <a:pt x="1755058" y="3465871"/>
                  </a:lnTo>
                  <a:lnTo>
                    <a:pt x="4277032" y="3465871"/>
                  </a:lnTo>
                  <a:lnTo>
                    <a:pt x="4277032" y="0"/>
                  </a:lnTo>
                  <a:lnTo>
                    <a:pt x="14748" y="0"/>
                  </a:lnTo>
                  <a:lnTo>
                    <a:pt x="0" y="14749"/>
                  </a:lnTo>
                  <a:close/>
                </a:path>
              </a:pathLst>
            </a:custGeom>
            <a:solidFill>
              <a:srgbClr val="4E8D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9F091161-8736-4951-B39C-5B5C0DE63F7D}"/>
                </a:ext>
              </a:extLst>
            </p:cNvPr>
            <p:cNvCxnSpPr>
              <a:cxnSpLocks/>
            </p:cNvCxnSpPr>
            <p:nvPr userDrawn="1"/>
          </p:nvCxnSpPr>
          <p:spPr>
            <a:xfrm>
              <a:off x="7905135" y="-117987"/>
              <a:ext cx="1861863" cy="3644958"/>
            </a:xfrm>
            <a:prstGeom prst="line">
              <a:avLst/>
            </a:prstGeom>
            <a:ln w="76200">
              <a:solidFill>
                <a:srgbClr val="F8BF00"/>
              </a:solidFill>
            </a:ln>
          </p:spPr>
          <p:style>
            <a:lnRef idx="1">
              <a:schemeClr val="accent1"/>
            </a:lnRef>
            <a:fillRef idx="0">
              <a:schemeClr val="accent1"/>
            </a:fillRef>
            <a:effectRef idx="0">
              <a:schemeClr val="accent1"/>
            </a:effectRef>
            <a:fontRef idx="minor">
              <a:schemeClr val="tx1"/>
            </a:fontRef>
          </p:style>
        </p:cxnSp>
        <p:pic>
          <p:nvPicPr>
            <p:cNvPr id="18" name="Picture 17" descr="A picture containing drawing&#10;&#10;Description automatically generated">
              <a:extLst>
                <a:ext uri="{FF2B5EF4-FFF2-40B4-BE49-F238E27FC236}">
                  <a16:creationId xmlns:a16="http://schemas.microsoft.com/office/drawing/2014/main" id="{9274E29B-FA81-4164-8407-7750F60484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48750" y="1167532"/>
              <a:ext cx="2974259" cy="1019422"/>
            </a:xfrm>
            <a:prstGeom prst="rect">
              <a:avLst/>
            </a:prstGeom>
          </p:spPr>
        </p:pic>
        <p:sp>
          <p:nvSpPr>
            <p:cNvPr id="19" name="Rectangle 18">
              <a:extLst>
                <a:ext uri="{FF2B5EF4-FFF2-40B4-BE49-F238E27FC236}">
                  <a16:creationId xmlns:a16="http://schemas.microsoft.com/office/drawing/2014/main" id="{42D6122A-92AC-4D77-BF05-3574E84C75A0}"/>
                </a:ext>
              </a:extLst>
            </p:cNvPr>
            <p:cNvSpPr/>
            <p:nvPr userDrawn="1"/>
          </p:nvSpPr>
          <p:spPr>
            <a:xfrm>
              <a:off x="9553353" y="3436374"/>
              <a:ext cx="324294" cy="1695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7671AEBF-B1B8-4A29-8370-621FE9456CB7}"/>
              </a:ext>
            </a:extLst>
          </p:cNvPr>
          <p:cNvPicPr>
            <a:picLocks noChangeAspect="1"/>
          </p:cNvPicPr>
          <p:nvPr/>
        </p:nvPicPr>
        <p:blipFill>
          <a:blip r:embed="rId4"/>
          <a:stretch>
            <a:fillRect/>
          </a:stretch>
        </p:blipFill>
        <p:spPr>
          <a:xfrm>
            <a:off x="123825" y="124955"/>
            <a:ext cx="11956334" cy="3157081"/>
          </a:xfrm>
          <a:prstGeom prst="rect">
            <a:avLst/>
          </a:prstGeom>
        </p:spPr>
      </p:pic>
    </p:spTree>
    <p:extLst>
      <p:ext uri="{BB962C8B-B14F-4D97-AF65-F5344CB8AC3E}">
        <p14:creationId xmlns:p14="http://schemas.microsoft.com/office/powerpoint/2010/main" val="2608604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Key Findings</a:t>
            </a:r>
          </a:p>
        </p:txBody>
      </p:sp>
      <p:sp>
        <p:nvSpPr>
          <p:cNvPr id="5" name="Content Placeholder 4"/>
          <p:cNvSpPr>
            <a:spLocks noGrp="1"/>
          </p:cNvSpPr>
          <p:nvPr>
            <p:ph sz="half" idx="2"/>
          </p:nvPr>
        </p:nvSpPr>
        <p:spPr>
          <a:xfrm>
            <a:off x="234779" y="1825624"/>
            <a:ext cx="11690000" cy="5032375"/>
          </a:xfrm>
        </p:spPr>
        <p:txBody>
          <a:bodyPr>
            <a:normAutofit fontScale="70000" lnSpcReduction="20000"/>
          </a:bodyPr>
          <a:lstStyle/>
          <a:p>
            <a:pPr marL="0" indent="0">
              <a:lnSpc>
                <a:spcPct val="126000"/>
              </a:lnSpc>
              <a:spcBef>
                <a:spcPts val="0"/>
              </a:spcBef>
              <a:spcAft>
                <a:spcPts val="600"/>
              </a:spcAft>
              <a:buNone/>
            </a:pPr>
            <a:r>
              <a:rPr lang="en-US" sz="3200" b="1" dirty="0"/>
              <a:t>Advisors play a critical front-line role in helping students navigate the PLA process</a:t>
            </a:r>
          </a:p>
          <a:p>
            <a:pPr>
              <a:lnSpc>
                <a:spcPct val="126000"/>
              </a:lnSpc>
              <a:spcBef>
                <a:spcPts val="0"/>
              </a:spcBef>
              <a:spcAft>
                <a:spcPts val="600"/>
              </a:spcAft>
            </a:pPr>
            <a:r>
              <a:rPr lang="en-US" dirty="0"/>
              <a:t>Effective advisors play the role of translator and liaison between students and faculty/staff.</a:t>
            </a:r>
          </a:p>
          <a:p>
            <a:pPr>
              <a:lnSpc>
                <a:spcPct val="126000"/>
              </a:lnSpc>
              <a:spcBef>
                <a:spcPts val="0"/>
              </a:spcBef>
              <a:spcAft>
                <a:spcPts val="1200"/>
              </a:spcAft>
            </a:pPr>
            <a:r>
              <a:rPr lang="en-US" i="1" dirty="0"/>
              <a:t>“It’s hard for the student to understand that we’re the messenger.  We end up being that person who has to explain it, when a lot of times we’re not faculty first. We’re the student affairs professionals first.”</a:t>
            </a:r>
            <a:endParaRPr lang="en-US" sz="3200" b="1" i="1" dirty="0"/>
          </a:p>
          <a:p>
            <a:pPr marL="0" indent="0">
              <a:lnSpc>
                <a:spcPct val="126000"/>
              </a:lnSpc>
              <a:spcBef>
                <a:spcPts val="0"/>
              </a:spcBef>
              <a:spcAft>
                <a:spcPts val="600"/>
              </a:spcAft>
              <a:buNone/>
            </a:pPr>
            <a:r>
              <a:rPr lang="en-US" sz="3200" b="1" dirty="0"/>
              <a:t>Students may not know about PLA options available </a:t>
            </a:r>
          </a:p>
          <a:p>
            <a:pPr>
              <a:lnSpc>
                <a:spcPct val="126000"/>
              </a:lnSpc>
              <a:spcBef>
                <a:spcPts val="0"/>
              </a:spcBef>
              <a:spcAft>
                <a:spcPts val="600"/>
              </a:spcAft>
            </a:pPr>
            <a:r>
              <a:rPr lang="en-US" sz="2900" dirty="0"/>
              <a:t>Access to PLA is like getting into </a:t>
            </a:r>
            <a:r>
              <a:rPr lang="en-US" sz="2900" i="1" dirty="0"/>
              <a:t>“a secret club.” </a:t>
            </a:r>
            <a:r>
              <a:rPr lang="en-US" sz="2900" dirty="0"/>
              <a:t>There is a need to proactively identify candidates for PLA and initiate advisor conversations.</a:t>
            </a:r>
            <a:endParaRPr lang="en-US" sz="2900" b="1" dirty="0"/>
          </a:p>
          <a:p>
            <a:pPr marL="0" indent="0">
              <a:lnSpc>
                <a:spcPct val="126000"/>
              </a:lnSpc>
              <a:spcBef>
                <a:spcPts val="0"/>
              </a:spcBef>
              <a:spcAft>
                <a:spcPts val="600"/>
              </a:spcAft>
              <a:buNone/>
            </a:pPr>
            <a:r>
              <a:rPr lang="en-US" sz="3200" b="1" dirty="0"/>
              <a:t>Methods of PLA should be more inclusive of all learner experiences and preferences</a:t>
            </a:r>
          </a:p>
          <a:p>
            <a:pPr>
              <a:lnSpc>
                <a:spcPct val="126000"/>
              </a:lnSpc>
              <a:spcBef>
                <a:spcPts val="0"/>
              </a:spcBef>
              <a:spcAft>
                <a:spcPts val="600"/>
              </a:spcAft>
            </a:pPr>
            <a:r>
              <a:rPr lang="en-US" i="1" dirty="0"/>
              <a:t>“Every student that comes to us is not a blank slate. Every student comes to us with learning, no matter the age.”</a:t>
            </a:r>
          </a:p>
        </p:txBody>
      </p:sp>
    </p:spTree>
    <p:extLst>
      <p:ext uri="{BB962C8B-B14F-4D97-AF65-F5344CB8AC3E}">
        <p14:creationId xmlns:p14="http://schemas.microsoft.com/office/powerpoint/2010/main" val="3174300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Recommendations </a:t>
            </a:r>
          </a:p>
        </p:txBody>
      </p:sp>
      <p:sp>
        <p:nvSpPr>
          <p:cNvPr id="5" name="Content Placeholder 4"/>
          <p:cNvSpPr>
            <a:spLocks noGrp="1"/>
          </p:cNvSpPr>
          <p:nvPr>
            <p:ph sz="half" idx="2"/>
          </p:nvPr>
        </p:nvSpPr>
        <p:spPr>
          <a:xfrm>
            <a:off x="234779" y="1825624"/>
            <a:ext cx="11690000" cy="5032375"/>
          </a:xfrm>
        </p:spPr>
        <p:txBody>
          <a:bodyPr>
            <a:normAutofit/>
          </a:bodyPr>
          <a:lstStyle/>
          <a:p>
            <a:pPr>
              <a:lnSpc>
                <a:spcPct val="108000"/>
              </a:lnSpc>
              <a:spcBef>
                <a:spcPts val="0"/>
              </a:spcBef>
              <a:spcAft>
                <a:spcPts val="1200"/>
              </a:spcAft>
            </a:pPr>
            <a:r>
              <a:rPr lang="en-US" dirty="0"/>
              <a:t>Develop formal processes and policies for how to award PLA credit, including a process for evaluating such policies.</a:t>
            </a:r>
          </a:p>
          <a:p>
            <a:pPr>
              <a:lnSpc>
                <a:spcPct val="108000"/>
              </a:lnSpc>
              <a:spcBef>
                <a:spcPts val="0"/>
              </a:spcBef>
              <a:spcAft>
                <a:spcPts val="1200"/>
              </a:spcAft>
            </a:pPr>
            <a:r>
              <a:rPr lang="en-US" dirty="0"/>
              <a:t>Provide additional PLA-related training and other professional development for faculty, staff, and administrators.</a:t>
            </a:r>
          </a:p>
          <a:p>
            <a:pPr>
              <a:lnSpc>
                <a:spcPct val="108000"/>
              </a:lnSpc>
              <a:spcBef>
                <a:spcPts val="0"/>
              </a:spcBef>
              <a:spcAft>
                <a:spcPts val="1200"/>
              </a:spcAft>
            </a:pPr>
            <a:r>
              <a:rPr lang="en-US" dirty="0"/>
              <a:t>Proactively connect with students to gather information and refine PLA practices.</a:t>
            </a:r>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692409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0EEE9-36E4-4FED-A1C3-877D98EE7A41}"/>
              </a:ext>
            </a:extLst>
          </p:cNvPr>
          <p:cNvSpPr>
            <a:spLocks noGrp="1"/>
          </p:cNvSpPr>
          <p:nvPr>
            <p:ph type="ctrTitle"/>
          </p:nvPr>
        </p:nvSpPr>
        <p:spPr/>
        <p:txBody>
          <a:bodyPr>
            <a:normAutofit/>
          </a:bodyPr>
          <a:lstStyle/>
          <a:p>
            <a:r>
              <a:rPr lang="en-US" sz="3600" b="1" dirty="0">
                <a:effectLst/>
                <a:latin typeface="Open Sans" panose="020B0606030504020204"/>
                <a:ea typeface="Calibri" panose="020F0502020204030204" pitchFamily="34" charset="0"/>
                <a:cs typeface="Calibri" panose="020F0502020204030204" pitchFamily="34" charset="0"/>
              </a:rPr>
              <a:t>The Current State of Prior Learning Policies</a:t>
            </a:r>
            <a:endParaRPr lang="en-US" sz="3600" dirty="0">
              <a:latin typeface="Open Sans" panose="020B0606030504020204"/>
            </a:endParaRPr>
          </a:p>
        </p:txBody>
      </p:sp>
      <p:sp>
        <p:nvSpPr>
          <p:cNvPr id="3" name="Subtitle 2">
            <a:extLst>
              <a:ext uri="{FF2B5EF4-FFF2-40B4-BE49-F238E27FC236}">
                <a16:creationId xmlns:a16="http://schemas.microsoft.com/office/drawing/2014/main" id="{9664FFC9-F1E1-42A1-BC71-7078BA3B4348}"/>
              </a:ext>
            </a:extLst>
          </p:cNvPr>
          <p:cNvSpPr>
            <a:spLocks noGrp="1"/>
          </p:cNvSpPr>
          <p:nvPr>
            <p:ph type="subTitle" idx="1"/>
          </p:nvPr>
        </p:nvSpPr>
        <p:spPr/>
        <p:txBody>
          <a:bodyPr>
            <a:noAutofit/>
          </a:bodyPr>
          <a:lstStyle/>
          <a:p>
            <a:r>
              <a:rPr lang="en-US" dirty="0">
                <a:effectLst/>
                <a:latin typeface="Open Sans" panose="020B0606030504020204"/>
                <a:ea typeface="Calibri" panose="020F0502020204030204" pitchFamily="34" charset="0"/>
              </a:rPr>
              <a:t>Rosa Garc</a:t>
            </a:r>
            <a:r>
              <a:rPr lang="en-US" dirty="0">
                <a:solidFill>
                  <a:srgbClr val="181817"/>
                </a:solidFill>
                <a:effectLst/>
                <a:latin typeface="Open Sans" panose="020B0606030504020204"/>
                <a:ea typeface="Calibri" panose="020F0502020204030204" pitchFamily="34" charset="0"/>
              </a:rPr>
              <a:t>í</a:t>
            </a:r>
            <a:r>
              <a:rPr lang="en-US" dirty="0">
                <a:effectLst/>
                <a:latin typeface="Open Sans" panose="020B0606030504020204"/>
                <a:ea typeface="Calibri" panose="020F0502020204030204" pitchFamily="34" charset="0"/>
              </a:rPr>
              <a:t>a, The Center for Law and Social Policy </a:t>
            </a:r>
          </a:p>
          <a:p>
            <a:r>
              <a:rPr lang="en-US" dirty="0">
                <a:effectLst/>
                <a:latin typeface="Open Sans" panose="020B0606030504020204"/>
                <a:ea typeface="Calibri" panose="020F0502020204030204" pitchFamily="34" charset="0"/>
              </a:rPr>
              <a:t>Sarah Leibrandt, WICHE</a:t>
            </a:r>
            <a:endParaRPr lang="en-US" dirty="0">
              <a:latin typeface="Open Sans" panose="020B0606030504020204"/>
            </a:endParaRPr>
          </a:p>
        </p:txBody>
      </p:sp>
    </p:spTree>
    <p:extLst>
      <p:ext uri="{BB962C8B-B14F-4D97-AF65-F5344CB8AC3E}">
        <p14:creationId xmlns:p14="http://schemas.microsoft.com/office/powerpoint/2010/main" val="2761289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449324-E285-4ACC-AF96-7C088BE64BAD}"/>
              </a:ext>
            </a:extLst>
          </p:cNvPr>
          <p:cNvSpPr>
            <a:spLocks noGrp="1"/>
          </p:cNvSpPr>
          <p:nvPr>
            <p:ph type="body" sz="quarter" idx="10"/>
          </p:nvPr>
        </p:nvSpPr>
        <p:spPr/>
        <p:txBody>
          <a:bodyPr/>
          <a:lstStyle/>
          <a:p>
            <a:pPr marL="0" marR="0" indent="0">
              <a:spcBef>
                <a:spcPts val="0"/>
              </a:spcBef>
              <a:spcAft>
                <a:spcPts val="0"/>
              </a:spcAft>
              <a:buNone/>
            </a:pPr>
            <a:r>
              <a:rPr lang="en-US" dirty="0">
                <a:effectLst/>
                <a:latin typeface="Open Sans" panose="020B0606030504020204"/>
                <a:ea typeface="Calibri" panose="020F0502020204030204" pitchFamily="34" charset="0"/>
              </a:rPr>
              <a:t>What type of PLA policy (for PLA opportunities besides just military experience and/or AP/IB scores) does your state have?</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PLA policy is written in state statute</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PLA policy is set by state education agency</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PLA policy set by system office</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PLA policy at both state and system levels</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No PLA policy set at state or system level</a:t>
            </a:r>
          </a:p>
          <a:p>
            <a:pPr marL="571500" lvl="1" indent="-342900">
              <a:spcBef>
                <a:spcPts val="0"/>
              </a:spcBef>
              <a:buFont typeface="Courier New" panose="02070309020205020404" pitchFamily="49" charset="0"/>
              <a:buChar char="o"/>
            </a:pPr>
            <a:r>
              <a:rPr lang="en-US" dirty="0">
                <a:effectLst/>
                <a:latin typeface="Open Sans" panose="020B0606030504020204"/>
                <a:ea typeface="Calibri" panose="020F0502020204030204" pitchFamily="34" charset="0"/>
              </a:rPr>
              <a:t>I don’t know</a:t>
            </a:r>
          </a:p>
          <a:p>
            <a:pPr marL="0" indent="0">
              <a:buNone/>
            </a:pPr>
            <a:endParaRPr lang="en-US" dirty="0"/>
          </a:p>
        </p:txBody>
      </p:sp>
      <p:sp>
        <p:nvSpPr>
          <p:cNvPr id="3" name="Title 2">
            <a:extLst>
              <a:ext uri="{FF2B5EF4-FFF2-40B4-BE49-F238E27FC236}">
                <a16:creationId xmlns:a16="http://schemas.microsoft.com/office/drawing/2014/main" id="{9EF55FF4-DB19-4040-9616-595600A7C495}"/>
              </a:ext>
            </a:extLst>
          </p:cNvPr>
          <p:cNvSpPr>
            <a:spLocks noGrp="1"/>
          </p:cNvSpPr>
          <p:nvPr>
            <p:ph type="title"/>
          </p:nvPr>
        </p:nvSpPr>
        <p:spPr/>
        <p:txBody>
          <a:bodyPr/>
          <a:lstStyle/>
          <a:p>
            <a:r>
              <a:rPr lang="en-US" dirty="0"/>
              <a:t>Poll Q #3</a:t>
            </a:r>
          </a:p>
        </p:txBody>
      </p:sp>
    </p:spTree>
    <p:extLst>
      <p:ext uri="{BB962C8B-B14F-4D97-AF65-F5344CB8AC3E}">
        <p14:creationId xmlns:p14="http://schemas.microsoft.com/office/powerpoint/2010/main" val="193420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Introduction to the Brief</a:t>
            </a:r>
          </a:p>
        </p:txBody>
      </p:sp>
      <p:sp>
        <p:nvSpPr>
          <p:cNvPr id="5" name="Content Placeholder 4"/>
          <p:cNvSpPr>
            <a:spLocks noGrp="1"/>
          </p:cNvSpPr>
          <p:nvPr>
            <p:ph sz="half" idx="2"/>
          </p:nvPr>
        </p:nvSpPr>
        <p:spPr>
          <a:xfrm>
            <a:off x="234779" y="1825624"/>
            <a:ext cx="11690000" cy="5032375"/>
          </a:xfrm>
        </p:spPr>
        <p:txBody>
          <a:bodyPr>
            <a:normAutofit lnSpcReduction="10000"/>
          </a:bodyPr>
          <a:lstStyle/>
          <a:p>
            <a:pPr marL="0" marR="0">
              <a:spcBef>
                <a:spcPts val="0"/>
              </a:spcBef>
              <a:spcAft>
                <a:spcPts val="0"/>
              </a:spcAft>
            </a:pPr>
            <a:r>
              <a:rPr lang="en-US" dirty="0">
                <a:latin typeface="Open Sans" panose="020B0606030504020204"/>
                <a:ea typeface="Times New Roman" charset="0"/>
                <a:cs typeface="Times New Roman" charset="0"/>
              </a:rPr>
              <a:t>Outlines PLA policy barriers related to transparency, affordability, equity and inclusion, and evaluation.  </a:t>
            </a:r>
          </a:p>
          <a:p>
            <a:pPr marL="0" marR="0">
              <a:spcBef>
                <a:spcPts val="0"/>
              </a:spcBef>
              <a:spcAft>
                <a:spcPts val="0"/>
              </a:spcAft>
            </a:pPr>
            <a:endParaRPr lang="en-US" dirty="0">
              <a:latin typeface="Open Sans" panose="020B0606030504020204"/>
              <a:ea typeface="Times New Roman" charset="0"/>
              <a:cs typeface="Times New Roman" charset="0"/>
            </a:endParaRPr>
          </a:p>
          <a:p>
            <a:pPr marL="0" marR="0">
              <a:spcBef>
                <a:spcPts val="0"/>
              </a:spcBef>
              <a:spcAft>
                <a:spcPts val="0"/>
              </a:spcAft>
            </a:pPr>
            <a:r>
              <a:rPr lang="en-US" dirty="0">
                <a:latin typeface="Open Sans" panose="020B0606030504020204"/>
                <a:ea typeface="Times New Roman" charset="0"/>
                <a:cs typeface="Times New Roman" charset="0"/>
              </a:rPr>
              <a:t>Highlights PLA policies at the state and system level, including findings from previous state policy scans.  </a:t>
            </a:r>
          </a:p>
          <a:p>
            <a:pPr marL="0" marR="0">
              <a:spcBef>
                <a:spcPts val="0"/>
              </a:spcBef>
              <a:spcAft>
                <a:spcPts val="0"/>
              </a:spcAft>
            </a:pPr>
            <a:endParaRPr lang="en-US" dirty="0">
              <a:latin typeface="Open Sans" panose="020B0606030504020204"/>
              <a:ea typeface="Times New Roman" charset="0"/>
              <a:cs typeface="Times New Roman" charset="0"/>
            </a:endParaRPr>
          </a:p>
          <a:p>
            <a:pPr marL="0" marR="0">
              <a:spcBef>
                <a:spcPts val="0"/>
              </a:spcBef>
              <a:spcAft>
                <a:spcPts val="0"/>
              </a:spcAft>
            </a:pPr>
            <a:r>
              <a:rPr lang="en-US" dirty="0">
                <a:latin typeface="Open Sans" panose="020B0606030504020204"/>
                <a:ea typeface="Times New Roman" charset="0"/>
                <a:cs typeface="Times New Roman" charset="0"/>
              </a:rPr>
              <a:t>Offers suggestions for ways in which policies can better support students of color, students with low incomes, immigrants, and adult learners by addressing issues of transparency, affordability, inclusion, and evaluation. </a:t>
            </a:r>
          </a:p>
          <a:p>
            <a:pPr marL="0" marR="0">
              <a:spcBef>
                <a:spcPts val="0"/>
              </a:spcBef>
              <a:spcAft>
                <a:spcPts val="0"/>
              </a:spcAft>
            </a:pPr>
            <a:endParaRPr lang="en-US" dirty="0">
              <a:latin typeface="Open Sans" panose="020B0606030504020204"/>
              <a:ea typeface="Times New Roman" charset="0"/>
              <a:cs typeface="Times New Roman" charset="0"/>
            </a:endParaRPr>
          </a:p>
          <a:p>
            <a:pPr marL="0" marR="0">
              <a:spcBef>
                <a:spcPts val="0"/>
              </a:spcBef>
              <a:spcAft>
                <a:spcPts val="0"/>
              </a:spcAft>
            </a:pPr>
            <a:r>
              <a:rPr lang="en-US" dirty="0">
                <a:latin typeface="Open Sans" panose="020B0606030504020204"/>
                <a:ea typeface="Times New Roman" charset="0"/>
                <a:cs typeface="Times New Roman" charset="0"/>
              </a:rPr>
              <a:t>Provides recommendations for policymakers and accreditors and ideas for future research.</a:t>
            </a:r>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1152795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Key Highlights</a:t>
            </a:r>
          </a:p>
        </p:txBody>
      </p:sp>
      <p:sp>
        <p:nvSpPr>
          <p:cNvPr id="5" name="Content Placeholder 4"/>
          <p:cNvSpPr>
            <a:spLocks noGrp="1"/>
          </p:cNvSpPr>
          <p:nvPr>
            <p:ph sz="half" idx="2"/>
          </p:nvPr>
        </p:nvSpPr>
        <p:spPr>
          <a:xfrm>
            <a:off x="234779" y="1825624"/>
            <a:ext cx="11690000" cy="5032375"/>
          </a:xfrm>
        </p:spPr>
        <p:txBody>
          <a:bodyPr>
            <a:normAutofit/>
          </a:bodyPr>
          <a:lstStyle/>
          <a:p>
            <a:pPr>
              <a:buFont typeface="Wingdings" charset="2"/>
              <a:buChar char="§"/>
            </a:pPr>
            <a:r>
              <a:rPr lang="en-US" dirty="0">
                <a:latin typeface="Open Sans" panose="020B0606030504020204"/>
                <a:ea typeface="Times New Roman" charset="0"/>
                <a:cs typeface="Times New Roman" charset="0"/>
              </a:rPr>
              <a:t>States, systems, institutions, and the federal government can play a critical role in  making credit for prior learning more accessible and affordable for students with low incomes, students of color, immigrants, and adult learners.</a:t>
            </a:r>
          </a:p>
          <a:p>
            <a:pPr>
              <a:buFont typeface="Wingdings" charset="2"/>
              <a:buChar char="§"/>
            </a:pPr>
            <a:endParaRPr lang="en-US" dirty="0">
              <a:latin typeface="Open Sans" panose="020B0606030504020204"/>
              <a:ea typeface="Times New Roman" charset="0"/>
              <a:cs typeface="Times New Roman" charset="0"/>
            </a:endParaRPr>
          </a:p>
          <a:p>
            <a:pPr>
              <a:buFont typeface="Wingdings" charset="2"/>
              <a:buChar char="§"/>
            </a:pPr>
            <a:r>
              <a:rPr lang="en-US" dirty="0">
                <a:latin typeface="Open Sans" panose="020B0606030504020204"/>
                <a:ea typeface="Times New Roman" charset="0"/>
                <a:cs typeface="Times New Roman" charset="0"/>
              </a:rPr>
              <a:t>Creating greater awareness of prior learning policies can help to increase college completion among these student populations. </a:t>
            </a:r>
          </a:p>
          <a:p>
            <a:pPr>
              <a:buFont typeface="Wingdings" charset="2"/>
              <a:buChar char="§"/>
            </a:pPr>
            <a:endParaRPr lang="en-US" dirty="0">
              <a:latin typeface="Open Sans" panose="020B0606030504020204"/>
              <a:ea typeface="Times New Roman" charset="0"/>
              <a:cs typeface="Times New Roman" charset="0"/>
            </a:endParaRPr>
          </a:p>
          <a:p>
            <a:pPr>
              <a:buFont typeface="Wingdings" charset="2"/>
              <a:buChar char="§"/>
            </a:pPr>
            <a:r>
              <a:rPr lang="en-US" dirty="0">
                <a:latin typeface="Open Sans" panose="020B0606030504020204"/>
                <a:ea typeface="Times New Roman" charset="0"/>
                <a:cs typeface="Times New Roman" charset="0"/>
              </a:rPr>
              <a:t>State higher education systems and institutions must work to make prior learning policies transparent and available to students, faculty, and staff. </a:t>
            </a:r>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2023574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Key Highlights</a:t>
            </a:r>
          </a:p>
        </p:txBody>
      </p:sp>
      <p:sp>
        <p:nvSpPr>
          <p:cNvPr id="5" name="Content Placeholder 4"/>
          <p:cNvSpPr>
            <a:spLocks noGrp="1"/>
          </p:cNvSpPr>
          <p:nvPr>
            <p:ph sz="half" idx="2"/>
          </p:nvPr>
        </p:nvSpPr>
        <p:spPr>
          <a:xfrm>
            <a:off x="234779" y="1825624"/>
            <a:ext cx="11690000" cy="5032375"/>
          </a:xfrm>
        </p:spPr>
        <p:txBody>
          <a:bodyPr>
            <a:normAutofit/>
          </a:bodyPr>
          <a:lstStyle/>
          <a:p>
            <a:pPr>
              <a:buSzPts val="2600"/>
              <a:buFont typeface="Wingdings" charset="2"/>
              <a:buChar char="§"/>
            </a:pPr>
            <a:r>
              <a:rPr lang="en-US" dirty="0">
                <a:solidFill>
                  <a:srgbClr val="000000"/>
                </a:solidFill>
                <a:latin typeface="Open Sans" panose="020B0606030504020204"/>
                <a:ea typeface="Times New Roman" charset="0"/>
                <a:cs typeface="Times New Roman" charset="0"/>
              </a:rPr>
              <a:t>State policy makers and system leaders should consider expanding other acceptable forms of prior learning credit that recognize experiential learning from a variety of contexts, including college-level learning experiences that promote social justice, work-based learning, civics and service learning, and others.</a:t>
            </a:r>
            <a:endParaRPr lang="en-US" dirty="0">
              <a:latin typeface="Open Sans" panose="020B0606030504020204"/>
              <a:ea typeface="Times New Roman" charset="0"/>
              <a:cs typeface="Times New Roman" charset="0"/>
            </a:endParaRPr>
          </a:p>
          <a:p>
            <a:pPr>
              <a:buSzPts val="2600"/>
              <a:buFont typeface="Wingdings" charset="2"/>
              <a:buChar char="§"/>
            </a:pPr>
            <a:endParaRPr lang="en-US" dirty="0">
              <a:solidFill>
                <a:srgbClr val="000000"/>
              </a:solidFill>
              <a:latin typeface="Open Sans" panose="020B0606030504020204"/>
              <a:ea typeface="Times New Roman" charset="0"/>
              <a:cs typeface="Times New Roman" charset="0"/>
            </a:endParaRPr>
          </a:p>
          <a:p>
            <a:pPr>
              <a:buFont typeface="Wingdings" charset="2"/>
              <a:buChar char="§"/>
            </a:pPr>
            <a:r>
              <a:rPr lang="en-US" dirty="0">
                <a:solidFill>
                  <a:srgbClr val="000000"/>
                </a:solidFill>
                <a:latin typeface="Open Sans" panose="020B0606030504020204"/>
                <a:ea typeface="Times New Roman" charset="0"/>
                <a:cs typeface="Times New Roman" charset="0"/>
              </a:rPr>
              <a:t>While a one-size-fits-all state or federal PLA policy would not work for all states, systems, and institutions, PLA policies must be equitable and benefit all students. </a:t>
            </a:r>
            <a:endParaRPr lang="en-US" dirty="0">
              <a:latin typeface="Open Sans" panose="020B0606030504020204"/>
              <a:ea typeface="Times New Roman" charset="0"/>
              <a:cs typeface="Times New Roman" charset="0"/>
            </a:endParaRPr>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974314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pPr algn="ctr"/>
            <a:r>
              <a:rPr lang="en-US" dirty="0"/>
              <a:t>PLA Policies as Equity Levers</a:t>
            </a:r>
          </a:p>
        </p:txBody>
      </p:sp>
      <p:sp>
        <p:nvSpPr>
          <p:cNvPr id="5" name="Content Placeholder 4"/>
          <p:cNvSpPr>
            <a:spLocks noGrp="1"/>
          </p:cNvSpPr>
          <p:nvPr>
            <p:ph sz="half" idx="2"/>
          </p:nvPr>
        </p:nvSpPr>
        <p:spPr>
          <a:xfrm>
            <a:off x="234779" y="1825624"/>
            <a:ext cx="11690000" cy="5032375"/>
          </a:xfrm>
        </p:spPr>
        <p:txBody>
          <a:bodyPr>
            <a:normAutofit fontScale="32500" lnSpcReduction="20000"/>
          </a:bodyPr>
          <a:lstStyle/>
          <a:p>
            <a:pPr marR="0" lvl="0">
              <a:lnSpc>
                <a:spcPct val="115000"/>
              </a:lnSpc>
              <a:spcBef>
                <a:spcPts val="0"/>
              </a:spcBef>
              <a:spcAft>
                <a:spcPts val="800"/>
              </a:spcAft>
              <a:buFont typeface="Wingdings" charset="2"/>
              <a:buChar char="§"/>
            </a:pPr>
            <a:r>
              <a:rPr lang="en-US" sz="8600" b="1" dirty="0">
                <a:latin typeface="Open Sans" panose="020B0606030504020204"/>
                <a:ea typeface="Times New Roman" charset="0"/>
                <a:cs typeface="Times New Roman" charset="0"/>
              </a:rPr>
              <a:t>Transparency. </a:t>
            </a:r>
            <a:r>
              <a:rPr lang="en-US" sz="8600" dirty="0">
                <a:latin typeface="Open Sans" panose="020B0606030504020204"/>
                <a:ea typeface="Times New Roman" charset="0"/>
                <a:cs typeface="Times New Roman" charset="0"/>
              </a:rPr>
              <a:t>Oregon statute requires the Higher Education Coordinating Commission to work with institutions to…”Develop transparent policies and practices in awarding academic credit for prior learning to be adopted by the governing boards of public universities, community colleges and independent institutions of higher education.” </a:t>
            </a:r>
            <a:r>
              <a:rPr lang="en-US" sz="8000" dirty="0">
                <a:solidFill>
                  <a:srgbClr val="0563C1"/>
                </a:solidFill>
                <a:latin typeface="Open Sans" panose="020B0606030504020204"/>
                <a:ea typeface="Times New Roman" charset="0"/>
                <a:cs typeface="Times New Roman" charset="0"/>
                <a:hlinkClick r:id="rId3"/>
              </a:rPr>
              <a:t>Or. Rev. Stat. Ann. § 350.110</a:t>
            </a:r>
            <a:endParaRPr lang="en-US" sz="8000" dirty="0">
              <a:latin typeface="Open Sans" panose="020B0606030504020204"/>
              <a:ea typeface="Times New Roman" charset="0"/>
              <a:cs typeface="Times New Roman" charset="0"/>
            </a:endParaRPr>
          </a:p>
          <a:p>
            <a:pPr marR="0" lvl="0">
              <a:lnSpc>
                <a:spcPct val="115000"/>
              </a:lnSpc>
              <a:spcBef>
                <a:spcPts val="0"/>
              </a:spcBef>
              <a:spcAft>
                <a:spcPts val="800"/>
              </a:spcAft>
              <a:buFont typeface="Wingdings" charset="2"/>
              <a:buChar char="§"/>
            </a:pPr>
            <a:endParaRPr lang="en-US" sz="8600" b="1" dirty="0">
              <a:latin typeface="Open Sans" panose="020B0606030504020204"/>
              <a:ea typeface="Times New Roman" charset="0"/>
              <a:cs typeface="Times New Roman" charset="0"/>
            </a:endParaRPr>
          </a:p>
          <a:p>
            <a:pPr marR="0" lvl="0">
              <a:lnSpc>
                <a:spcPct val="115000"/>
              </a:lnSpc>
              <a:spcBef>
                <a:spcPts val="0"/>
              </a:spcBef>
              <a:spcAft>
                <a:spcPts val="800"/>
              </a:spcAft>
              <a:buFont typeface="Wingdings" charset="2"/>
              <a:buChar char="§"/>
            </a:pPr>
            <a:r>
              <a:rPr lang="en-US" sz="8600" b="1" dirty="0">
                <a:latin typeface="Open Sans" panose="020B0606030504020204"/>
                <a:ea typeface="Times New Roman" charset="0"/>
                <a:cs typeface="Times New Roman" charset="0"/>
              </a:rPr>
              <a:t>Affordability. </a:t>
            </a:r>
            <a:r>
              <a:rPr lang="en-US" sz="8600" dirty="0">
                <a:latin typeface="Open Sans" panose="020B0606030504020204"/>
                <a:ea typeface="Times New Roman" charset="0"/>
                <a:cs typeface="Times New Roman" charset="0"/>
              </a:rPr>
              <a:t>Indiana statute allows students to use state financial aid dollars towards the costs associated with PLA. </a:t>
            </a:r>
            <a:r>
              <a:rPr lang="en-US" sz="8000" dirty="0">
                <a:solidFill>
                  <a:srgbClr val="0563C1"/>
                </a:solidFill>
                <a:latin typeface="Open Sans" panose="020B0606030504020204"/>
                <a:ea typeface="Times New Roman" charset="0"/>
                <a:cs typeface="Times New Roman" charset="0"/>
                <a:hlinkClick r:id="rId4"/>
              </a:rPr>
              <a:t>Ind. Code § IC 21-12-17-1 </a:t>
            </a:r>
            <a:endParaRPr lang="en-US" sz="8000" u="sng" dirty="0">
              <a:solidFill>
                <a:srgbClr val="0563C1"/>
              </a:solidFill>
              <a:latin typeface="Open Sans" panose="020B0606030504020204"/>
              <a:ea typeface="Times New Roman" charset="0"/>
              <a:cs typeface="Times New Roman" charset="0"/>
            </a:endParaRPr>
          </a:p>
          <a:p>
            <a:pPr marR="0" lvl="0">
              <a:lnSpc>
                <a:spcPct val="115000"/>
              </a:lnSpc>
              <a:spcBef>
                <a:spcPts val="0"/>
              </a:spcBef>
              <a:spcAft>
                <a:spcPts val="800"/>
              </a:spcAft>
              <a:buFont typeface="Wingdings" charset="2"/>
              <a:buChar char="§"/>
            </a:pPr>
            <a:endParaRPr lang="en-US" sz="7400" b="1" dirty="0">
              <a:latin typeface="Times New Roman" charset="0"/>
              <a:ea typeface="Times New Roman" charset="0"/>
              <a:cs typeface="Times New Roman" charset="0"/>
            </a:endParaRPr>
          </a:p>
          <a:p>
            <a:pPr marL="0" marR="0">
              <a:spcBef>
                <a:spcPts val="0"/>
              </a:spcBef>
              <a:spcAft>
                <a:spcPts val="0"/>
              </a:spcAft>
            </a:pPr>
            <a:endParaRPr lang="en-US" sz="3200" dirty="0">
              <a:latin typeface="Times New Roman" charset="0"/>
              <a:ea typeface="Times New Roman" charset="0"/>
              <a:cs typeface="Times New Roman" charset="0"/>
            </a:endParaRPr>
          </a:p>
          <a:p>
            <a:pPr lvl="1">
              <a:lnSpc>
                <a:spcPct val="126000"/>
              </a:lnSpc>
              <a:spcBef>
                <a:spcPts val="0"/>
              </a:spcBef>
              <a:spcAft>
                <a:spcPts val="600"/>
              </a:spcAft>
              <a:buFont typeface="Courier New" charset="0"/>
              <a:buChar char="o"/>
            </a:pPr>
            <a:endParaRPr lang="en-US" sz="3200" dirty="0">
              <a:latin typeface="Times New Roman" charset="0"/>
              <a:ea typeface="Times New Roman" charset="0"/>
              <a:cs typeface="Times New Roman" charset="0"/>
            </a:endParaRPr>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1086840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pPr algn="ctr"/>
            <a:r>
              <a:rPr lang="en-US" dirty="0"/>
              <a:t>PLA Policies as Equity Levers</a:t>
            </a:r>
          </a:p>
        </p:txBody>
      </p:sp>
      <p:sp>
        <p:nvSpPr>
          <p:cNvPr id="5" name="Content Placeholder 4"/>
          <p:cNvSpPr>
            <a:spLocks noGrp="1"/>
          </p:cNvSpPr>
          <p:nvPr>
            <p:ph sz="half" idx="2"/>
          </p:nvPr>
        </p:nvSpPr>
        <p:spPr>
          <a:xfrm>
            <a:off x="234779" y="1825624"/>
            <a:ext cx="11690000" cy="5032375"/>
          </a:xfrm>
        </p:spPr>
        <p:txBody>
          <a:bodyPr>
            <a:normAutofit fontScale="25000" lnSpcReduction="20000"/>
          </a:bodyPr>
          <a:lstStyle/>
          <a:p>
            <a:pPr>
              <a:lnSpc>
                <a:spcPct val="115000"/>
              </a:lnSpc>
              <a:spcBef>
                <a:spcPts val="0"/>
              </a:spcBef>
              <a:spcAft>
                <a:spcPts val="800"/>
              </a:spcAft>
              <a:buSzPts val="2000"/>
              <a:buFont typeface="Wingdings" charset="2"/>
              <a:buChar char="§"/>
            </a:pPr>
            <a:r>
              <a:rPr lang="en-US" sz="9600" b="1" dirty="0">
                <a:solidFill>
                  <a:srgbClr val="000000"/>
                </a:solidFill>
                <a:latin typeface="Open Sans" panose="020B0606030504020204"/>
                <a:ea typeface="Times New Roman" charset="0"/>
                <a:cs typeface="Times New Roman" charset="0"/>
              </a:rPr>
              <a:t>Access. </a:t>
            </a:r>
            <a:r>
              <a:rPr lang="en-US" sz="8000" dirty="0">
                <a:solidFill>
                  <a:srgbClr val="000000"/>
                </a:solidFill>
                <a:latin typeface="Open Sans" panose="020B0606030504020204"/>
                <a:ea typeface="Times New Roman" charset="0"/>
                <a:cs typeface="Times New Roman" charset="0"/>
              </a:rPr>
              <a:t>Washington statute requires institutions and systems to collaborate in PLA policy development to “Increase the number of students who receive academic credit for prior learning and the number of students who receive credit for prior learning that counts towards their major or towards earning their degree, certificate, or credential, while ensuring that credit is awarded only for high quality, course-level competencies.” </a:t>
            </a:r>
            <a:r>
              <a:rPr lang="en-US" sz="8000" u="sng" dirty="0">
                <a:solidFill>
                  <a:srgbClr val="0563C1"/>
                </a:solidFill>
                <a:latin typeface="Open Sans" panose="020B0606030504020204"/>
                <a:ea typeface="Times New Roman" charset="0"/>
                <a:cs typeface="Times New Roman" charset="0"/>
                <a:hlinkClick r:id="rId3"/>
              </a:rPr>
              <a:t>Wash. Rev. Code Ann. § 28B.77.230</a:t>
            </a:r>
            <a:endParaRPr lang="en-US" sz="8000" b="1" dirty="0">
              <a:solidFill>
                <a:srgbClr val="181817"/>
              </a:solidFill>
              <a:latin typeface="Open Sans" panose="020B0606030504020204"/>
              <a:ea typeface="Times New Roman" charset="0"/>
              <a:cs typeface="Times New Roman" charset="0"/>
            </a:endParaRPr>
          </a:p>
          <a:p>
            <a:pPr lvl="0">
              <a:lnSpc>
                <a:spcPct val="115000"/>
              </a:lnSpc>
              <a:spcBef>
                <a:spcPts val="0"/>
              </a:spcBef>
              <a:spcAft>
                <a:spcPts val="800"/>
              </a:spcAft>
              <a:buFont typeface="Wingdings" charset="2"/>
              <a:buChar char="§"/>
            </a:pPr>
            <a:endParaRPr lang="en-US" sz="5100" b="1" dirty="0">
              <a:solidFill>
                <a:srgbClr val="181817"/>
              </a:solidFill>
              <a:latin typeface="Open Sans" panose="020B0606030504020204"/>
              <a:ea typeface="Times New Roman" charset="0"/>
              <a:cs typeface="Times New Roman" charset="0"/>
            </a:endParaRPr>
          </a:p>
          <a:p>
            <a:pPr lvl="0">
              <a:lnSpc>
                <a:spcPct val="115000"/>
              </a:lnSpc>
              <a:spcBef>
                <a:spcPts val="0"/>
              </a:spcBef>
              <a:spcAft>
                <a:spcPts val="800"/>
              </a:spcAft>
              <a:buFont typeface="Wingdings" charset="2"/>
              <a:buChar char="§"/>
            </a:pPr>
            <a:r>
              <a:rPr lang="en-US" sz="9600" b="1" dirty="0">
                <a:solidFill>
                  <a:srgbClr val="181817"/>
                </a:solidFill>
                <a:latin typeface="Open Sans" panose="020B0606030504020204"/>
                <a:ea typeface="Times New Roman" charset="0"/>
                <a:cs typeface="Times New Roman" charset="0"/>
              </a:rPr>
              <a:t>Access. </a:t>
            </a:r>
            <a:r>
              <a:rPr lang="en-US" sz="8000" dirty="0">
                <a:solidFill>
                  <a:srgbClr val="181817"/>
                </a:solidFill>
                <a:latin typeface="Open Sans" panose="020B0606030504020204"/>
                <a:ea typeface="Times New Roman" charset="0"/>
                <a:cs typeface="Times New Roman" charset="0"/>
              </a:rPr>
              <a:t>Salish Kootenai College, a tribal college in Montana, has a long history of awarding credit for prior learning of the Salish language. The Native language teaching/apprenticeship program at Salish Kootenai College not only honors elder knowledge and validates their traditional ways of learning, but also increases the capacity of the community to perpetuate the Salish language for younger generations. </a:t>
            </a:r>
          </a:p>
          <a:p>
            <a:pPr marL="0" lvl="0" indent="0">
              <a:lnSpc>
                <a:spcPct val="115000"/>
              </a:lnSpc>
              <a:spcBef>
                <a:spcPts val="0"/>
              </a:spcBef>
              <a:spcAft>
                <a:spcPts val="800"/>
              </a:spcAft>
              <a:buNone/>
            </a:pPr>
            <a:r>
              <a:rPr lang="en-US" sz="8000" dirty="0">
                <a:solidFill>
                  <a:srgbClr val="181817"/>
                </a:solidFill>
                <a:latin typeface="Open Sans" panose="020B0606030504020204"/>
                <a:ea typeface="Times New Roman" charset="0"/>
                <a:cs typeface="Times New Roman" charset="0"/>
              </a:rPr>
              <a:t>	At the end of the program, students earn an associate’s degree in education and are eligible 	for Montana’s Class 7 teacher certification. 	</a:t>
            </a:r>
            <a:r>
              <a:rPr lang="en-US" sz="8000" u="sng" dirty="0">
                <a:solidFill>
                  <a:srgbClr val="0000E9"/>
                </a:solidFill>
                <a:latin typeface="Open Sans" panose="020B0606030504020204"/>
                <a:ea typeface="Times New Roman" charset="0"/>
                <a:cs typeface="Times New Roman" charset="0"/>
                <a:hlinkClick r:id="rId4"/>
              </a:rPr>
              <a:t>http://www.mtrules.org/gateway/ruleno.asp?RN=10%2E57%2E436</a:t>
            </a:r>
            <a:r>
              <a:rPr lang="en-US" sz="8000" u="sng" dirty="0">
                <a:solidFill>
                  <a:srgbClr val="181817"/>
                </a:solidFill>
                <a:latin typeface="Open Sans" panose="020B0606030504020204"/>
                <a:ea typeface="Times New Roman" charset="0"/>
                <a:cs typeface="Times New Roman" charset="0"/>
                <a:hlinkClick r:id="rId4"/>
              </a:rPr>
              <a:t>; </a:t>
            </a:r>
            <a:r>
              <a:rPr lang="en-US" sz="8000" u="sng" dirty="0">
                <a:solidFill>
                  <a:srgbClr val="0000E9"/>
                </a:solidFill>
                <a:latin typeface="Open Sans" panose="020B0606030504020204"/>
                <a:ea typeface="Times New Roman" charset="0"/>
                <a:cs typeface="Times New Roman" charset="0"/>
                <a:hlinkClick r:id="rId5"/>
              </a:rPr>
              <a:t>https://www.skc.edu/sled/</a:t>
            </a:r>
            <a:r>
              <a:rPr lang="en-US" sz="8000" u="sng" dirty="0">
                <a:solidFill>
                  <a:srgbClr val="181817"/>
                </a:solidFill>
                <a:latin typeface="Open Sans" panose="020B0606030504020204"/>
                <a:ea typeface="Times New Roman" charset="0"/>
                <a:cs typeface="Times New Roman" charset="0"/>
                <a:hlinkClick r:id="rId5"/>
              </a:rPr>
              <a:t>)</a:t>
            </a:r>
            <a:endParaRPr lang="en-US" sz="8000" b="1" dirty="0">
              <a:latin typeface="Open Sans" panose="020B0606030504020204"/>
              <a:ea typeface="Times New Roman" charset="0"/>
              <a:cs typeface="Times New Roman" charset="0"/>
            </a:endParaRPr>
          </a:p>
          <a:p>
            <a:pPr marL="0" marR="0">
              <a:spcBef>
                <a:spcPts val="0"/>
              </a:spcBef>
              <a:spcAft>
                <a:spcPts val="0"/>
              </a:spcAft>
            </a:pPr>
            <a:endParaRPr lang="en-US" sz="3200" dirty="0">
              <a:latin typeface="Times New Roman" charset="0"/>
              <a:ea typeface="Times New Roman" charset="0"/>
              <a:cs typeface="Times New Roman" charset="0"/>
            </a:endParaRPr>
          </a:p>
          <a:p>
            <a:pPr lvl="1">
              <a:lnSpc>
                <a:spcPct val="126000"/>
              </a:lnSpc>
              <a:spcBef>
                <a:spcPts val="0"/>
              </a:spcBef>
              <a:spcAft>
                <a:spcPts val="600"/>
              </a:spcAft>
              <a:buFont typeface="Courier New" charset="0"/>
              <a:buChar char="o"/>
            </a:pPr>
            <a:endParaRPr lang="en-US" sz="3200" dirty="0">
              <a:latin typeface="Times New Roman" charset="0"/>
              <a:ea typeface="Times New Roman" charset="0"/>
              <a:cs typeface="Times New Roman" charset="0"/>
            </a:endParaRPr>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135339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1"/>
            <a:ext cx="10515600" cy="955306"/>
          </a:xfrm>
        </p:spPr>
        <p:txBody>
          <a:bodyPr/>
          <a:lstStyle/>
          <a:p>
            <a:r>
              <a:rPr lang="en-US" dirty="0"/>
              <a:t>Recommendations </a:t>
            </a:r>
          </a:p>
        </p:txBody>
      </p:sp>
      <p:sp>
        <p:nvSpPr>
          <p:cNvPr id="5" name="Content Placeholder 4"/>
          <p:cNvSpPr>
            <a:spLocks noGrp="1"/>
          </p:cNvSpPr>
          <p:nvPr>
            <p:ph sz="half" idx="2"/>
          </p:nvPr>
        </p:nvSpPr>
        <p:spPr>
          <a:xfrm>
            <a:off x="0" y="1063257"/>
            <a:ext cx="12192000" cy="5794744"/>
          </a:xfrm>
        </p:spPr>
        <p:txBody>
          <a:bodyPr>
            <a:normAutofit fontScale="25000" lnSpcReduction="20000"/>
          </a:bodyPr>
          <a:lstStyle/>
          <a:p>
            <a:pPr marL="742950" marR="0" lvl="1" indent="-285750">
              <a:lnSpc>
                <a:spcPct val="120000"/>
              </a:lnSpc>
              <a:spcBef>
                <a:spcPts val="0"/>
              </a:spcBef>
              <a:spcAft>
                <a:spcPts val="800"/>
              </a:spcAft>
              <a:buFont typeface="Courier New" charset="0"/>
              <a:buChar char="o"/>
            </a:pPr>
            <a:endParaRPr lang="en-US" sz="11200" dirty="0">
              <a:latin typeface="Open Sans" panose="020B0606030504020204"/>
              <a:ea typeface="Times New Roman" charset="0"/>
              <a:cs typeface="Times New Roman" charset="0"/>
            </a:endParaRPr>
          </a:p>
          <a:p>
            <a:pPr marL="457200" marR="0" lvl="1" indent="0">
              <a:lnSpc>
                <a:spcPct val="120000"/>
              </a:lnSpc>
              <a:spcBef>
                <a:spcPts val="0"/>
              </a:spcBef>
              <a:spcAft>
                <a:spcPts val="800"/>
              </a:spcAft>
              <a:buNone/>
            </a:pPr>
            <a:r>
              <a:rPr lang="en-US" sz="11200" b="1" dirty="0">
                <a:latin typeface="Open Sans" panose="020B0606030504020204"/>
                <a:ea typeface="Times New Roman" charset="0"/>
                <a:cs typeface="Times New Roman" charset="0"/>
              </a:rPr>
              <a:t>Transparency.</a:t>
            </a:r>
            <a:endParaRPr lang="en-US" sz="11200" dirty="0">
              <a:latin typeface="Open Sans" panose="020B0606030504020204"/>
              <a:ea typeface="Times New Roman" charset="0"/>
              <a:cs typeface="Times New Roman" charset="0"/>
            </a:endParaRPr>
          </a:p>
          <a:p>
            <a:pPr marR="0" lvl="1">
              <a:lnSpc>
                <a:spcPct val="120000"/>
              </a:lnSpc>
              <a:spcBef>
                <a:spcPts val="0"/>
              </a:spcBef>
              <a:spcAft>
                <a:spcPts val="800"/>
              </a:spcAft>
              <a:buFont typeface="Wingdings" charset="2"/>
              <a:buChar char="§"/>
            </a:pPr>
            <a:r>
              <a:rPr lang="en-US" sz="10400" dirty="0">
                <a:latin typeface="Open Sans" panose="020B0606030504020204"/>
                <a:ea typeface="Times New Roman" charset="0"/>
                <a:cs typeface="Times New Roman" charset="0"/>
              </a:rPr>
              <a:t>Institutions should ensure that all students understand the opportunities available to them through PLA by making them clear and transparent.</a:t>
            </a:r>
          </a:p>
          <a:p>
            <a:pPr marR="0" lvl="1">
              <a:lnSpc>
                <a:spcPct val="120000"/>
              </a:lnSpc>
              <a:spcBef>
                <a:spcPts val="0"/>
              </a:spcBef>
              <a:spcAft>
                <a:spcPts val="800"/>
              </a:spcAft>
              <a:buFont typeface="Wingdings" charset="2"/>
              <a:buChar char="§"/>
            </a:pPr>
            <a:endParaRPr lang="en-US" sz="10400" dirty="0">
              <a:latin typeface="Open Sans" panose="020B0606030504020204"/>
              <a:ea typeface="Times New Roman" charset="0"/>
              <a:cs typeface="Times New Roman" charset="0"/>
            </a:endParaRPr>
          </a:p>
          <a:p>
            <a:pPr marR="0" lvl="1">
              <a:lnSpc>
                <a:spcPct val="120000"/>
              </a:lnSpc>
              <a:spcBef>
                <a:spcPts val="0"/>
              </a:spcBef>
              <a:spcAft>
                <a:spcPts val="800"/>
              </a:spcAft>
              <a:buFont typeface="Wingdings" charset="2"/>
              <a:buChar char="§"/>
            </a:pPr>
            <a:r>
              <a:rPr lang="en-US" sz="10400" dirty="0">
                <a:latin typeface="Open Sans" panose="020B0606030504020204"/>
                <a:ea typeface="Times New Roman" charset="0"/>
                <a:cs typeface="Times New Roman" charset="0"/>
              </a:rPr>
              <a:t>Institutions should conduct policy and program evaluations regularly using quantitative and qualitative data to better understand how students are notified. </a:t>
            </a:r>
          </a:p>
          <a:p>
            <a:pPr marR="0" lvl="1">
              <a:lnSpc>
                <a:spcPct val="120000"/>
              </a:lnSpc>
              <a:spcBef>
                <a:spcPts val="0"/>
              </a:spcBef>
              <a:spcAft>
                <a:spcPts val="800"/>
              </a:spcAft>
              <a:buFont typeface="Wingdings" charset="2"/>
              <a:buChar char="§"/>
            </a:pPr>
            <a:endParaRPr lang="en-US" sz="10400" dirty="0">
              <a:latin typeface="Open Sans" panose="020B0606030504020204"/>
              <a:ea typeface="Times New Roman" charset="0"/>
              <a:cs typeface="Times New Roman" charset="0"/>
            </a:endParaRPr>
          </a:p>
          <a:p>
            <a:pPr marR="0" lvl="1">
              <a:lnSpc>
                <a:spcPct val="120000"/>
              </a:lnSpc>
              <a:spcBef>
                <a:spcPts val="0"/>
              </a:spcBef>
              <a:spcAft>
                <a:spcPts val="800"/>
              </a:spcAft>
              <a:buFont typeface="Wingdings" charset="2"/>
              <a:buChar char="§"/>
            </a:pPr>
            <a:r>
              <a:rPr lang="en-US" sz="10400" dirty="0">
                <a:latin typeface="Open Sans" panose="020B0606030504020204"/>
                <a:ea typeface="Times New Roman" charset="0"/>
                <a:cs typeface="Times New Roman" charset="0"/>
              </a:rPr>
              <a:t>Institutions and states should ensure that the new federal regulation requiring institutions to publicize PLA policies increases awareness of PLA</a:t>
            </a:r>
            <a:r>
              <a:rPr lang="en-US" sz="10400" b="1" dirty="0">
                <a:latin typeface="Open Sans" panose="020B0606030504020204"/>
                <a:ea typeface="Times New Roman" charset="0"/>
                <a:cs typeface="Times New Roman" charset="0"/>
              </a:rPr>
              <a:t> </a:t>
            </a:r>
            <a:r>
              <a:rPr lang="en-US" sz="10400" dirty="0">
                <a:latin typeface="Open Sans" panose="020B0606030504020204"/>
                <a:ea typeface="Times New Roman" charset="0"/>
                <a:cs typeface="Times New Roman" charset="0"/>
              </a:rPr>
              <a:t>among students through evaluation and review.</a:t>
            </a:r>
          </a:p>
          <a:p>
            <a:pPr marL="0" indent="0">
              <a:lnSpc>
                <a:spcPct val="126000"/>
              </a:lnSpc>
              <a:spcBef>
                <a:spcPts val="0"/>
              </a:spcBef>
              <a:spcAft>
                <a:spcPts val="600"/>
              </a:spcAft>
              <a:buNone/>
            </a:pPr>
            <a:endParaRPr lang="en-US" sz="10400" dirty="0"/>
          </a:p>
          <a:p>
            <a:pPr marL="0" indent="0">
              <a:lnSpc>
                <a:spcPct val="126000"/>
              </a:lnSpc>
              <a:spcBef>
                <a:spcPts val="0"/>
              </a:spcBef>
              <a:spcAft>
                <a:spcPts val="600"/>
              </a:spcAft>
              <a:buNone/>
            </a:pPr>
            <a:endParaRPr lang="en-US" sz="10400"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47721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D1F910-47B0-41BD-97C4-59EF6191B407}"/>
              </a:ext>
            </a:extLst>
          </p:cNvPr>
          <p:cNvSpPr>
            <a:spLocks noGrp="1"/>
          </p:cNvSpPr>
          <p:nvPr>
            <p:ph type="body" sz="quarter" idx="10"/>
          </p:nvPr>
        </p:nvSpPr>
        <p:spPr/>
        <p:txBody>
          <a:bodyPr/>
          <a:lstStyle/>
          <a:p>
            <a:r>
              <a:rPr lang="en-US" dirty="0"/>
              <a:t>Introduction to our recently completed PLA landscape analysis</a:t>
            </a:r>
          </a:p>
          <a:p>
            <a:r>
              <a:rPr lang="en-US" dirty="0"/>
              <a:t>Presentations on the current state of play of PLA</a:t>
            </a:r>
          </a:p>
          <a:p>
            <a:pPr lvl="1"/>
            <a:r>
              <a:rPr lang="en-US" dirty="0"/>
              <a:t>PLA practices on campus</a:t>
            </a:r>
          </a:p>
          <a:p>
            <a:pPr lvl="1"/>
            <a:r>
              <a:rPr lang="en-US" dirty="0"/>
              <a:t>PLA policies at the state and system level</a:t>
            </a:r>
          </a:p>
          <a:p>
            <a:pPr lvl="1"/>
            <a:r>
              <a:rPr lang="en-US" dirty="0"/>
              <a:t>The Future of PLA</a:t>
            </a:r>
          </a:p>
          <a:p>
            <a:r>
              <a:rPr lang="en-US" dirty="0"/>
              <a:t>Panel discussion </a:t>
            </a:r>
          </a:p>
          <a:p>
            <a:r>
              <a:rPr lang="en-US" dirty="0"/>
              <a:t>Q and A</a:t>
            </a:r>
          </a:p>
        </p:txBody>
      </p:sp>
      <p:sp>
        <p:nvSpPr>
          <p:cNvPr id="3" name="Title 2">
            <a:extLst>
              <a:ext uri="{FF2B5EF4-FFF2-40B4-BE49-F238E27FC236}">
                <a16:creationId xmlns:a16="http://schemas.microsoft.com/office/drawing/2014/main" id="{DD29EE6F-D02C-4E12-A9CA-0E98FCDEE762}"/>
              </a:ext>
            </a:extLst>
          </p:cNvPr>
          <p:cNvSpPr>
            <a:spLocks noGrp="1"/>
          </p:cNvSpPr>
          <p:nvPr>
            <p:ph type="title"/>
          </p:nvPr>
        </p:nvSpPr>
        <p:spPr/>
        <p:txBody>
          <a:bodyPr/>
          <a:lstStyle/>
          <a:p>
            <a:r>
              <a:rPr lang="en-US" dirty="0"/>
              <a:t>What are we going to talk about today?	</a:t>
            </a:r>
          </a:p>
        </p:txBody>
      </p:sp>
    </p:spTree>
    <p:extLst>
      <p:ext uri="{BB962C8B-B14F-4D97-AF65-F5344CB8AC3E}">
        <p14:creationId xmlns:p14="http://schemas.microsoft.com/office/powerpoint/2010/main" val="1259014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1"/>
            <a:ext cx="10515600" cy="955306"/>
          </a:xfrm>
        </p:spPr>
        <p:txBody>
          <a:bodyPr/>
          <a:lstStyle/>
          <a:p>
            <a:r>
              <a:rPr lang="en-US" dirty="0"/>
              <a:t>Recommendations</a:t>
            </a:r>
          </a:p>
        </p:txBody>
      </p:sp>
      <p:sp>
        <p:nvSpPr>
          <p:cNvPr id="5" name="Content Placeholder 4"/>
          <p:cNvSpPr>
            <a:spLocks noGrp="1"/>
          </p:cNvSpPr>
          <p:nvPr>
            <p:ph sz="half" idx="2"/>
          </p:nvPr>
        </p:nvSpPr>
        <p:spPr>
          <a:xfrm>
            <a:off x="234779" y="1679944"/>
            <a:ext cx="11690000" cy="5178056"/>
          </a:xfrm>
        </p:spPr>
        <p:txBody>
          <a:bodyPr>
            <a:normAutofit/>
          </a:bodyPr>
          <a:lstStyle/>
          <a:p>
            <a:pPr marL="457200" marR="0" lvl="1" indent="0">
              <a:spcBef>
                <a:spcPts val="0"/>
              </a:spcBef>
              <a:spcAft>
                <a:spcPts val="800"/>
              </a:spcAft>
              <a:buNone/>
            </a:pPr>
            <a:r>
              <a:rPr lang="en-US" sz="2800" b="1" dirty="0">
                <a:latin typeface="Open Sans" panose="020B0606030504020204"/>
                <a:ea typeface="Times New Roman" charset="0"/>
                <a:cs typeface="Times New Roman" charset="0"/>
              </a:rPr>
              <a:t>Affordability. </a:t>
            </a:r>
          </a:p>
          <a:p>
            <a:pPr marR="0" lvl="1">
              <a:spcBef>
                <a:spcPts val="0"/>
              </a:spcBef>
              <a:spcAft>
                <a:spcPts val="800"/>
              </a:spcAft>
              <a:buFont typeface="Wingdings" charset="2"/>
              <a:buChar char="§"/>
            </a:pPr>
            <a:r>
              <a:rPr lang="en-US" sz="2600" dirty="0">
                <a:latin typeface="Open Sans" panose="020B0606030504020204"/>
                <a:ea typeface="Times New Roman" charset="0"/>
                <a:cs typeface="Times New Roman" charset="0"/>
              </a:rPr>
              <a:t>Ensure that access to PLA is not </a:t>
            </a:r>
            <a:r>
              <a:rPr lang="en-US" sz="2600" dirty="0">
                <a:latin typeface="Open Sans" panose="020B0606030504020204"/>
                <a:cs typeface="Times New Roman" charset="0"/>
              </a:rPr>
              <a:t>limited by cost; policymakers should consider allowing PLA costs to be covered in financial aid policies.  </a:t>
            </a:r>
          </a:p>
          <a:p>
            <a:pPr lvl="1">
              <a:buSzPts val="2400"/>
              <a:buFont typeface="Wingdings" charset="2"/>
              <a:buChar char="§"/>
            </a:pPr>
            <a:endParaRPr lang="en-US" sz="2600" dirty="0">
              <a:latin typeface="Open Sans" panose="020B0606030504020204"/>
              <a:ea typeface="Times New Roman" charset="0"/>
              <a:cs typeface="Times New Roman" charset="0"/>
            </a:endParaRPr>
          </a:p>
          <a:p>
            <a:pPr marL="457200" lvl="1" indent="0">
              <a:buSzPts val="2400"/>
              <a:buNone/>
            </a:pPr>
            <a:r>
              <a:rPr lang="en-US" sz="2800" b="1" dirty="0">
                <a:solidFill>
                  <a:srgbClr val="000000"/>
                </a:solidFill>
                <a:latin typeface="Open Sans" panose="020B0606030504020204"/>
                <a:ea typeface="Times New Roman" charset="0"/>
                <a:cs typeface="Times New Roman" charset="0"/>
              </a:rPr>
              <a:t>Racial Equity and Inclusion. </a:t>
            </a:r>
          </a:p>
          <a:p>
            <a:pPr lvl="1">
              <a:buSzPts val="2400"/>
              <a:buFont typeface="Wingdings" charset="2"/>
              <a:buChar char="§"/>
            </a:pPr>
            <a:r>
              <a:rPr lang="en-US" dirty="0">
                <a:solidFill>
                  <a:srgbClr val="000000"/>
                </a:solidFill>
                <a:latin typeface="Open Sans" panose="020B0606030504020204"/>
                <a:ea typeface="Times New Roman" charset="0"/>
                <a:cs typeface="Times New Roman" charset="0"/>
              </a:rPr>
              <a:t>States, systems, and institutions should consider expanding other acceptable forms of learning credit in their PLA policy that recognize experiential learning from a variety of contexts: social-justice work-based learning experiences, registered apprenticeships, civics, service learning, and others. These learning experiences could help students with low incomes, students of color, immigrants, and adult learners succeed in school, the workforce, and can benefit their communities. </a:t>
            </a:r>
            <a:endParaRPr lang="en-US" dirty="0">
              <a:latin typeface="Open Sans" panose="020B0606030504020204"/>
            </a:endParaRPr>
          </a:p>
          <a:p>
            <a:pPr marL="742950" marR="0" lvl="1" indent="-285750">
              <a:spcBef>
                <a:spcPts val="0"/>
              </a:spcBef>
              <a:spcAft>
                <a:spcPts val="800"/>
              </a:spcAft>
              <a:buFont typeface="Courier New" charset="0"/>
              <a:buChar char="o"/>
            </a:pPr>
            <a:endParaRPr lang="en-US" sz="2600" dirty="0">
              <a:latin typeface="Times New Roman" charset="0"/>
              <a:ea typeface="Times New Roman" charset="0"/>
              <a:cs typeface="Times New Roman" charset="0"/>
            </a:endParaRPr>
          </a:p>
          <a:p>
            <a:pPr marL="0" indent="0">
              <a:lnSpc>
                <a:spcPct val="126000"/>
              </a:lnSpc>
              <a:spcBef>
                <a:spcPts val="0"/>
              </a:spcBef>
              <a:spcAft>
                <a:spcPts val="600"/>
              </a:spcAft>
              <a:buNone/>
            </a:pPr>
            <a:endParaRPr lang="en-US" dirty="0"/>
          </a:p>
          <a:p>
            <a:pPr marL="0" indent="0">
              <a:lnSpc>
                <a:spcPct val="126000"/>
              </a:lnSpc>
              <a:spcBef>
                <a:spcPts val="0"/>
              </a:spcBef>
              <a:spcAft>
                <a:spcPts val="600"/>
              </a:spcAft>
              <a:buNone/>
            </a:pPr>
            <a:endParaRPr lang="en-US" i="1" dirty="0"/>
          </a:p>
          <a:p>
            <a:pPr marL="0" indent="0">
              <a:lnSpc>
                <a:spcPct val="126000"/>
              </a:lnSpc>
              <a:spcBef>
                <a:spcPts val="0"/>
              </a:spcBef>
              <a:spcAft>
                <a:spcPts val="600"/>
              </a:spcAft>
              <a:buNone/>
            </a:pPr>
            <a:endParaRPr lang="en-US" i="1" dirty="0"/>
          </a:p>
        </p:txBody>
      </p:sp>
    </p:spTree>
    <p:extLst>
      <p:ext uri="{BB962C8B-B14F-4D97-AF65-F5344CB8AC3E}">
        <p14:creationId xmlns:p14="http://schemas.microsoft.com/office/powerpoint/2010/main" val="74687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2EAF9-26B6-425E-A17E-7F5B28951ED8}"/>
              </a:ext>
            </a:extLst>
          </p:cNvPr>
          <p:cNvSpPr>
            <a:spLocks noGrp="1"/>
          </p:cNvSpPr>
          <p:nvPr>
            <p:ph type="ctrTitle"/>
          </p:nvPr>
        </p:nvSpPr>
        <p:spPr/>
        <p:txBody>
          <a:bodyPr>
            <a:normAutofit/>
          </a:bodyPr>
          <a:lstStyle/>
          <a:p>
            <a:r>
              <a:rPr lang="en-US" sz="3600" b="1" i="0" dirty="0">
                <a:solidFill>
                  <a:srgbClr val="1B4075"/>
                </a:solidFill>
                <a:effectLst/>
                <a:latin typeface="Open Sans" panose="020B0606030504020204"/>
              </a:rPr>
              <a:t>Learning Recognition and the Future of Higher Education</a:t>
            </a:r>
            <a:endParaRPr lang="en-US" sz="3600" dirty="0"/>
          </a:p>
        </p:txBody>
      </p:sp>
      <p:sp>
        <p:nvSpPr>
          <p:cNvPr id="3" name="Subtitle 2">
            <a:extLst>
              <a:ext uri="{FF2B5EF4-FFF2-40B4-BE49-F238E27FC236}">
                <a16:creationId xmlns:a16="http://schemas.microsoft.com/office/drawing/2014/main" id="{D07C3C33-E488-4F18-ADB5-0B2669C837D7}"/>
              </a:ext>
            </a:extLst>
          </p:cNvPr>
          <p:cNvSpPr>
            <a:spLocks noGrp="1"/>
          </p:cNvSpPr>
          <p:nvPr>
            <p:ph type="subTitle" idx="1"/>
          </p:nvPr>
        </p:nvSpPr>
        <p:spPr/>
        <p:txBody>
          <a:bodyPr>
            <a:normAutofit lnSpcReduction="10000"/>
          </a:bodyPr>
          <a:lstStyle/>
          <a:p>
            <a:r>
              <a:rPr lang="en-US" dirty="0"/>
              <a:t>Nan Travers, </a:t>
            </a:r>
            <a:r>
              <a:rPr lang="en-US" b="0" i="0" dirty="0">
                <a:solidFill>
                  <a:srgbClr val="212529"/>
                </a:solidFill>
                <a:effectLst/>
                <a:latin typeface="Open Sans" panose="020B0606030504020204"/>
              </a:rPr>
              <a:t>SUNY Empire State College</a:t>
            </a:r>
            <a:r>
              <a:rPr lang="en-US" dirty="0"/>
              <a:t> </a:t>
            </a:r>
          </a:p>
          <a:p>
            <a:r>
              <a:rPr lang="en-US" dirty="0"/>
              <a:t>Becky Klein-Collins,</a:t>
            </a:r>
            <a:r>
              <a:rPr lang="en-US" b="0" i="0" dirty="0">
                <a:solidFill>
                  <a:srgbClr val="212529"/>
                </a:solidFill>
                <a:effectLst/>
                <a:latin typeface="Open Sans" panose="020B0606030504020204"/>
              </a:rPr>
              <a:t> Council for Adult and Experiential Learning </a:t>
            </a:r>
            <a:endParaRPr lang="en-US" dirty="0"/>
          </a:p>
        </p:txBody>
      </p:sp>
    </p:spTree>
    <p:extLst>
      <p:ext uri="{BB962C8B-B14F-4D97-AF65-F5344CB8AC3E}">
        <p14:creationId xmlns:p14="http://schemas.microsoft.com/office/powerpoint/2010/main" val="2272562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FB9EF8B-C3CD-BC4B-B9EF-3B8320ADD58C}"/>
              </a:ext>
            </a:extLst>
          </p:cNvPr>
          <p:cNvSpPr>
            <a:spLocks noGrp="1"/>
          </p:cNvSpPr>
          <p:nvPr>
            <p:ph type="body" sz="quarter" idx="10"/>
          </p:nvPr>
        </p:nvSpPr>
        <p:spPr/>
        <p:txBody>
          <a:bodyPr>
            <a:normAutofit/>
          </a:bodyPr>
          <a:lstStyle/>
          <a:p>
            <a:r>
              <a:rPr lang="en-US" dirty="0"/>
              <a:t>Issues in higher education: </a:t>
            </a:r>
          </a:p>
          <a:p>
            <a:pPr lvl="1"/>
            <a:r>
              <a:rPr lang="en-US" dirty="0"/>
              <a:t>Equity; access; persistence and completion; transparency, trust, and transferability; workforce preparation; affordability and reduced institutional funding; slow up-take of newer approaches (online, learning recognition, workforce integration, incremental credentialing)</a:t>
            </a:r>
          </a:p>
          <a:p>
            <a:r>
              <a:rPr lang="en-US" dirty="0"/>
              <a:t>COVID-19 pandemic – Major Disrupter  </a:t>
            </a:r>
          </a:p>
          <a:p>
            <a:pPr lvl="1"/>
            <a:r>
              <a:rPr lang="en-US" dirty="0"/>
              <a:t>Work, live, &amp; learn</a:t>
            </a:r>
          </a:p>
          <a:p>
            <a:pPr lvl="1"/>
            <a:r>
              <a:rPr lang="en-US" dirty="0"/>
              <a:t>Distance learning – Distance working (good &amp; bad)</a:t>
            </a:r>
          </a:p>
          <a:p>
            <a:pPr lvl="1"/>
            <a:r>
              <a:rPr lang="en-US" dirty="0"/>
              <a:t>Inequities revealed even more</a:t>
            </a:r>
          </a:p>
          <a:p>
            <a:pPr lvl="1"/>
            <a:r>
              <a:rPr lang="en-US" dirty="0"/>
              <a:t>Decreases in returning students</a:t>
            </a:r>
          </a:p>
          <a:p>
            <a:pPr marL="0" indent="0">
              <a:buNone/>
            </a:pPr>
            <a:endParaRPr lang="en-US" dirty="0"/>
          </a:p>
        </p:txBody>
      </p:sp>
      <p:sp>
        <p:nvSpPr>
          <p:cNvPr id="4" name="Title 3">
            <a:extLst>
              <a:ext uri="{FF2B5EF4-FFF2-40B4-BE49-F238E27FC236}">
                <a16:creationId xmlns:a16="http://schemas.microsoft.com/office/drawing/2014/main" id="{8D6BA123-0AA6-D34F-AB9F-4299272E3DBE}"/>
              </a:ext>
            </a:extLst>
          </p:cNvPr>
          <p:cNvSpPr>
            <a:spLocks noGrp="1"/>
          </p:cNvSpPr>
          <p:nvPr>
            <p:ph type="title"/>
          </p:nvPr>
        </p:nvSpPr>
        <p:spPr/>
        <p:txBody>
          <a:bodyPr/>
          <a:lstStyle/>
          <a:p>
            <a:r>
              <a:rPr lang="en-US" dirty="0"/>
              <a:t>Introduction to the Brief</a:t>
            </a:r>
          </a:p>
        </p:txBody>
      </p:sp>
    </p:spTree>
    <p:extLst>
      <p:ext uri="{BB962C8B-B14F-4D97-AF65-F5344CB8AC3E}">
        <p14:creationId xmlns:p14="http://schemas.microsoft.com/office/powerpoint/2010/main" val="3637446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60B41F-D882-D048-8714-E5464D99DEE1}"/>
              </a:ext>
            </a:extLst>
          </p:cNvPr>
          <p:cNvSpPr>
            <a:spLocks noGrp="1"/>
          </p:cNvSpPr>
          <p:nvPr>
            <p:ph type="body" sz="quarter" idx="10"/>
          </p:nvPr>
        </p:nvSpPr>
        <p:spPr/>
        <p:txBody>
          <a:bodyPr/>
          <a:lstStyle/>
          <a:p>
            <a:r>
              <a:rPr lang="en-US" dirty="0"/>
              <a:t>Must juggle f2f and distance</a:t>
            </a:r>
          </a:p>
          <a:p>
            <a:pPr lvl="1"/>
            <a:r>
              <a:rPr lang="en-US" dirty="0"/>
              <a:t> Work, family, day-to-day life, health, and school</a:t>
            </a:r>
          </a:p>
          <a:p>
            <a:r>
              <a:rPr lang="en-US" dirty="0"/>
              <a:t>Increased technological needs (access &amp; know-how)</a:t>
            </a:r>
          </a:p>
          <a:p>
            <a:r>
              <a:rPr lang="en-US" dirty="0"/>
              <a:t>Have work experiences – continues to evolve</a:t>
            </a:r>
          </a:p>
          <a:p>
            <a:r>
              <a:rPr lang="en-US" dirty="0"/>
              <a:t>Greater need for ongoing upskilling and reskilling</a:t>
            </a:r>
          </a:p>
          <a:p>
            <a:r>
              <a:rPr lang="en-US" dirty="0"/>
              <a:t>Increased on-demand access to learning</a:t>
            </a:r>
          </a:p>
          <a:p>
            <a:r>
              <a:rPr lang="en-US" dirty="0"/>
              <a:t>Need to be recognizing and credentialed for what they know</a:t>
            </a:r>
          </a:p>
          <a:p>
            <a:r>
              <a:rPr lang="en-US" dirty="0"/>
              <a:t>Need learning to be counted for more than one requirement</a:t>
            </a:r>
          </a:p>
        </p:txBody>
      </p:sp>
      <p:sp>
        <p:nvSpPr>
          <p:cNvPr id="3" name="Title 2">
            <a:extLst>
              <a:ext uri="{FF2B5EF4-FFF2-40B4-BE49-F238E27FC236}">
                <a16:creationId xmlns:a16="http://schemas.microsoft.com/office/drawing/2014/main" id="{37F65F65-882A-2F4F-8FE8-1797A03310D8}"/>
              </a:ext>
            </a:extLst>
          </p:cNvPr>
          <p:cNvSpPr>
            <a:spLocks noGrp="1"/>
          </p:cNvSpPr>
          <p:nvPr>
            <p:ph type="title"/>
          </p:nvPr>
        </p:nvSpPr>
        <p:spPr/>
        <p:txBody>
          <a:bodyPr/>
          <a:lstStyle/>
          <a:p>
            <a:r>
              <a:rPr lang="en-US" dirty="0"/>
              <a:t>Our </a:t>
            </a:r>
            <a:r>
              <a:rPr lang="en-US" strike="sngStrike" dirty="0"/>
              <a:t>New</a:t>
            </a:r>
            <a:r>
              <a:rPr lang="en-US" dirty="0"/>
              <a:t> Current Students</a:t>
            </a:r>
          </a:p>
        </p:txBody>
      </p:sp>
    </p:spTree>
    <p:extLst>
      <p:ext uri="{BB962C8B-B14F-4D97-AF65-F5344CB8AC3E}">
        <p14:creationId xmlns:p14="http://schemas.microsoft.com/office/powerpoint/2010/main" val="1806283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BFD9120-BEA3-AD4B-92CA-BA555044282D}"/>
              </a:ext>
            </a:extLst>
          </p:cNvPr>
          <p:cNvSpPr>
            <a:spLocks noGrp="1"/>
          </p:cNvSpPr>
          <p:nvPr>
            <p:ph type="body" sz="quarter" idx="10"/>
          </p:nvPr>
        </p:nvSpPr>
        <p:spPr/>
        <p:txBody>
          <a:bodyPr/>
          <a:lstStyle/>
          <a:p>
            <a:pPr>
              <a:spcAft>
                <a:spcPts val="1200"/>
              </a:spcAft>
            </a:pPr>
            <a:r>
              <a:rPr lang="en-US" dirty="0"/>
              <a:t>Agility &amp; responsive to an unpredictable world</a:t>
            </a:r>
          </a:p>
          <a:p>
            <a:pPr>
              <a:spcAft>
                <a:spcPts val="1200"/>
              </a:spcAft>
            </a:pPr>
            <a:r>
              <a:rPr lang="en-US" dirty="0"/>
              <a:t>Ever-evolving skills and workforce needs</a:t>
            </a:r>
          </a:p>
          <a:p>
            <a:pPr>
              <a:spcAft>
                <a:spcPts val="1200"/>
              </a:spcAft>
            </a:pPr>
            <a:r>
              <a:rPr lang="en-US" dirty="0"/>
              <a:t>Further role of learning recognition</a:t>
            </a:r>
          </a:p>
          <a:p>
            <a:pPr>
              <a:spcAft>
                <a:spcPts val="1200"/>
              </a:spcAft>
            </a:pPr>
            <a:r>
              <a:rPr lang="en-US" dirty="0"/>
              <a:t>New ways of defining, delivering, assessing &amp; credentialing learning</a:t>
            </a:r>
          </a:p>
          <a:p>
            <a:pPr>
              <a:spcAft>
                <a:spcPts val="1200"/>
              </a:spcAft>
            </a:pPr>
            <a:r>
              <a:rPr lang="en-US" dirty="0"/>
              <a:t>Transparency &amp; transferability of curriculum </a:t>
            </a:r>
          </a:p>
          <a:p>
            <a:endParaRPr lang="en-US" dirty="0"/>
          </a:p>
          <a:p>
            <a:endParaRPr lang="en-US" dirty="0"/>
          </a:p>
        </p:txBody>
      </p:sp>
      <p:sp>
        <p:nvSpPr>
          <p:cNvPr id="3" name="Title 2">
            <a:extLst>
              <a:ext uri="{FF2B5EF4-FFF2-40B4-BE49-F238E27FC236}">
                <a16:creationId xmlns:a16="http://schemas.microsoft.com/office/drawing/2014/main" id="{3B0F52B3-CD40-1C47-B10C-E131B928A371}"/>
              </a:ext>
            </a:extLst>
          </p:cNvPr>
          <p:cNvSpPr>
            <a:spLocks noGrp="1"/>
          </p:cNvSpPr>
          <p:nvPr>
            <p:ph type="title"/>
          </p:nvPr>
        </p:nvSpPr>
        <p:spPr/>
        <p:txBody>
          <a:bodyPr/>
          <a:lstStyle/>
          <a:p>
            <a:r>
              <a:rPr lang="en-US" dirty="0"/>
              <a:t>Change is Possible in Higher Education</a:t>
            </a:r>
          </a:p>
        </p:txBody>
      </p:sp>
    </p:spTree>
    <p:extLst>
      <p:ext uri="{BB962C8B-B14F-4D97-AF65-F5344CB8AC3E}">
        <p14:creationId xmlns:p14="http://schemas.microsoft.com/office/powerpoint/2010/main" val="601163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83E79E-58ED-D94C-9ED7-3C870BE1E36C}"/>
              </a:ext>
            </a:extLst>
          </p:cNvPr>
          <p:cNvSpPr>
            <a:spLocks noGrp="1"/>
          </p:cNvSpPr>
          <p:nvPr>
            <p:ph type="body" sz="quarter" idx="10"/>
          </p:nvPr>
        </p:nvSpPr>
        <p:spPr/>
        <p:txBody>
          <a:bodyPr/>
          <a:lstStyle/>
          <a:p>
            <a:r>
              <a:rPr lang="en-US" dirty="0"/>
              <a:t>Equity and inclusion</a:t>
            </a:r>
          </a:p>
          <a:p>
            <a:r>
              <a:rPr lang="en-US" dirty="0"/>
              <a:t>Integration of learning and work</a:t>
            </a:r>
          </a:p>
          <a:p>
            <a:r>
              <a:rPr lang="en-US" dirty="0"/>
              <a:t>New and more collaborative approaches to curriculum</a:t>
            </a:r>
          </a:p>
          <a:p>
            <a:r>
              <a:rPr lang="en-US" dirty="0"/>
              <a:t>New ways to codify and assess learning</a:t>
            </a:r>
          </a:p>
          <a:p>
            <a:r>
              <a:rPr lang="en-US" dirty="0"/>
              <a:t>Recognition of individual student’s learning and competencies</a:t>
            </a:r>
          </a:p>
          <a:p>
            <a:r>
              <a:rPr lang="en-US" dirty="0"/>
              <a:t>Different credentialing model</a:t>
            </a:r>
          </a:p>
          <a:p>
            <a:r>
              <a:rPr lang="en-US" dirty="0"/>
              <a:t>Comprehensive student records</a:t>
            </a:r>
          </a:p>
          <a:p>
            <a:r>
              <a:rPr lang="en-US" dirty="0"/>
              <a:t>Decreased costs of education</a:t>
            </a:r>
          </a:p>
          <a:p>
            <a:endParaRPr lang="en-US" dirty="0"/>
          </a:p>
          <a:p>
            <a:endParaRPr lang="en-US" dirty="0"/>
          </a:p>
          <a:p>
            <a:endParaRPr lang="en-US" dirty="0"/>
          </a:p>
        </p:txBody>
      </p:sp>
      <p:sp>
        <p:nvSpPr>
          <p:cNvPr id="3" name="Title 2">
            <a:extLst>
              <a:ext uri="{FF2B5EF4-FFF2-40B4-BE49-F238E27FC236}">
                <a16:creationId xmlns:a16="http://schemas.microsoft.com/office/drawing/2014/main" id="{BCE39499-85EB-7E41-8475-2B3C79775E30}"/>
              </a:ext>
            </a:extLst>
          </p:cNvPr>
          <p:cNvSpPr>
            <a:spLocks noGrp="1"/>
          </p:cNvSpPr>
          <p:nvPr>
            <p:ph type="title"/>
          </p:nvPr>
        </p:nvSpPr>
        <p:spPr>
          <a:xfrm>
            <a:off x="142406" y="167911"/>
            <a:ext cx="11092721" cy="1325563"/>
          </a:xfrm>
        </p:spPr>
        <p:txBody>
          <a:bodyPr/>
          <a:lstStyle/>
          <a:p>
            <a:r>
              <a:rPr lang="en-US" dirty="0"/>
              <a:t>Learning Recognition is a Driver and Solution for Change</a:t>
            </a:r>
          </a:p>
        </p:txBody>
      </p:sp>
    </p:spTree>
    <p:extLst>
      <p:ext uri="{BB962C8B-B14F-4D97-AF65-F5344CB8AC3E}">
        <p14:creationId xmlns:p14="http://schemas.microsoft.com/office/powerpoint/2010/main" val="2285621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5D4AE3-264A-4321-9B23-6AA2824C30FF}"/>
              </a:ext>
            </a:extLst>
          </p:cNvPr>
          <p:cNvSpPr>
            <a:spLocks noGrp="1"/>
          </p:cNvSpPr>
          <p:nvPr>
            <p:ph type="body" sz="quarter" idx="10"/>
          </p:nvPr>
        </p:nvSpPr>
        <p:spPr/>
        <p:txBody>
          <a:bodyPr/>
          <a:lstStyle/>
          <a:p>
            <a:pPr marL="0" marR="0" indent="0">
              <a:spcBef>
                <a:spcPts val="0"/>
              </a:spcBef>
              <a:spcAft>
                <a:spcPts val="0"/>
              </a:spcAft>
              <a:buNone/>
            </a:pPr>
            <a:r>
              <a:rPr lang="en-US" dirty="0">
                <a:solidFill>
                  <a:srgbClr val="000000"/>
                </a:solidFill>
                <a:effectLst/>
                <a:latin typeface="Open Sans" panose="020B0606030504020204"/>
                <a:ea typeface="Times New Roman" panose="02020603050405020304" pitchFamily="18" charset="0"/>
              </a:rPr>
              <a:t>To what extent do you think the concepts you heard today can help your institution improve and extend your learning recognition opportunities for students?</a:t>
            </a:r>
            <a:endParaRPr lang="en-US" dirty="0">
              <a:effectLst/>
              <a:latin typeface="Open Sans" panose="020B0606030504020204"/>
              <a:ea typeface="Calibri" panose="020F0502020204030204" pitchFamily="34" charset="0"/>
            </a:endParaRPr>
          </a:p>
          <a:p>
            <a:pPr marL="571500" lvl="1" indent="-342900">
              <a:spcBef>
                <a:spcPts val="0"/>
              </a:spcBef>
              <a:buFont typeface="Courier New" panose="02070309020205020404" pitchFamily="49" charset="0"/>
              <a:buChar char="o"/>
            </a:pPr>
            <a:r>
              <a:rPr lang="en-US" sz="2800" dirty="0">
                <a:solidFill>
                  <a:srgbClr val="000000"/>
                </a:solidFill>
                <a:effectLst/>
                <a:latin typeface="Open Sans" panose="020B0606030504020204"/>
                <a:ea typeface="Times New Roman" panose="02020603050405020304" pitchFamily="18" charset="0"/>
              </a:rPr>
              <a:t>Very helpful</a:t>
            </a:r>
            <a:endParaRPr lang="en-US" sz="2800" dirty="0">
              <a:effectLst/>
              <a:latin typeface="Open Sans" panose="020B0606030504020204"/>
              <a:ea typeface="Calibri" panose="020F0502020204030204" pitchFamily="34" charset="0"/>
            </a:endParaRPr>
          </a:p>
          <a:p>
            <a:pPr marL="571500" lvl="1" indent="-342900">
              <a:spcBef>
                <a:spcPts val="0"/>
              </a:spcBef>
              <a:buFont typeface="Courier New" panose="02070309020205020404" pitchFamily="49" charset="0"/>
              <a:buChar char="o"/>
            </a:pPr>
            <a:r>
              <a:rPr lang="en-US" sz="2800" dirty="0">
                <a:solidFill>
                  <a:srgbClr val="000000"/>
                </a:solidFill>
                <a:effectLst/>
                <a:latin typeface="Open Sans" panose="020B0606030504020204"/>
                <a:ea typeface="Times New Roman" panose="02020603050405020304" pitchFamily="18" charset="0"/>
              </a:rPr>
              <a:t>Helpful</a:t>
            </a:r>
            <a:endParaRPr lang="en-US" sz="2800" dirty="0">
              <a:effectLst/>
              <a:latin typeface="Open Sans" panose="020B0606030504020204"/>
              <a:ea typeface="Calibri" panose="020F0502020204030204" pitchFamily="34" charset="0"/>
            </a:endParaRPr>
          </a:p>
          <a:p>
            <a:pPr marL="571500" lvl="1" indent="-342900">
              <a:spcBef>
                <a:spcPts val="0"/>
              </a:spcBef>
              <a:buFont typeface="Courier New" panose="02070309020205020404" pitchFamily="49" charset="0"/>
              <a:buChar char="o"/>
            </a:pPr>
            <a:r>
              <a:rPr lang="en-US" sz="2800" dirty="0">
                <a:solidFill>
                  <a:srgbClr val="000000"/>
                </a:solidFill>
                <a:effectLst/>
                <a:latin typeface="Open Sans" panose="020B0606030504020204"/>
                <a:ea typeface="Times New Roman" panose="02020603050405020304" pitchFamily="18" charset="0"/>
              </a:rPr>
              <a:t>Somewhat helpful</a:t>
            </a:r>
            <a:endParaRPr lang="en-US" sz="2800" dirty="0">
              <a:effectLst/>
              <a:latin typeface="Open Sans" panose="020B0606030504020204"/>
              <a:ea typeface="Calibri" panose="020F0502020204030204" pitchFamily="34" charset="0"/>
            </a:endParaRPr>
          </a:p>
          <a:p>
            <a:pPr marL="571500" lvl="1" indent="-342900">
              <a:spcBef>
                <a:spcPts val="0"/>
              </a:spcBef>
              <a:buFont typeface="Courier New" panose="02070309020205020404" pitchFamily="49" charset="0"/>
              <a:buChar char="o"/>
            </a:pPr>
            <a:r>
              <a:rPr lang="en-US" sz="2800" dirty="0">
                <a:solidFill>
                  <a:srgbClr val="000000"/>
                </a:solidFill>
                <a:effectLst/>
                <a:latin typeface="Open Sans" panose="020B0606030504020204"/>
                <a:ea typeface="Times New Roman" panose="02020603050405020304" pitchFamily="18" charset="0"/>
              </a:rPr>
              <a:t>Not very helpful</a:t>
            </a:r>
            <a:endParaRPr lang="en-US" sz="2800" dirty="0">
              <a:effectLst/>
              <a:latin typeface="Open Sans" panose="020B0606030504020204"/>
              <a:ea typeface="Calibri" panose="020F0502020204030204" pitchFamily="34" charset="0"/>
            </a:endParaRPr>
          </a:p>
          <a:p>
            <a:pPr marL="571500" lvl="1" indent="-342900">
              <a:spcBef>
                <a:spcPts val="0"/>
              </a:spcBef>
              <a:buFont typeface="Courier New" panose="02070309020205020404" pitchFamily="49" charset="0"/>
              <a:buChar char="o"/>
            </a:pPr>
            <a:r>
              <a:rPr lang="en-US" sz="2800" dirty="0">
                <a:solidFill>
                  <a:srgbClr val="000000"/>
                </a:solidFill>
                <a:effectLst/>
                <a:latin typeface="Open Sans" panose="020B0606030504020204"/>
                <a:ea typeface="Times New Roman" panose="02020603050405020304" pitchFamily="18" charset="0"/>
              </a:rPr>
              <a:t>Not helpful at all</a:t>
            </a:r>
            <a:endParaRPr lang="en-US" sz="2800" dirty="0">
              <a:effectLst/>
              <a:latin typeface="Open Sans" panose="020B0606030504020204"/>
              <a:ea typeface="Calibri" panose="020F0502020204030204" pitchFamily="34" charset="0"/>
            </a:endParaRPr>
          </a:p>
          <a:p>
            <a:endParaRPr lang="en-US" dirty="0"/>
          </a:p>
        </p:txBody>
      </p:sp>
      <p:sp>
        <p:nvSpPr>
          <p:cNvPr id="3" name="Title 2">
            <a:extLst>
              <a:ext uri="{FF2B5EF4-FFF2-40B4-BE49-F238E27FC236}">
                <a16:creationId xmlns:a16="http://schemas.microsoft.com/office/drawing/2014/main" id="{53ED5BAE-EF03-4502-AEEF-072D9DF21B24}"/>
              </a:ext>
            </a:extLst>
          </p:cNvPr>
          <p:cNvSpPr>
            <a:spLocks noGrp="1"/>
          </p:cNvSpPr>
          <p:nvPr>
            <p:ph type="title"/>
          </p:nvPr>
        </p:nvSpPr>
        <p:spPr/>
        <p:txBody>
          <a:bodyPr/>
          <a:lstStyle/>
          <a:p>
            <a:r>
              <a:rPr lang="en-US" dirty="0"/>
              <a:t>Poll Q #4</a:t>
            </a:r>
          </a:p>
        </p:txBody>
      </p:sp>
    </p:spTree>
    <p:extLst>
      <p:ext uri="{BB962C8B-B14F-4D97-AF65-F5344CB8AC3E}">
        <p14:creationId xmlns:p14="http://schemas.microsoft.com/office/powerpoint/2010/main" val="211573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4449324-E285-4ACC-AF96-7C088BE64BAD}"/>
              </a:ext>
            </a:extLst>
          </p:cNvPr>
          <p:cNvSpPr>
            <a:spLocks noGrp="1"/>
          </p:cNvSpPr>
          <p:nvPr>
            <p:ph type="body" sz="quarter" idx="10"/>
          </p:nvPr>
        </p:nvSpPr>
        <p:spPr/>
        <p:txBody>
          <a:bodyPr/>
          <a:lstStyle/>
          <a:p>
            <a:pPr marL="0" marR="0" lvl="0" indent="0">
              <a:spcBef>
                <a:spcPts val="0"/>
              </a:spcBef>
              <a:spcAft>
                <a:spcPts val="0"/>
              </a:spcAft>
              <a:buNone/>
            </a:pPr>
            <a:r>
              <a:rPr lang="en-US" sz="3200" dirty="0">
                <a:effectLst/>
                <a:latin typeface="Open Sans" panose="020B0606030504020204"/>
                <a:ea typeface="Calibri" panose="020F0502020204030204" pitchFamily="34" charset="0"/>
                <a:cs typeface="Times New Roman" panose="02020603050405020304" pitchFamily="18" charset="0"/>
              </a:rPr>
              <a:t>How familiar are you with prior learning assessment? </a:t>
            </a:r>
          </a:p>
          <a:p>
            <a:pPr marL="742950" marR="0" lvl="1" indent="-285750">
              <a:spcBef>
                <a:spcPts val="0"/>
              </a:spcBef>
              <a:spcAft>
                <a:spcPts val="0"/>
              </a:spcAft>
              <a:buFont typeface="Courier New" panose="02070309020205020404" pitchFamily="49" charset="0"/>
              <a:buChar char="o"/>
            </a:pPr>
            <a:r>
              <a:rPr lang="en-US" sz="3200" dirty="0">
                <a:effectLst/>
                <a:latin typeface="Open Sans" panose="020B0606030504020204"/>
                <a:ea typeface="Calibri" panose="020F0502020204030204" pitchFamily="34" charset="0"/>
                <a:cs typeface="Times New Roman" panose="02020603050405020304" pitchFamily="18" charset="0"/>
              </a:rPr>
              <a:t>Not a clue, this is my first-time hearing about it</a:t>
            </a:r>
          </a:p>
          <a:p>
            <a:pPr marL="742950" marR="0" lvl="1" indent="-285750">
              <a:spcBef>
                <a:spcPts val="0"/>
              </a:spcBef>
              <a:spcAft>
                <a:spcPts val="0"/>
              </a:spcAft>
              <a:buFont typeface="Courier New" panose="02070309020205020404" pitchFamily="49" charset="0"/>
              <a:buChar char="o"/>
            </a:pPr>
            <a:r>
              <a:rPr lang="en-US" sz="3200" dirty="0">
                <a:effectLst/>
                <a:latin typeface="Open Sans" panose="020B0606030504020204"/>
                <a:ea typeface="Calibri" panose="020F0502020204030204" pitchFamily="34" charset="0"/>
                <a:cs typeface="Times New Roman" panose="02020603050405020304" pitchFamily="18" charset="0"/>
              </a:rPr>
              <a:t>I have heard about it before, but I’m still pretty new</a:t>
            </a:r>
          </a:p>
          <a:p>
            <a:pPr marL="742950" marR="0" lvl="1" indent="-285750">
              <a:spcBef>
                <a:spcPts val="0"/>
              </a:spcBef>
              <a:spcAft>
                <a:spcPts val="0"/>
              </a:spcAft>
              <a:buFont typeface="Courier New" panose="02070309020205020404" pitchFamily="49" charset="0"/>
              <a:buChar char="o"/>
            </a:pPr>
            <a:r>
              <a:rPr lang="en-US" sz="3200" dirty="0">
                <a:effectLst/>
                <a:latin typeface="Open Sans" panose="020B0606030504020204"/>
                <a:ea typeface="Calibri" panose="020F0502020204030204" pitchFamily="34" charset="0"/>
                <a:cs typeface="Times New Roman" panose="02020603050405020304" pitchFamily="18" charset="0"/>
              </a:rPr>
              <a:t>I have a pretty good understanding of PLA</a:t>
            </a:r>
          </a:p>
          <a:p>
            <a:pPr marL="742950" marR="0" lvl="1" indent="-285750">
              <a:spcBef>
                <a:spcPts val="0"/>
              </a:spcBef>
              <a:spcAft>
                <a:spcPts val="0"/>
              </a:spcAft>
              <a:buFont typeface="Courier New" panose="02070309020205020404" pitchFamily="49" charset="0"/>
              <a:buChar char="o"/>
            </a:pPr>
            <a:r>
              <a:rPr lang="en-US" sz="3200" dirty="0">
                <a:effectLst/>
                <a:latin typeface="Open Sans" panose="020B0606030504020204"/>
                <a:ea typeface="Calibri" panose="020F0502020204030204" pitchFamily="34" charset="0"/>
                <a:cs typeface="Times New Roman" panose="02020603050405020304" pitchFamily="18" charset="0"/>
              </a:rPr>
              <a:t>I’ve got this, I am very familiar with PLA</a:t>
            </a:r>
          </a:p>
          <a:p>
            <a:pPr marL="0" indent="0">
              <a:buNone/>
            </a:pPr>
            <a:endParaRPr lang="en-US" dirty="0"/>
          </a:p>
        </p:txBody>
      </p:sp>
      <p:sp>
        <p:nvSpPr>
          <p:cNvPr id="3" name="Title 2">
            <a:extLst>
              <a:ext uri="{FF2B5EF4-FFF2-40B4-BE49-F238E27FC236}">
                <a16:creationId xmlns:a16="http://schemas.microsoft.com/office/drawing/2014/main" id="{9EF55FF4-DB19-4040-9616-595600A7C495}"/>
              </a:ext>
            </a:extLst>
          </p:cNvPr>
          <p:cNvSpPr>
            <a:spLocks noGrp="1"/>
          </p:cNvSpPr>
          <p:nvPr>
            <p:ph type="title"/>
          </p:nvPr>
        </p:nvSpPr>
        <p:spPr/>
        <p:txBody>
          <a:bodyPr/>
          <a:lstStyle/>
          <a:p>
            <a:r>
              <a:rPr lang="en-US" dirty="0"/>
              <a:t>Poll Q #1</a:t>
            </a:r>
          </a:p>
        </p:txBody>
      </p:sp>
    </p:spTree>
    <p:extLst>
      <p:ext uri="{BB962C8B-B14F-4D97-AF65-F5344CB8AC3E}">
        <p14:creationId xmlns:p14="http://schemas.microsoft.com/office/powerpoint/2010/main" val="176411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0883C3-252D-4E4D-87F7-0ED60B215864}"/>
              </a:ext>
            </a:extLst>
          </p:cNvPr>
          <p:cNvSpPr>
            <a:spLocks noGrp="1"/>
          </p:cNvSpPr>
          <p:nvPr>
            <p:ph type="body" sz="quarter" idx="10"/>
          </p:nvPr>
        </p:nvSpPr>
        <p:spPr/>
        <p:txBody>
          <a:bodyPr>
            <a:normAutofit/>
          </a:bodyPr>
          <a:lstStyle/>
          <a:p>
            <a:pPr marL="600075">
              <a:spcBef>
                <a:spcPts val="0"/>
              </a:spcBef>
            </a:pPr>
            <a:r>
              <a:rPr lang="en-US" sz="2400" dirty="0">
                <a:effectLst/>
                <a:latin typeface="Open Sans" panose="020B0606030504020204"/>
                <a:ea typeface="Calibri" panose="020F0502020204030204" pitchFamily="34" charset="0"/>
              </a:rPr>
              <a:t>Recent findings from a 72-institution study conducted by CAEL and WICHE suggest that PLA offers:</a:t>
            </a:r>
          </a:p>
          <a:p>
            <a:pPr marL="600075">
              <a:spcBef>
                <a:spcPts val="0"/>
              </a:spcBef>
            </a:pPr>
            <a:endParaRPr lang="en-US" sz="2400" dirty="0">
              <a:latin typeface="Open Sans" panose="020B0606030504020204"/>
              <a:ea typeface="Calibri" panose="020F0502020204030204" pitchFamily="34" charset="0"/>
            </a:endParaRPr>
          </a:p>
          <a:p>
            <a:pPr marL="1057275">
              <a:spcBef>
                <a:spcPts val="0"/>
              </a:spcBef>
            </a:pPr>
            <a:r>
              <a:rPr lang="en-US" sz="2400" b="1" dirty="0">
                <a:latin typeface="Open Sans" panose="020B0606030504020204"/>
                <a:ea typeface="Calibri" panose="020F0502020204030204" pitchFamily="34" charset="0"/>
              </a:rPr>
              <a:t>Higher degree completion </a:t>
            </a:r>
          </a:p>
          <a:p>
            <a:pPr marL="1057275">
              <a:spcBef>
                <a:spcPts val="0"/>
              </a:spcBef>
            </a:pPr>
            <a:r>
              <a:rPr lang="en-US" sz="2400" b="1" dirty="0">
                <a:latin typeface="Open Sans" panose="020B0606030504020204"/>
                <a:ea typeface="Calibri" panose="020F0502020204030204" pitchFamily="34" charset="0"/>
              </a:rPr>
              <a:t>Reduced time to degree </a:t>
            </a:r>
          </a:p>
          <a:p>
            <a:pPr marL="1057275">
              <a:spcBef>
                <a:spcPts val="0"/>
              </a:spcBef>
            </a:pPr>
            <a:r>
              <a:rPr lang="en-US" sz="2400" b="1" dirty="0">
                <a:latin typeface="Open Sans" panose="020B0606030504020204"/>
                <a:ea typeface="Calibri" panose="020F0502020204030204" pitchFamily="34" charset="0"/>
              </a:rPr>
              <a:t>Reduced cost </a:t>
            </a:r>
          </a:p>
          <a:p>
            <a:pPr marL="1057275">
              <a:spcBef>
                <a:spcPts val="0"/>
              </a:spcBef>
            </a:pPr>
            <a:r>
              <a:rPr lang="en-US" sz="2400" b="1" dirty="0">
                <a:latin typeface="Open Sans" panose="020B0606030504020204"/>
                <a:ea typeface="Calibri" panose="020F0502020204030204" pitchFamily="34" charset="0"/>
              </a:rPr>
              <a:t>Increased residential credit earning </a:t>
            </a:r>
          </a:p>
          <a:p>
            <a:pPr marL="600075">
              <a:spcBef>
                <a:spcPts val="0"/>
              </a:spcBef>
            </a:pPr>
            <a:endParaRPr lang="en-US" sz="2400" dirty="0">
              <a:effectLst/>
              <a:latin typeface="Open Sans" panose="020B0606030504020204"/>
              <a:ea typeface="Calibri" panose="020F0502020204030204" pitchFamily="34" charset="0"/>
            </a:endParaRPr>
          </a:p>
          <a:p>
            <a:pPr marL="600075">
              <a:spcBef>
                <a:spcPts val="0"/>
              </a:spcBef>
            </a:pPr>
            <a:r>
              <a:rPr lang="en-US" sz="2400" dirty="0">
                <a:effectLst/>
                <a:latin typeface="Open Sans" panose="020B0606030504020204"/>
                <a:ea typeface="Calibri" panose="020F0502020204030204" pitchFamily="34" charset="0"/>
              </a:rPr>
              <a:t>And yet, just over 10 percent of the adult students in our sample had earned credit from PLA – with rates even lower for students of color and students from low-income backgrounds.</a:t>
            </a:r>
          </a:p>
          <a:p>
            <a:pPr marL="600075">
              <a:spcBef>
                <a:spcPts val="0"/>
              </a:spcBef>
            </a:pPr>
            <a:endParaRPr lang="en-US" sz="2400" dirty="0">
              <a:effectLst/>
              <a:latin typeface="Calibri" panose="020F0502020204030204" pitchFamily="34" charset="0"/>
              <a:ea typeface="Calibri" panose="020F0502020204030204" pitchFamily="34" charset="0"/>
            </a:endParaRPr>
          </a:p>
        </p:txBody>
      </p:sp>
      <p:sp>
        <p:nvSpPr>
          <p:cNvPr id="3" name="Title 2">
            <a:extLst>
              <a:ext uri="{FF2B5EF4-FFF2-40B4-BE49-F238E27FC236}">
                <a16:creationId xmlns:a16="http://schemas.microsoft.com/office/drawing/2014/main" id="{900C8D0C-8A1E-46AA-B3F8-199AC87D90FF}"/>
              </a:ext>
            </a:extLst>
          </p:cNvPr>
          <p:cNvSpPr>
            <a:spLocks noGrp="1"/>
          </p:cNvSpPr>
          <p:nvPr>
            <p:ph type="title"/>
          </p:nvPr>
        </p:nvSpPr>
        <p:spPr/>
        <p:txBody>
          <a:bodyPr/>
          <a:lstStyle/>
          <a:p>
            <a:r>
              <a:rPr lang="en-US" dirty="0"/>
              <a:t>PLA makes a difference…but it remains elusive</a:t>
            </a:r>
          </a:p>
        </p:txBody>
      </p:sp>
    </p:spTree>
    <p:extLst>
      <p:ext uri="{BB962C8B-B14F-4D97-AF65-F5344CB8AC3E}">
        <p14:creationId xmlns:p14="http://schemas.microsoft.com/office/powerpoint/2010/main" val="247235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00C8D0C-8A1E-46AA-B3F8-199AC87D90FF}"/>
              </a:ext>
            </a:extLst>
          </p:cNvPr>
          <p:cNvSpPr>
            <a:spLocks noGrp="1"/>
          </p:cNvSpPr>
          <p:nvPr>
            <p:ph type="title"/>
          </p:nvPr>
        </p:nvSpPr>
        <p:spPr/>
        <p:txBody>
          <a:bodyPr/>
          <a:lstStyle/>
          <a:p>
            <a:r>
              <a:rPr lang="en-US" sz="4400" dirty="0"/>
              <a:t>Several partners contributed to the landscape analysis</a:t>
            </a:r>
            <a:endParaRPr lang="en-US" dirty="0"/>
          </a:p>
        </p:txBody>
      </p:sp>
      <p:pic>
        <p:nvPicPr>
          <p:cNvPr id="7" name="Picture 4" descr="Image result for clasp low income policy solutions">
            <a:extLst>
              <a:ext uri="{FF2B5EF4-FFF2-40B4-BE49-F238E27FC236}">
                <a16:creationId xmlns:a16="http://schemas.microsoft.com/office/drawing/2014/main" id="{CBCB8B93-CBAF-4718-8076-432B478442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2921" y="5215845"/>
            <a:ext cx="3241785" cy="165331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Image result for wcet image">
            <a:extLst>
              <a:ext uri="{FF2B5EF4-FFF2-40B4-BE49-F238E27FC236}">
                <a16:creationId xmlns:a16="http://schemas.microsoft.com/office/drawing/2014/main" id="{8A84BD8E-63E4-424D-95A4-06FB9EE46F1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841" y="5813352"/>
            <a:ext cx="2797954" cy="91953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2" descr="Image result for rutgers">
            <a:extLst>
              <a:ext uri="{FF2B5EF4-FFF2-40B4-BE49-F238E27FC236}">
                <a16:creationId xmlns:a16="http://schemas.microsoft.com/office/drawing/2014/main" id="{E1DCF2D2-A191-4652-84EB-632841A8FAD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7128" y="3392232"/>
            <a:ext cx="1788594" cy="179440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0" descr="Image result for cael">
            <a:extLst>
              <a:ext uri="{FF2B5EF4-FFF2-40B4-BE49-F238E27FC236}">
                <a16:creationId xmlns:a16="http://schemas.microsoft.com/office/drawing/2014/main" id="{7DA29294-4D85-447F-8292-7450036F14D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9861" y="3519486"/>
            <a:ext cx="3203288" cy="165331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2" descr="Image result for empire state suny">
            <a:extLst>
              <a:ext uri="{FF2B5EF4-FFF2-40B4-BE49-F238E27FC236}">
                <a16:creationId xmlns:a16="http://schemas.microsoft.com/office/drawing/2014/main" id="{B3C2E61D-D570-4CD2-BA29-690BBAD53CA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8434" y="1882705"/>
            <a:ext cx="2189632" cy="11135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mage result for aacrao">
            <a:extLst>
              <a:ext uri="{FF2B5EF4-FFF2-40B4-BE49-F238E27FC236}">
                <a16:creationId xmlns:a16="http://schemas.microsoft.com/office/drawing/2014/main" id="{149C0BC7-4C60-4173-918B-CC7008DE285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55296" y="1883045"/>
            <a:ext cx="2626563" cy="124885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Image result for thurgood marshall college fund">
            <a:extLst>
              <a:ext uri="{FF2B5EF4-FFF2-40B4-BE49-F238E27FC236}">
                <a16:creationId xmlns:a16="http://schemas.microsoft.com/office/drawing/2014/main" id="{9E80A3B0-C204-41E9-9B8F-F05AEBA92B7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15493" y="1807525"/>
            <a:ext cx="1774352" cy="1905179"/>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descr="Image result for naspa">
            <a:extLst>
              <a:ext uri="{FF2B5EF4-FFF2-40B4-BE49-F238E27FC236}">
                <a16:creationId xmlns:a16="http://schemas.microsoft.com/office/drawing/2014/main" id="{B1DE0A24-A6FF-48A4-BD73-3B6E19CF105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 y="1448533"/>
            <a:ext cx="2797954" cy="164585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4" descr="Image result for ace military credit recommendation logo">
            <a:extLst>
              <a:ext uri="{FF2B5EF4-FFF2-40B4-BE49-F238E27FC236}">
                <a16:creationId xmlns:a16="http://schemas.microsoft.com/office/drawing/2014/main" id="{AC1EDBBE-7865-4388-AAD9-2524FDB6DE5F}"/>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093636" y="4210210"/>
            <a:ext cx="1874215" cy="91953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Image result for upcea">
            <a:extLst>
              <a:ext uri="{FF2B5EF4-FFF2-40B4-BE49-F238E27FC236}">
                <a16:creationId xmlns:a16="http://schemas.microsoft.com/office/drawing/2014/main" id="{B8DE27AF-3B1B-43FB-B17E-7DAFDA959F8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515493" y="5491677"/>
            <a:ext cx="1544576" cy="87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599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904D-B90E-44CE-93A4-6BCC0296C22F}"/>
              </a:ext>
            </a:extLst>
          </p:cNvPr>
          <p:cNvSpPr>
            <a:spLocks noGrp="1"/>
          </p:cNvSpPr>
          <p:nvPr>
            <p:ph type="ctrTitle"/>
          </p:nvPr>
        </p:nvSpPr>
        <p:spPr/>
        <p:txBody>
          <a:bodyPr>
            <a:normAutofit fontScale="90000"/>
          </a:bodyPr>
          <a:lstStyle/>
          <a:p>
            <a:br>
              <a:rPr lang="en-US" dirty="0"/>
            </a:br>
            <a:r>
              <a:rPr lang="en-US" sz="4400" b="1" i="0" dirty="0">
                <a:solidFill>
                  <a:srgbClr val="1B4075"/>
                </a:solidFill>
                <a:effectLst/>
                <a:latin typeface="Open Sans" panose="020B0606030504020204"/>
              </a:rPr>
              <a:t>Advising and PLA for Degree Completion</a:t>
            </a:r>
            <a:endParaRPr lang="en-US" sz="4400" dirty="0"/>
          </a:p>
        </p:txBody>
      </p:sp>
      <p:sp>
        <p:nvSpPr>
          <p:cNvPr id="3" name="Subtitle 2">
            <a:extLst>
              <a:ext uri="{FF2B5EF4-FFF2-40B4-BE49-F238E27FC236}">
                <a16:creationId xmlns:a16="http://schemas.microsoft.com/office/drawing/2014/main" id="{E0DAECE9-A726-4F67-8A1D-522C7FA9B2E9}"/>
              </a:ext>
            </a:extLst>
          </p:cNvPr>
          <p:cNvSpPr>
            <a:spLocks noGrp="1"/>
          </p:cNvSpPr>
          <p:nvPr>
            <p:ph type="subTitle" idx="1"/>
          </p:nvPr>
        </p:nvSpPr>
        <p:spPr/>
        <p:txBody>
          <a:bodyPr>
            <a:normAutofit lnSpcReduction="10000"/>
          </a:bodyPr>
          <a:lstStyle/>
          <a:p>
            <a:r>
              <a:rPr lang="en-US" b="0" i="0" dirty="0">
                <a:solidFill>
                  <a:srgbClr val="212529"/>
                </a:solidFill>
                <a:effectLst/>
                <a:latin typeface="Open Sans" panose="020B0606030504020204"/>
              </a:rPr>
              <a:t>Alexa Wesley and Amelia Parnell </a:t>
            </a:r>
          </a:p>
          <a:p>
            <a:r>
              <a:rPr lang="en-US" b="0" i="0" dirty="0">
                <a:solidFill>
                  <a:srgbClr val="212529"/>
                </a:solidFill>
                <a:effectLst/>
                <a:latin typeface="Open Sans" panose="020B0606030504020204"/>
              </a:rPr>
              <a:t>NASPA-Student Affairs Administrators in Higher Education</a:t>
            </a:r>
            <a:endParaRPr lang="en-US" dirty="0"/>
          </a:p>
        </p:txBody>
      </p:sp>
    </p:spTree>
    <p:extLst>
      <p:ext uri="{BB962C8B-B14F-4D97-AF65-F5344CB8AC3E}">
        <p14:creationId xmlns:p14="http://schemas.microsoft.com/office/powerpoint/2010/main" val="2622284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Poll Q #2:  </a:t>
            </a:r>
          </a:p>
        </p:txBody>
      </p:sp>
      <p:sp>
        <p:nvSpPr>
          <p:cNvPr id="5" name="Content Placeholder 4"/>
          <p:cNvSpPr>
            <a:spLocks noGrp="1"/>
          </p:cNvSpPr>
          <p:nvPr>
            <p:ph sz="half" idx="2"/>
          </p:nvPr>
        </p:nvSpPr>
        <p:spPr>
          <a:xfrm>
            <a:off x="619125" y="1825625"/>
            <a:ext cx="11058523" cy="4351338"/>
          </a:xfrm>
        </p:spPr>
        <p:txBody>
          <a:bodyPr>
            <a:normAutofit/>
          </a:bodyPr>
          <a:lstStyle/>
          <a:p>
            <a:pPr marL="0" indent="0">
              <a:buNone/>
            </a:pPr>
            <a:r>
              <a:rPr lang="en-US" dirty="0"/>
              <a:t>How frequently are you involved with advising adult learners about their PLA options?</a:t>
            </a:r>
          </a:p>
          <a:p>
            <a:pPr marL="914400" lvl="1" indent="-457200">
              <a:buFont typeface="+mj-lt"/>
              <a:buAutoNum type="alphaLcParenR"/>
            </a:pPr>
            <a:r>
              <a:rPr lang="en-US" dirty="0"/>
              <a:t>Often</a:t>
            </a:r>
          </a:p>
          <a:p>
            <a:pPr marL="914400" lvl="1" indent="-457200">
              <a:buFont typeface="+mj-lt"/>
              <a:buAutoNum type="alphaLcParenR"/>
            </a:pPr>
            <a:r>
              <a:rPr lang="en-US" dirty="0"/>
              <a:t>Occasionally</a:t>
            </a:r>
          </a:p>
          <a:p>
            <a:pPr marL="914400" lvl="1" indent="-457200">
              <a:buFont typeface="+mj-lt"/>
              <a:buAutoNum type="alphaLcParenR"/>
            </a:pPr>
            <a:r>
              <a:rPr lang="en-US" dirty="0"/>
              <a:t>Rarely</a:t>
            </a:r>
          </a:p>
          <a:p>
            <a:pPr marL="914400" lvl="1" indent="-457200">
              <a:buFont typeface="+mj-lt"/>
              <a:buAutoNum type="alphaLcParenR"/>
            </a:pPr>
            <a:r>
              <a:rPr lang="en-US" dirty="0"/>
              <a:t>Not at all</a:t>
            </a:r>
          </a:p>
          <a:p>
            <a:pPr lvl="1"/>
            <a:endParaRPr lang="en-US" dirty="0"/>
          </a:p>
        </p:txBody>
      </p:sp>
    </p:spTree>
    <p:extLst>
      <p:ext uri="{BB962C8B-B14F-4D97-AF65-F5344CB8AC3E}">
        <p14:creationId xmlns:p14="http://schemas.microsoft.com/office/powerpoint/2010/main" val="2913753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995D49-A1C5-4248-B2B8-F14E7F57DD51}"/>
              </a:ext>
            </a:extLst>
          </p:cNvPr>
          <p:cNvSpPr>
            <a:spLocks noGrp="1"/>
          </p:cNvSpPr>
          <p:nvPr>
            <p:ph type="title"/>
          </p:nvPr>
        </p:nvSpPr>
        <p:spPr>
          <a:xfrm>
            <a:off x="619125" y="107950"/>
            <a:ext cx="10515600" cy="1325563"/>
          </a:xfrm>
        </p:spPr>
        <p:txBody>
          <a:bodyPr/>
          <a:lstStyle/>
          <a:p>
            <a:r>
              <a:rPr lang="en-US" dirty="0"/>
              <a:t>Current Trends in Advising </a:t>
            </a:r>
          </a:p>
        </p:txBody>
      </p:sp>
      <p:sp>
        <p:nvSpPr>
          <p:cNvPr id="5" name="Content Placeholder 4"/>
          <p:cNvSpPr>
            <a:spLocks noGrp="1"/>
          </p:cNvSpPr>
          <p:nvPr>
            <p:ph sz="half" idx="2"/>
          </p:nvPr>
        </p:nvSpPr>
        <p:spPr>
          <a:xfrm>
            <a:off x="370703" y="1825624"/>
            <a:ext cx="11491783" cy="4797597"/>
          </a:xfrm>
        </p:spPr>
        <p:txBody>
          <a:bodyPr>
            <a:noAutofit/>
          </a:bodyPr>
          <a:lstStyle/>
          <a:p>
            <a:pPr marL="0" indent="0">
              <a:lnSpc>
                <a:spcPct val="126000"/>
              </a:lnSpc>
              <a:spcBef>
                <a:spcPts val="0"/>
              </a:spcBef>
              <a:spcAft>
                <a:spcPts val="1200"/>
              </a:spcAft>
              <a:buNone/>
            </a:pPr>
            <a:r>
              <a:rPr lang="en-US" sz="2000" b="1" dirty="0"/>
              <a:t>Multiple Models: </a:t>
            </a:r>
            <a:r>
              <a:rPr lang="en-US" sz="1800" dirty="0"/>
              <a:t>Structures and processes by which advising resources are delivered continue to evolve. For example, many campuses are considering centralized versus decentralized approaches. </a:t>
            </a:r>
          </a:p>
          <a:p>
            <a:pPr marL="0" indent="0">
              <a:lnSpc>
                <a:spcPct val="126000"/>
              </a:lnSpc>
              <a:spcBef>
                <a:spcPts val="0"/>
              </a:spcBef>
              <a:spcAft>
                <a:spcPts val="1200"/>
              </a:spcAft>
              <a:buNone/>
            </a:pPr>
            <a:r>
              <a:rPr lang="en-US" sz="2000" b="1" dirty="0"/>
              <a:t>Technology Use: </a:t>
            </a:r>
            <a:r>
              <a:rPr lang="en-US" sz="1800" dirty="0"/>
              <a:t>Most institutions that aim to provide a high-quality advising experience leverage technology to perform a variety of functions that help advance student persistence and completion outcomes.</a:t>
            </a:r>
          </a:p>
          <a:p>
            <a:pPr marL="0" indent="0">
              <a:lnSpc>
                <a:spcPct val="126000"/>
              </a:lnSpc>
              <a:spcBef>
                <a:spcPts val="0"/>
              </a:spcBef>
              <a:spcAft>
                <a:spcPts val="1200"/>
              </a:spcAft>
              <a:buNone/>
            </a:pPr>
            <a:r>
              <a:rPr lang="en-US" sz="2000" b="1" dirty="0"/>
              <a:t>Personnel Shifts: </a:t>
            </a:r>
            <a:r>
              <a:rPr lang="en-US" sz="1800" dirty="0"/>
              <a:t>To address high case loads, campuses can provide career ladder opportunities with a specific focus on leveraging PLA. </a:t>
            </a:r>
          </a:p>
          <a:p>
            <a:pPr marL="0" indent="0">
              <a:lnSpc>
                <a:spcPct val="126000"/>
              </a:lnSpc>
              <a:spcBef>
                <a:spcPts val="0"/>
              </a:spcBef>
              <a:spcAft>
                <a:spcPts val="600"/>
              </a:spcAft>
              <a:buNone/>
            </a:pPr>
            <a:r>
              <a:rPr lang="en-US" sz="2000" b="1" dirty="0"/>
              <a:t>Integration: </a:t>
            </a:r>
            <a:r>
              <a:rPr lang="en-US" sz="1800" dirty="0"/>
              <a:t>Many campuses are increasing their emphasis on delivering a holistic and integrated advising experience. </a:t>
            </a:r>
          </a:p>
        </p:txBody>
      </p:sp>
    </p:spTree>
    <p:extLst>
      <p:ext uri="{BB962C8B-B14F-4D97-AF65-F5344CB8AC3E}">
        <p14:creationId xmlns:p14="http://schemas.microsoft.com/office/powerpoint/2010/main" val="378074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44929" y="1825625"/>
            <a:ext cx="5774871" cy="4901746"/>
          </a:xfrm>
        </p:spPr>
        <p:txBody>
          <a:bodyPr>
            <a:normAutofit/>
          </a:bodyPr>
          <a:lstStyle/>
          <a:p>
            <a:pPr marL="0" lvl="0" indent="0">
              <a:lnSpc>
                <a:spcPct val="100000"/>
              </a:lnSpc>
              <a:spcBef>
                <a:spcPts val="0"/>
              </a:spcBef>
              <a:spcAft>
                <a:spcPts val="1200"/>
              </a:spcAft>
              <a:buClrTx/>
              <a:buNone/>
              <a:defRPr/>
            </a:pPr>
            <a:r>
              <a:rPr lang="en-US" sz="2600" b="1" dirty="0"/>
              <a:t>Research Questions </a:t>
            </a:r>
          </a:p>
          <a:p>
            <a:pPr marL="514350" lvl="0" indent="-514350">
              <a:spcBef>
                <a:spcPts val="0"/>
              </a:spcBef>
              <a:spcAft>
                <a:spcPts val="1200"/>
              </a:spcAft>
              <a:buFont typeface="+mj-lt"/>
              <a:buAutoNum type="arabicPeriod"/>
              <a:defRPr/>
            </a:pPr>
            <a:r>
              <a:rPr lang="en-US" sz="2400" dirty="0">
                <a:solidFill>
                  <a:prstClr val="black"/>
                </a:solidFill>
              </a:rPr>
              <a:t>To what extent are shifts in higher education impacting advising practices related to PLA?  </a:t>
            </a:r>
          </a:p>
          <a:p>
            <a:pPr marL="514350" lvl="0" indent="-514350">
              <a:spcBef>
                <a:spcPts val="0"/>
              </a:spcBef>
              <a:spcAft>
                <a:spcPts val="1200"/>
              </a:spcAft>
              <a:buFont typeface="+mj-lt"/>
              <a:buAutoNum type="arabicPeriod"/>
              <a:defRPr/>
            </a:pPr>
            <a:r>
              <a:rPr lang="en-US" sz="2400" dirty="0">
                <a:solidFill>
                  <a:prstClr val="black"/>
                </a:solidFill>
              </a:rPr>
              <a:t>In what ways are advisors helping students navigate the PLA process? </a:t>
            </a:r>
          </a:p>
          <a:p>
            <a:pPr marL="514350" lvl="0" indent="-514350">
              <a:spcBef>
                <a:spcPts val="0"/>
              </a:spcBef>
              <a:spcAft>
                <a:spcPts val="1200"/>
              </a:spcAft>
              <a:buFont typeface="+mj-lt"/>
              <a:buAutoNum type="arabicPeriod"/>
              <a:defRPr/>
            </a:pPr>
            <a:r>
              <a:rPr lang="en-US" sz="2400" dirty="0">
                <a:solidFill>
                  <a:prstClr val="black"/>
                </a:solidFill>
              </a:rPr>
              <a:t>What do advisors perceive as key student challenges related to PLA and how are they addressing them? </a:t>
            </a:r>
            <a:endParaRPr lang="en-US" sz="2400" dirty="0"/>
          </a:p>
          <a:p>
            <a:pPr marL="0" indent="0">
              <a:buNone/>
            </a:pPr>
            <a:endParaRPr lang="en-US" dirty="0"/>
          </a:p>
        </p:txBody>
      </p:sp>
      <p:sp>
        <p:nvSpPr>
          <p:cNvPr id="3" name="Content Placeholder 2"/>
          <p:cNvSpPr>
            <a:spLocks noGrp="1"/>
          </p:cNvSpPr>
          <p:nvPr>
            <p:ph sz="half" idx="2"/>
          </p:nvPr>
        </p:nvSpPr>
        <p:spPr>
          <a:xfrm>
            <a:off x="6172199" y="1825625"/>
            <a:ext cx="5845630" cy="4901746"/>
          </a:xfrm>
        </p:spPr>
        <p:txBody>
          <a:bodyPr/>
          <a:lstStyle/>
          <a:p>
            <a:pPr marL="0" indent="0">
              <a:lnSpc>
                <a:spcPct val="100000"/>
              </a:lnSpc>
              <a:spcBef>
                <a:spcPts val="0"/>
              </a:spcBef>
              <a:spcAft>
                <a:spcPts val="1200"/>
              </a:spcAft>
              <a:buNone/>
            </a:pPr>
            <a:r>
              <a:rPr lang="en-US" sz="2600" b="1" dirty="0"/>
              <a:t>Methodology</a:t>
            </a:r>
          </a:p>
          <a:p>
            <a:r>
              <a:rPr lang="en-US" sz="2400" dirty="0"/>
              <a:t>Video and phone interviews with practitioners in advising-related roles at institutions</a:t>
            </a:r>
          </a:p>
          <a:p>
            <a:r>
              <a:rPr lang="en-US" sz="2400" dirty="0"/>
              <a:t>National survey of student affairs professionals with advising roles, including closed and open-ended questions </a:t>
            </a:r>
          </a:p>
          <a:p>
            <a:pPr marL="0" indent="0">
              <a:buNone/>
            </a:pPr>
            <a:endParaRPr lang="en-US" dirty="0"/>
          </a:p>
        </p:txBody>
      </p:sp>
      <p:sp>
        <p:nvSpPr>
          <p:cNvPr id="4" name="Title 3"/>
          <p:cNvSpPr>
            <a:spLocks noGrp="1"/>
          </p:cNvSpPr>
          <p:nvPr>
            <p:ph type="title"/>
          </p:nvPr>
        </p:nvSpPr>
        <p:spPr/>
        <p:txBody>
          <a:bodyPr/>
          <a:lstStyle/>
          <a:p>
            <a:r>
              <a:rPr lang="en-US" dirty="0"/>
              <a:t>Research Level-Setting</a:t>
            </a:r>
          </a:p>
        </p:txBody>
      </p:sp>
    </p:spTree>
    <p:extLst>
      <p:ext uri="{BB962C8B-B14F-4D97-AF65-F5344CB8AC3E}">
        <p14:creationId xmlns:p14="http://schemas.microsoft.com/office/powerpoint/2010/main" val="354980345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2580</TotalTime>
  <Words>1755</Words>
  <Application>Microsoft Office PowerPoint</Application>
  <PresentationFormat>Widescreen</PresentationFormat>
  <Paragraphs>186</Paragraphs>
  <Slides>26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Avenir Next LT W01 Bold</vt:lpstr>
      <vt:lpstr>Calibri</vt:lpstr>
      <vt:lpstr>Courier New</vt:lpstr>
      <vt:lpstr>Open Sans</vt:lpstr>
      <vt:lpstr>Open Sans Light</vt:lpstr>
      <vt:lpstr>Times New Roman</vt:lpstr>
      <vt:lpstr>Wingdings</vt:lpstr>
      <vt:lpstr>Custom Design</vt:lpstr>
      <vt:lpstr>Prior Learning Assessment: the Impact for Today’s Students and the Importance for Tomorrow’s</vt:lpstr>
      <vt:lpstr>What are we going to talk about today? </vt:lpstr>
      <vt:lpstr>Poll Q #1</vt:lpstr>
      <vt:lpstr>PLA makes a difference…but it remains elusive</vt:lpstr>
      <vt:lpstr>Several partners contributed to the landscape analysis</vt:lpstr>
      <vt:lpstr> Advising and PLA for Degree Completion</vt:lpstr>
      <vt:lpstr>Poll Q #2:  </vt:lpstr>
      <vt:lpstr>Current Trends in Advising </vt:lpstr>
      <vt:lpstr>Research Level-Setting</vt:lpstr>
      <vt:lpstr>Key Findings</vt:lpstr>
      <vt:lpstr>Recommendations </vt:lpstr>
      <vt:lpstr>The Current State of Prior Learning Policies</vt:lpstr>
      <vt:lpstr>Poll Q #3</vt:lpstr>
      <vt:lpstr>Introduction to the Brief</vt:lpstr>
      <vt:lpstr>Key Highlights</vt:lpstr>
      <vt:lpstr>Key Highlights</vt:lpstr>
      <vt:lpstr>PLA Policies as Equity Levers</vt:lpstr>
      <vt:lpstr>PLA Policies as Equity Levers</vt:lpstr>
      <vt:lpstr>Recommendations </vt:lpstr>
      <vt:lpstr>Recommendations</vt:lpstr>
      <vt:lpstr>Learning Recognition and the Future of Higher Education</vt:lpstr>
      <vt:lpstr>Introduction to the Brief</vt:lpstr>
      <vt:lpstr>Our New Current Students</vt:lpstr>
      <vt:lpstr>Change is Possible in Higher Education</vt:lpstr>
      <vt:lpstr>Learning Recognition is a Driver and Solution for Change</vt:lpstr>
      <vt:lpstr>Poll Q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Candy Allen</dc:creator>
  <cp:lastModifiedBy>Sarah Leibrandt</cp:lastModifiedBy>
  <cp:revision>102</cp:revision>
  <dcterms:created xsi:type="dcterms:W3CDTF">2020-08-27T17:37:32Z</dcterms:created>
  <dcterms:modified xsi:type="dcterms:W3CDTF">2020-10-30T16:29:44Z</dcterms:modified>
</cp:coreProperties>
</file>