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94" r:id="rId2"/>
    <p:sldId id="259" r:id="rId3"/>
    <p:sldId id="261" r:id="rId4"/>
    <p:sldId id="260" r:id="rId5"/>
    <p:sldId id="264" r:id="rId6"/>
    <p:sldId id="265" r:id="rId7"/>
    <p:sldId id="266" r:id="rId8"/>
    <p:sldId id="275" r:id="rId9"/>
    <p:sldId id="272" r:id="rId10"/>
    <p:sldId id="267" r:id="rId11"/>
    <p:sldId id="274" r:id="rId12"/>
    <p:sldId id="276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68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1" userDrawn="1">
          <p15:clr>
            <a:srgbClr val="A4A3A4"/>
          </p15:clr>
        </p15:guide>
        <p15:guide id="2" orient="horz" pos="3792" userDrawn="1">
          <p15:clr>
            <a:srgbClr val="A4A3A4"/>
          </p15:clr>
        </p15:guide>
        <p15:guide id="3" pos="432" userDrawn="1">
          <p15:clr>
            <a:srgbClr val="A4A3A4"/>
          </p15:clr>
        </p15:guide>
        <p15:guide id="4" pos="36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B3B9"/>
    <a:srgbClr val="215CA8"/>
    <a:srgbClr val="E7E6E6"/>
    <a:srgbClr val="1F497D"/>
    <a:srgbClr val="786F44"/>
    <a:srgbClr val="385D8A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38" autoAdjust="0"/>
    <p:restoredTop sz="78992" autoAdjust="0"/>
  </p:normalViewPr>
  <p:slideViewPr>
    <p:cSldViewPr showGuides="1">
      <p:cViewPr varScale="1">
        <p:scale>
          <a:sx n="114" d="100"/>
          <a:sy n="114" d="100"/>
        </p:scale>
        <p:origin x="1542" y="108"/>
      </p:cViewPr>
      <p:guideLst>
        <p:guide orient="horz" pos="891"/>
        <p:guide orient="horz" pos="3792"/>
        <p:guide pos="432"/>
        <p:guide pos="366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69E607-59CE-4A8B-9FB7-0DEAC376C781}" type="doc">
      <dgm:prSet loTypeId="urn:microsoft.com/office/officeart/2005/8/layout/vList5" loCatId="Inbox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02AE5DE1-BAE5-4153-BBD5-BFC809CD4649}">
      <dgm:prSet custT="1"/>
      <dgm:spPr>
        <a:noFill/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pPr>
            <a:lnSpc>
              <a:spcPct val="150000"/>
            </a:lnSpc>
            <a:spcBef>
              <a:spcPct val="0"/>
            </a:spcBef>
            <a:spcAft>
              <a:spcPts val="1200"/>
            </a:spcAft>
            <a:buClr>
              <a:schemeClr val="accent6">
                <a:lumMod val="60000"/>
                <a:lumOff val="40000"/>
              </a:schemeClr>
            </a:buClr>
            <a:buFont typeface="Wingdings" panose="05000000000000000000" pitchFamily="2" charset="2"/>
            <a:buChar char="§"/>
          </a:pPr>
          <a:r>
            <a:rPr lang="en-US" sz="2400" dirty="0">
              <a:latin typeface="Calibri Light" panose="020F0302020204030204" pitchFamily="34" charset="0"/>
              <a:cs typeface="Calibri Light" panose="020F0302020204030204" pitchFamily="34" charset="0"/>
            </a:rPr>
            <a:t>Resident = 	 $10,872</a:t>
          </a:r>
        </a:p>
      </dgm:t>
    </dgm:pt>
    <dgm:pt modelId="{C15008F0-A76B-4C21-B12B-8FA90A8FDB7D}" type="parTrans" cxnId="{A533DB34-8E01-47CC-8DA9-735A1FDF7E4A}">
      <dgm:prSet/>
      <dgm:spPr/>
      <dgm:t>
        <a:bodyPr/>
        <a:lstStyle/>
        <a:p>
          <a:endParaRPr lang="en-US"/>
        </a:p>
      </dgm:t>
    </dgm:pt>
    <dgm:pt modelId="{AAA9EA07-C463-4437-9A94-CA8609AF4ADB}" type="sibTrans" cxnId="{A533DB34-8E01-47CC-8DA9-735A1FDF7E4A}">
      <dgm:prSet/>
      <dgm:spPr/>
      <dgm:t>
        <a:bodyPr/>
        <a:lstStyle/>
        <a:p>
          <a:endParaRPr lang="en-US"/>
        </a:p>
      </dgm:t>
    </dgm:pt>
    <dgm:pt modelId="{CD974EB6-6CA2-401A-A8E7-56C0655D2EA5}">
      <dgm:prSet custT="1"/>
      <dgm:spPr>
        <a:noFill/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pPr>
            <a:lnSpc>
              <a:spcPct val="150000"/>
            </a:lnSpc>
            <a:spcBef>
              <a:spcPct val="0"/>
            </a:spcBef>
            <a:spcAft>
              <a:spcPts val="1200"/>
            </a:spcAft>
            <a:buClr>
              <a:schemeClr val="accent6">
                <a:lumMod val="60000"/>
                <a:lumOff val="40000"/>
              </a:schemeClr>
            </a:buClr>
            <a:buFont typeface="Wingdings" panose="05000000000000000000" pitchFamily="2" charset="2"/>
            <a:buChar char="§"/>
          </a:pPr>
          <a:r>
            <a:rPr lang="en-US" sz="2400" dirty="0">
              <a:latin typeface="Calibri Light" panose="020F0302020204030204" pitchFamily="34" charset="0"/>
              <a:cs typeface="Calibri Light" panose="020F0302020204030204" pitchFamily="34" charset="0"/>
            </a:rPr>
            <a:t>Nonresident =   $32,904</a:t>
          </a:r>
        </a:p>
      </dgm:t>
    </dgm:pt>
    <dgm:pt modelId="{00A9CAF7-4DC7-4225-97CB-C048FB9055A8}" type="parTrans" cxnId="{97BF532D-E77A-4F9E-8451-5F9BD92A4078}">
      <dgm:prSet/>
      <dgm:spPr/>
      <dgm:t>
        <a:bodyPr/>
        <a:lstStyle/>
        <a:p>
          <a:endParaRPr lang="en-US"/>
        </a:p>
      </dgm:t>
    </dgm:pt>
    <dgm:pt modelId="{C76E8115-BE3B-4A79-B835-99F9F372091E}" type="sibTrans" cxnId="{97BF532D-E77A-4F9E-8451-5F9BD92A4078}">
      <dgm:prSet/>
      <dgm:spPr/>
      <dgm:t>
        <a:bodyPr/>
        <a:lstStyle/>
        <a:p>
          <a:endParaRPr lang="en-US"/>
        </a:p>
      </dgm:t>
    </dgm:pt>
    <dgm:pt modelId="{958E3C67-D21D-431C-99BA-4AE4EAE5398F}">
      <dgm:prSet custT="1"/>
      <dgm:spPr>
        <a:noFill/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1200"/>
            </a:spcAft>
            <a:buClr>
              <a:schemeClr val="accent6">
                <a:lumMod val="60000"/>
                <a:lumOff val="40000"/>
              </a:schemeClr>
            </a:buClr>
            <a:buFont typeface="Wingdings" panose="05000000000000000000" pitchFamily="2" charset="2"/>
            <a:buChar char="§"/>
          </a:pPr>
          <a:r>
            <a:rPr lang="en-US" sz="2400" dirty="0">
              <a:latin typeface="Calibri Light" panose="020F0302020204030204" pitchFamily="34" charset="0"/>
              <a:cs typeface="Calibri Light" panose="020F0302020204030204" pitchFamily="34" charset="0"/>
            </a:rPr>
            <a:t>WUE       = 	 $16,308</a:t>
          </a:r>
          <a:br>
            <a:rPr lang="en-US" sz="2400" dirty="0">
              <a:latin typeface="Calibri Light" panose="020F0302020204030204" pitchFamily="34" charset="0"/>
              <a:cs typeface="Calibri Light" panose="020F0302020204030204" pitchFamily="34" charset="0"/>
            </a:rPr>
          </a:br>
          <a:r>
            <a:rPr lang="en-US" sz="2000" dirty="0">
              <a:latin typeface="Calibri Light" panose="020F0302020204030204" pitchFamily="34" charset="0"/>
              <a:cs typeface="Calibri Light" panose="020F0302020204030204" pitchFamily="34" charset="0"/>
            </a:rPr>
            <a:t>(resident x 1.5)</a:t>
          </a:r>
        </a:p>
      </dgm:t>
    </dgm:pt>
    <dgm:pt modelId="{5C7176DC-2FAC-4893-87C7-155ABA6DEFF2}" type="sibTrans" cxnId="{3C13513B-B4CE-4C50-AA9A-FC886C449E62}">
      <dgm:prSet/>
      <dgm:spPr/>
      <dgm:t>
        <a:bodyPr/>
        <a:lstStyle/>
        <a:p>
          <a:endParaRPr lang="en-US"/>
        </a:p>
      </dgm:t>
    </dgm:pt>
    <dgm:pt modelId="{D29C7322-B9CC-4CE0-BE6B-6555E0CE44E4}" type="parTrans" cxnId="{3C13513B-B4CE-4C50-AA9A-FC886C449E62}">
      <dgm:prSet/>
      <dgm:spPr/>
      <dgm:t>
        <a:bodyPr/>
        <a:lstStyle/>
        <a:p>
          <a:endParaRPr lang="en-US"/>
        </a:p>
      </dgm:t>
    </dgm:pt>
    <dgm:pt modelId="{D76DABB4-1F0E-4716-A506-FB282148AEC7}">
      <dgm:prSet custT="1"/>
      <dgm:spPr>
        <a:noFill/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Bef>
              <a:spcPts val="600"/>
            </a:spcBef>
            <a:spcAft>
              <a:spcPts val="1200"/>
            </a:spcAft>
            <a:buClr>
              <a:schemeClr val="accent6">
                <a:lumMod val="60000"/>
                <a:lumOff val="40000"/>
              </a:schemeClr>
            </a:buClr>
            <a:buFont typeface="Wingdings" panose="05000000000000000000" pitchFamily="2" charset="2"/>
            <a:buChar char="§"/>
          </a:pPr>
          <a:r>
            <a:rPr lang="en-US" sz="2400" dirty="0">
              <a:latin typeface="Calibri Light" panose="020F0302020204030204" pitchFamily="34" charset="0"/>
              <a:cs typeface="Calibri Light" panose="020F0302020204030204" pitchFamily="34" charset="0"/>
            </a:rPr>
            <a:t>Tuition Savings =  </a:t>
          </a:r>
          <a:r>
            <a:rPr lang="en-US" sz="2400" b="1" dirty="0">
              <a:latin typeface="Calibri Light" panose="020F0302020204030204" pitchFamily="34" charset="0"/>
              <a:cs typeface="Calibri Light" panose="020F0302020204030204" pitchFamily="34" charset="0"/>
            </a:rPr>
            <a:t>$16,596!!  </a:t>
          </a:r>
          <a:br>
            <a:rPr lang="en-US" sz="2400" dirty="0">
              <a:latin typeface="Calibri Light" panose="020F0302020204030204" pitchFamily="34" charset="0"/>
              <a:cs typeface="Calibri Light" panose="020F0302020204030204" pitchFamily="34" charset="0"/>
            </a:rPr>
          </a:br>
          <a:r>
            <a:rPr lang="en-US" sz="2000" dirty="0">
              <a:latin typeface="Calibri Light" panose="020F0302020204030204" pitchFamily="34" charset="0"/>
              <a:cs typeface="Calibri Light" panose="020F0302020204030204" pitchFamily="34" charset="0"/>
            </a:rPr>
            <a:t>($32,904 - $16,308) </a:t>
          </a:r>
          <a:endParaRPr lang="en-US" sz="14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91C6217F-E018-4D88-BB3E-FB88CA6E3B39}" type="parTrans" cxnId="{E79CC575-1AF6-4E50-8B25-A5F11F711E9A}">
      <dgm:prSet/>
      <dgm:spPr/>
      <dgm:t>
        <a:bodyPr/>
        <a:lstStyle/>
        <a:p>
          <a:endParaRPr lang="en-US"/>
        </a:p>
      </dgm:t>
    </dgm:pt>
    <dgm:pt modelId="{D7453455-A7B7-4672-98D5-9B09BE4F5652}" type="sibTrans" cxnId="{E79CC575-1AF6-4E50-8B25-A5F11F711E9A}">
      <dgm:prSet/>
      <dgm:spPr/>
      <dgm:t>
        <a:bodyPr/>
        <a:lstStyle/>
        <a:p>
          <a:endParaRPr lang="en-US"/>
        </a:p>
      </dgm:t>
    </dgm:pt>
    <dgm:pt modelId="{D5587C82-2C52-4248-9C77-DCEF87AAB3F8}">
      <dgm:prSet custT="1"/>
      <dgm:spPr>
        <a:solidFill>
          <a:srgbClr val="215CA8"/>
        </a:solidFill>
      </dgm:spPr>
      <dgm:t>
        <a:bodyPr/>
        <a:lstStyle/>
        <a:p>
          <a:pPr>
            <a:lnSpc>
              <a:spcPct val="150000"/>
            </a:lnSpc>
          </a:pPr>
          <a:r>
            <a:rPr lang="en-US" sz="2800" dirty="0">
              <a:latin typeface="Calibri Light" panose="020F0302020204030204" pitchFamily="34" charset="0"/>
              <a:cs typeface="Calibri Light" panose="020F0302020204030204" pitchFamily="34" charset="0"/>
            </a:rPr>
            <a:t>WUE is 150% </a:t>
          </a:r>
          <a:br>
            <a:rPr lang="en-US" sz="2400" dirty="0">
              <a:latin typeface="Calibri Light" panose="020F0302020204030204" pitchFamily="34" charset="0"/>
              <a:cs typeface="Calibri Light" panose="020F0302020204030204" pitchFamily="34" charset="0"/>
            </a:rPr>
          </a:br>
          <a:r>
            <a:rPr lang="en-US" sz="2400" dirty="0">
              <a:latin typeface="Calibri Light" panose="020F0302020204030204" pitchFamily="34" charset="0"/>
              <a:cs typeface="Calibri Light" panose="020F0302020204030204" pitchFamily="34" charset="0"/>
            </a:rPr>
            <a:t>of the enrolling </a:t>
          </a:r>
          <a:r>
            <a:rPr lang="en-US" sz="2800" b="1" dirty="0">
              <a:solidFill>
                <a:schemeClr val="accent5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INSTITUTION’S</a:t>
          </a:r>
          <a:r>
            <a:rPr lang="en-US" sz="280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en-US" sz="2400" dirty="0">
              <a:latin typeface="Calibri Light" panose="020F0302020204030204" pitchFamily="34" charset="0"/>
              <a:cs typeface="Calibri Light" panose="020F0302020204030204" pitchFamily="34" charset="0"/>
            </a:rPr>
            <a:t>resident tuition</a:t>
          </a:r>
        </a:p>
        <a:p>
          <a:pPr>
            <a:lnSpc>
              <a:spcPct val="150000"/>
            </a:lnSpc>
          </a:pPr>
          <a:r>
            <a:rPr lang="en-US" sz="2000" dirty="0">
              <a:latin typeface="Calibri Light" panose="020F0302020204030204" pitchFamily="34" charset="0"/>
              <a:cs typeface="Calibri Light" panose="020F0302020204030204" pitchFamily="34" charset="0"/>
            </a:rPr>
            <a:t>(sometimes less!)</a:t>
          </a:r>
        </a:p>
      </dgm:t>
    </dgm:pt>
    <dgm:pt modelId="{FFA7E667-A18C-435E-BBCB-B04774768851}" type="sibTrans" cxnId="{CF0C4B31-8090-421E-BD91-2B79939F26AE}">
      <dgm:prSet/>
      <dgm:spPr/>
      <dgm:t>
        <a:bodyPr/>
        <a:lstStyle/>
        <a:p>
          <a:endParaRPr lang="en-US"/>
        </a:p>
      </dgm:t>
    </dgm:pt>
    <dgm:pt modelId="{3E58C380-26C2-4424-B8CD-2555C3470E63}" type="parTrans" cxnId="{CF0C4B31-8090-421E-BD91-2B79939F26AE}">
      <dgm:prSet/>
      <dgm:spPr/>
      <dgm:t>
        <a:bodyPr/>
        <a:lstStyle/>
        <a:p>
          <a:endParaRPr lang="en-US"/>
        </a:p>
      </dgm:t>
    </dgm:pt>
    <dgm:pt modelId="{59E49677-468D-4DFF-A237-66797E2DA4A7}">
      <dgm:prSet custT="1"/>
      <dgm:spPr>
        <a:noFill/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pPr>
            <a:lnSpc>
              <a:spcPct val="150000"/>
            </a:lnSpc>
            <a:spcBef>
              <a:spcPct val="0"/>
            </a:spcBef>
            <a:spcAft>
              <a:spcPts val="1200"/>
            </a:spcAft>
          </a:pPr>
          <a:endParaRPr lang="en-US" sz="800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6CD672AD-90F9-46F2-BD95-5B9146E0C196}" type="parTrans" cxnId="{6E644C1F-5F90-4462-8B39-410B9005C849}">
      <dgm:prSet/>
      <dgm:spPr/>
      <dgm:t>
        <a:bodyPr/>
        <a:lstStyle/>
        <a:p>
          <a:endParaRPr lang="en-US"/>
        </a:p>
      </dgm:t>
    </dgm:pt>
    <dgm:pt modelId="{99106293-4EBF-4530-B052-E85E99918CD0}" type="sibTrans" cxnId="{6E644C1F-5F90-4462-8B39-410B9005C849}">
      <dgm:prSet/>
      <dgm:spPr/>
      <dgm:t>
        <a:bodyPr/>
        <a:lstStyle/>
        <a:p>
          <a:endParaRPr lang="en-US"/>
        </a:p>
      </dgm:t>
    </dgm:pt>
    <dgm:pt modelId="{A570FAC1-DE03-49E7-8900-012116403F31}" type="pres">
      <dgm:prSet presAssocID="{6C69E607-59CE-4A8B-9FB7-0DEAC376C781}" presName="Name0" presStyleCnt="0">
        <dgm:presLayoutVars>
          <dgm:dir/>
          <dgm:animLvl val="lvl"/>
          <dgm:resizeHandles val="exact"/>
        </dgm:presLayoutVars>
      </dgm:prSet>
      <dgm:spPr/>
    </dgm:pt>
    <dgm:pt modelId="{E211873B-9733-4DA6-9CF7-A62DBC1E9EA3}" type="pres">
      <dgm:prSet presAssocID="{D5587C82-2C52-4248-9C77-DCEF87AAB3F8}" presName="linNode" presStyleCnt="0"/>
      <dgm:spPr/>
    </dgm:pt>
    <dgm:pt modelId="{0FE467C8-E87C-4386-8490-8276AB3583BD}" type="pres">
      <dgm:prSet presAssocID="{D5587C82-2C52-4248-9C77-DCEF87AAB3F8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A23DE94C-0867-4C1A-9F1F-0276387CE43D}" type="pres">
      <dgm:prSet presAssocID="{D5587C82-2C52-4248-9C77-DCEF87AAB3F8}" presName="descendantText" presStyleLbl="alignAccFollowNode1" presStyleIdx="0" presStyleCnt="1" custScaleY="109721" custLinFactNeighborX="-2271">
        <dgm:presLayoutVars>
          <dgm:bulletEnabled val="1"/>
        </dgm:presLayoutVars>
      </dgm:prSet>
      <dgm:spPr/>
    </dgm:pt>
  </dgm:ptLst>
  <dgm:cxnLst>
    <dgm:cxn modelId="{6E644C1F-5F90-4462-8B39-410B9005C849}" srcId="{D5587C82-2C52-4248-9C77-DCEF87AAB3F8}" destId="{59E49677-468D-4DFF-A237-66797E2DA4A7}" srcOrd="0" destOrd="0" parTransId="{6CD672AD-90F9-46F2-BD95-5B9146E0C196}" sibTransId="{99106293-4EBF-4530-B052-E85E99918CD0}"/>
    <dgm:cxn modelId="{97BF532D-E77A-4F9E-8451-5F9BD92A4078}" srcId="{D5587C82-2C52-4248-9C77-DCEF87AAB3F8}" destId="{CD974EB6-6CA2-401A-A8E7-56C0655D2EA5}" srcOrd="3" destOrd="0" parTransId="{00A9CAF7-4DC7-4225-97CB-C048FB9055A8}" sibTransId="{C76E8115-BE3B-4A79-B835-99F9F372091E}"/>
    <dgm:cxn modelId="{CF0C4B31-8090-421E-BD91-2B79939F26AE}" srcId="{6C69E607-59CE-4A8B-9FB7-0DEAC376C781}" destId="{D5587C82-2C52-4248-9C77-DCEF87AAB3F8}" srcOrd="0" destOrd="0" parTransId="{3E58C380-26C2-4424-B8CD-2555C3470E63}" sibTransId="{FFA7E667-A18C-435E-BBCB-B04774768851}"/>
    <dgm:cxn modelId="{A533DB34-8E01-47CC-8DA9-735A1FDF7E4A}" srcId="{D5587C82-2C52-4248-9C77-DCEF87AAB3F8}" destId="{02AE5DE1-BAE5-4153-BBD5-BFC809CD4649}" srcOrd="1" destOrd="0" parTransId="{C15008F0-A76B-4C21-B12B-8FA90A8FDB7D}" sibTransId="{AAA9EA07-C463-4437-9A94-CA8609AF4ADB}"/>
    <dgm:cxn modelId="{3C13513B-B4CE-4C50-AA9A-FC886C449E62}" srcId="{D5587C82-2C52-4248-9C77-DCEF87AAB3F8}" destId="{958E3C67-D21D-431C-99BA-4AE4EAE5398F}" srcOrd="2" destOrd="0" parTransId="{D29C7322-B9CC-4CE0-BE6B-6555E0CE44E4}" sibTransId="{5C7176DC-2FAC-4893-87C7-155ABA6DEFF2}"/>
    <dgm:cxn modelId="{263EDB70-D172-4915-8ACB-A1C56067D909}" type="presOf" srcId="{6C69E607-59CE-4A8B-9FB7-0DEAC376C781}" destId="{A570FAC1-DE03-49E7-8900-012116403F31}" srcOrd="0" destOrd="0" presId="urn:microsoft.com/office/officeart/2005/8/layout/vList5"/>
    <dgm:cxn modelId="{2CE25E74-C187-4FBD-88E4-E8FE2142A0D9}" type="presOf" srcId="{CD974EB6-6CA2-401A-A8E7-56C0655D2EA5}" destId="{A23DE94C-0867-4C1A-9F1F-0276387CE43D}" srcOrd="0" destOrd="3" presId="urn:microsoft.com/office/officeart/2005/8/layout/vList5"/>
    <dgm:cxn modelId="{E79CC575-1AF6-4E50-8B25-A5F11F711E9A}" srcId="{D5587C82-2C52-4248-9C77-DCEF87AAB3F8}" destId="{D76DABB4-1F0E-4716-A506-FB282148AEC7}" srcOrd="4" destOrd="0" parTransId="{91C6217F-E018-4D88-BB3E-FB88CA6E3B39}" sibTransId="{D7453455-A7B7-4672-98D5-9B09BE4F5652}"/>
    <dgm:cxn modelId="{8BA6F777-E6D5-4AEF-BDA1-7A2E71C837D7}" type="presOf" srcId="{958E3C67-D21D-431C-99BA-4AE4EAE5398F}" destId="{A23DE94C-0867-4C1A-9F1F-0276387CE43D}" srcOrd="0" destOrd="2" presId="urn:microsoft.com/office/officeart/2005/8/layout/vList5"/>
    <dgm:cxn modelId="{DCDE35AF-FB8F-4CB3-BCA6-0409AA63DD7B}" type="presOf" srcId="{02AE5DE1-BAE5-4153-BBD5-BFC809CD4649}" destId="{A23DE94C-0867-4C1A-9F1F-0276387CE43D}" srcOrd="0" destOrd="1" presId="urn:microsoft.com/office/officeart/2005/8/layout/vList5"/>
    <dgm:cxn modelId="{89B567E8-64E0-454B-B0A6-410049E755F6}" type="presOf" srcId="{D5587C82-2C52-4248-9C77-DCEF87AAB3F8}" destId="{0FE467C8-E87C-4386-8490-8276AB3583BD}" srcOrd="0" destOrd="0" presId="urn:microsoft.com/office/officeart/2005/8/layout/vList5"/>
    <dgm:cxn modelId="{0B01E0EC-07A0-49B2-AC84-D7FE6491208D}" type="presOf" srcId="{D76DABB4-1F0E-4716-A506-FB282148AEC7}" destId="{A23DE94C-0867-4C1A-9F1F-0276387CE43D}" srcOrd="0" destOrd="4" presId="urn:microsoft.com/office/officeart/2005/8/layout/vList5"/>
    <dgm:cxn modelId="{B239B2FC-3566-483E-9AF4-A17AA8C0E587}" type="presOf" srcId="{59E49677-468D-4DFF-A237-66797E2DA4A7}" destId="{A23DE94C-0867-4C1A-9F1F-0276387CE43D}" srcOrd="0" destOrd="0" presId="urn:microsoft.com/office/officeart/2005/8/layout/vList5"/>
    <dgm:cxn modelId="{78AB885C-B702-4534-9565-AB15312CA579}" type="presParOf" srcId="{A570FAC1-DE03-49E7-8900-012116403F31}" destId="{E211873B-9733-4DA6-9CF7-A62DBC1E9EA3}" srcOrd="0" destOrd="0" presId="urn:microsoft.com/office/officeart/2005/8/layout/vList5"/>
    <dgm:cxn modelId="{4BC34831-A4F5-4834-B0B7-3846B1998EE0}" type="presParOf" srcId="{E211873B-9733-4DA6-9CF7-A62DBC1E9EA3}" destId="{0FE467C8-E87C-4386-8490-8276AB3583BD}" srcOrd="0" destOrd="0" presId="urn:microsoft.com/office/officeart/2005/8/layout/vList5"/>
    <dgm:cxn modelId="{71ADAA8C-5411-4EA2-9388-F65832E55DE8}" type="presParOf" srcId="{E211873B-9733-4DA6-9CF7-A62DBC1E9EA3}" destId="{A23DE94C-0867-4C1A-9F1F-0276387CE43D}" srcOrd="1" destOrd="0" presId="urn:microsoft.com/office/officeart/2005/8/layout/vList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8E5A05-37CB-41E6-BE0A-4D7C77B14871}" type="doc">
      <dgm:prSet loTypeId="urn:microsoft.com/office/officeart/2011/layout/CircleProcess" loCatId="process" qsTypeId="urn:microsoft.com/office/officeart/2005/8/quickstyle/simple1" qsCatId="simple" csTypeId="urn:microsoft.com/office/officeart/2005/8/colors/accent0_3" csCatId="mainScheme" phldr="1"/>
      <dgm:spPr/>
    </dgm:pt>
    <dgm:pt modelId="{7DA80743-ED4D-4ECC-92D5-8CC9F01EACBA}">
      <dgm:prSet phldrT="[Text]" custT="1"/>
      <dgm:spPr>
        <a:solidFill>
          <a:srgbClr val="215CA8"/>
        </a:solidFill>
        <a:ln>
          <a:noFill/>
        </a:ln>
      </dgm:spPr>
      <dgm:t>
        <a:bodyPr/>
        <a:lstStyle/>
        <a:p>
          <a:r>
            <a:rPr lang="en-US" sz="2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Be a </a:t>
          </a:r>
          <a:r>
            <a:rPr lang="en-US" sz="2200" b="1" dirty="0">
              <a:solidFill>
                <a:schemeClr val="accent5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resident</a:t>
          </a:r>
          <a:r>
            <a:rPr lang="en-US" sz="2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of a WICHE state</a:t>
          </a:r>
        </a:p>
      </dgm:t>
    </dgm:pt>
    <dgm:pt modelId="{BC758B53-2E57-435C-A3E2-56671B2859D2}" type="parTrans" cxnId="{E9F0C15B-19DD-407A-8FC2-B681CCBF5C8F}">
      <dgm:prSet/>
      <dgm:spPr/>
      <dgm:t>
        <a:bodyPr/>
        <a:lstStyle/>
        <a:p>
          <a:endParaRPr lang="en-US"/>
        </a:p>
      </dgm:t>
    </dgm:pt>
    <dgm:pt modelId="{F0002714-D8EF-43DC-AC9C-E7F2BA4FB171}" type="sibTrans" cxnId="{E9F0C15B-19DD-407A-8FC2-B681CCBF5C8F}">
      <dgm:prSet/>
      <dgm:spPr/>
      <dgm:t>
        <a:bodyPr/>
        <a:lstStyle/>
        <a:p>
          <a:endParaRPr lang="en-US"/>
        </a:p>
      </dgm:t>
    </dgm:pt>
    <dgm:pt modelId="{4CCE4227-5E8F-42BC-AB8F-D85BDD81900F}">
      <dgm:prSet phldrT="[Text]" custT="1"/>
      <dgm:spPr>
        <a:solidFill>
          <a:srgbClr val="215CA8"/>
        </a:solidFill>
        <a:ln>
          <a:solidFill>
            <a:srgbClr val="E7E6E6"/>
          </a:solidFill>
        </a:ln>
      </dgm:spPr>
      <dgm:t>
        <a:bodyPr/>
        <a:lstStyle/>
        <a:p>
          <a:r>
            <a:rPr lang="en-US" sz="2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Meet the institution’s </a:t>
          </a:r>
          <a:r>
            <a:rPr lang="en-US" sz="2200" b="1" dirty="0">
              <a:solidFill>
                <a:schemeClr val="accent5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WUE requirements</a:t>
          </a:r>
        </a:p>
      </dgm:t>
    </dgm:pt>
    <dgm:pt modelId="{0C2A4460-5D37-4A17-B3E3-BF9755C4FBC6}" type="parTrans" cxnId="{DEBEB685-B6E9-4F71-9046-13CD4A7E9BC4}">
      <dgm:prSet/>
      <dgm:spPr/>
      <dgm:t>
        <a:bodyPr/>
        <a:lstStyle/>
        <a:p>
          <a:endParaRPr lang="en-US"/>
        </a:p>
      </dgm:t>
    </dgm:pt>
    <dgm:pt modelId="{1CF2EBA9-9BB0-41B5-8D39-AC77A85CDD2C}" type="sibTrans" cxnId="{DEBEB685-B6E9-4F71-9046-13CD4A7E9BC4}">
      <dgm:prSet/>
      <dgm:spPr/>
      <dgm:t>
        <a:bodyPr/>
        <a:lstStyle/>
        <a:p>
          <a:endParaRPr lang="en-US"/>
        </a:p>
      </dgm:t>
    </dgm:pt>
    <dgm:pt modelId="{789FEC68-FF80-4F27-BD7D-00CC132179D7}">
      <dgm:prSet phldrT="[Text]" custT="1"/>
      <dgm:spPr>
        <a:solidFill>
          <a:srgbClr val="215CA8"/>
        </a:solidFill>
        <a:ln>
          <a:noFill/>
        </a:ln>
      </dgm:spPr>
      <dgm:t>
        <a:bodyPr/>
        <a:lstStyle/>
        <a:p>
          <a:r>
            <a:rPr lang="en-US" sz="2200" b="1" dirty="0">
              <a:solidFill>
                <a:schemeClr val="accent5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Apply</a:t>
          </a:r>
          <a:r>
            <a:rPr lang="en-US" sz="2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to a participating institution</a:t>
          </a:r>
        </a:p>
      </dgm:t>
    </dgm:pt>
    <dgm:pt modelId="{6CB83FA1-9613-4F2E-A646-28ECF2F07211}" type="sibTrans" cxnId="{5C4ADF72-0C03-4B2D-9762-B1BD3ADF7083}">
      <dgm:prSet/>
      <dgm:spPr/>
      <dgm:t>
        <a:bodyPr/>
        <a:lstStyle/>
        <a:p>
          <a:endParaRPr lang="en-US"/>
        </a:p>
      </dgm:t>
    </dgm:pt>
    <dgm:pt modelId="{704B0CCB-B9B7-4622-9040-9AEB8D0FE399}" type="parTrans" cxnId="{5C4ADF72-0C03-4B2D-9762-B1BD3ADF7083}">
      <dgm:prSet/>
      <dgm:spPr/>
      <dgm:t>
        <a:bodyPr/>
        <a:lstStyle/>
        <a:p>
          <a:endParaRPr lang="en-US"/>
        </a:p>
      </dgm:t>
    </dgm:pt>
    <dgm:pt modelId="{B7C7DEBF-51CE-4702-8E4A-CE6126873DEE}" type="pres">
      <dgm:prSet presAssocID="{9E8E5A05-37CB-41E6-BE0A-4D7C77B14871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EA80C385-9496-4A55-B6F2-1F26B3FC6854}" type="pres">
      <dgm:prSet presAssocID="{4CCE4227-5E8F-42BC-AB8F-D85BDD81900F}" presName="Accent3" presStyleCnt="0"/>
      <dgm:spPr/>
    </dgm:pt>
    <dgm:pt modelId="{6AC1992E-8E77-4BA3-85E0-D1F568F9CFD9}" type="pres">
      <dgm:prSet presAssocID="{4CCE4227-5E8F-42BC-AB8F-D85BDD81900F}" presName="Accent" presStyleLbl="node1" presStyleIdx="0" presStyleCnt="3" custScaleX="75098" custScaleY="73067" custLinFactNeighborX="356" custLinFactNeighborY="-1175"/>
      <dgm:spPr>
        <a:solidFill>
          <a:srgbClr val="1F497D"/>
        </a:solidFill>
      </dgm:spPr>
    </dgm:pt>
    <dgm:pt modelId="{83EC8FCC-32FB-4C47-A0A7-550CE65464DF}" type="pres">
      <dgm:prSet presAssocID="{4CCE4227-5E8F-42BC-AB8F-D85BDD81900F}" presName="ParentBackground3" presStyleCnt="0"/>
      <dgm:spPr/>
    </dgm:pt>
    <dgm:pt modelId="{B47C9414-C4DB-47CC-9B53-32C0DA000D57}" type="pres">
      <dgm:prSet presAssocID="{4CCE4227-5E8F-42BC-AB8F-D85BDD81900F}" presName="ParentBackground" presStyleLbl="fgAcc1" presStyleIdx="0" presStyleCnt="3" custScaleX="102843"/>
      <dgm:spPr/>
    </dgm:pt>
    <dgm:pt modelId="{2ADE212C-34D7-4EC4-9758-AA6F706AF9FF}" type="pres">
      <dgm:prSet presAssocID="{4CCE4227-5E8F-42BC-AB8F-D85BDD81900F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721A0331-88C6-4671-BF2E-08586262FC7C}" type="pres">
      <dgm:prSet presAssocID="{789FEC68-FF80-4F27-BD7D-00CC132179D7}" presName="Accent2" presStyleCnt="0"/>
      <dgm:spPr/>
    </dgm:pt>
    <dgm:pt modelId="{234DF278-986A-4876-BF38-B7048C25D5EE}" type="pres">
      <dgm:prSet presAssocID="{789FEC68-FF80-4F27-BD7D-00CC132179D7}" presName="Accent" presStyleLbl="node1" presStyleIdx="1" presStyleCnt="3" custLinFactNeighborX="-542"/>
      <dgm:spPr>
        <a:solidFill>
          <a:srgbClr val="215CA8"/>
        </a:solidFill>
        <a:ln>
          <a:solidFill>
            <a:srgbClr val="E7E6E6"/>
          </a:solidFill>
        </a:ln>
      </dgm:spPr>
    </dgm:pt>
    <dgm:pt modelId="{861E096D-15BC-42D9-99F0-CE0EC0FB0C7F}" type="pres">
      <dgm:prSet presAssocID="{789FEC68-FF80-4F27-BD7D-00CC132179D7}" presName="ParentBackground2" presStyleCnt="0"/>
      <dgm:spPr/>
    </dgm:pt>
    <dgm:pt modelId="{D17A3437-373D-44EC-804D-C2D4B94A9C54}" type="pres">
      <dgm:prSet presAssocID="{789FEC68-FF80-4F27-BD7D-00CC132179D7}" presName="ParentBackground" presStyleLbl="fgAcc1" presStyleIdx="1" presStyleCnt="3" custLinFactNeighborX="-815"/>
      <dgm:spPr/>
    </dgm:pt>
    <dgm:pt modelId="{D4A25674-FAD3-4737-AA77-DAAFF60CBB67}" type="pres">
      <dgm:prSet presAssocID="{789FEC68-FF80-4F27-BD7D-00CC132179D7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DC534F9-4C30-456B-8036-0764EAC39E84}" type="pres">
      <dgm:prSet presAssocID="{7DA80743-ED4D-4ECC-92D5-8CC9F01EACBA}" presName="Accent1" presStyleCnt="0"/>
      <dgm:spPr/>
    </dgm:pt>
    <dgm:pt modelId="{EF23D034-5549-4F66-A4BA-264D084FC839}" type="pres">
      <dgm:prSet presAssocID="{7DA80743-ED4D-4ECC-92D5-8CC9F01EACBA}" presName="Accent" presStyleLbl="node1" presStyleIdx="2" presStyleCnt="3" custLinFactNeighborX="-3414"/>
      <dgm:spPr>
        <a:solidFill>
          <a:srgbClr val="215CA8"/>
        </a:solidFill>
      </dgm:spPr>
    </dgm:pt>
    <dgm:pt modelId="{1644BCBF-BF51-411C-962E-8A39ABBC5F48}" type="pres">
      <dgm:prSet presAssocID="{7DA80743-ED4D-4ECC-92D5-8CC9F01EACBA}" presName="ParentBackground1" presStyleCnt="0"/>
      <dgm:spPr/>
    </dgm:pt>
    <dgm:pt modelId="{0560C6F3-A4B1-454B-A343-CE3E9685A327}" type="pres">
      <dgm:prSet presAssocID="{7DA80743-ED4D-4ECC-92D5-8CC9F01EACBA}" presName="ParentBackground" presStyleLbl="fgAcc1" presStyleIdx="2" presStyleCnt="3" custLinFactNeighborX="-5160"/>
      <dgm:spPr/>
    </dgm:pt>
    <dgm:pt modelId="{F6FB711B-AE8E-4B00-B0BB-6B28E430E157}" type="pres">
      <dgm:prSet presAssocID="{7DA80743-ED4D-4ECC-92D5-8CC9F01EACB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131AA405-2DBC-4F80-A925-CA88DCABBC7F}" type="presOf" srcId="{4CCE4227-5E8F-42BC-AB8F-D85BDD81900F}" destId="{2ADE212C-34D7-4EC4-9758-AA6F706AF9FF}" srcOrd="1" destOrd="0" presId="urn:microsoft.com/office/officeart/2011/layout/CircleProcess"/>
    <dgm:cxn modelId="{28FF1815-9545-480F-B4A9-CC43492AEA71}" type="presOf" srcId="{9E8E5A05-37CB-41E6-BE0A-4D7C77B14871}" destId="{B7C7DEBF-51CE-4702-8E4A-CE6126873DEE}" srcOrd="0" destOrd="0" presId="urn:microsoft.com/office/officeart/2011/layout/CircleProcess"/>
    <dgm:cxn modelId="{95577536-198E-491D-ADF4-364262B76704}" type="presOf" srcId="{7DA80743-ED4D-4ECC-92D5-8CC9F01EACBA}" destId="{F6FB711B-AE8E-4B00-B0BB-6B28E430E157}" srcOrd="1" destOrd="0" presId="urn:microsoft.com/office/officeart/2011/layout/CircleProcess"/>
    <dgm:cxn modelId="{E9F0C15B-19DD-407A-8FC2-B681CCBF5C8F}" srcId="{9E8E5A05-37CB-41E6-BE0A-4D7C77B14871}" destId="{7DA80743-ED4D-4ECC-92D5-8CC9F01EACBA}" srcOrd="0" destOrd="0" parTransId="{BC758B53-2E57-435C-A3E2-56671B2859D2}" sibTransId="{F0002714-D8EF-43DC-AC9C-E7F2BA4FB171}"/>
    <dgm:cxn modelId="{C59CD161-C66E-42AB-B5BA-54B683895E07}" type="presOf" srcId="{789FEC68-FF80-4F27-BD7D-00CC132179D7}" destId="{D4A25674-FAD3-4737-AA77-DAAFF60CBB67}" srcOrd="1" destOrd="0" presId="urn:microsoft.com/office/officeart/2011/layout/CircleProcess"/>
    <dgm:cxn modelId="{E5F2D867-030C-46DB-B563-F293DC59F1EF}" type="presOf" srcId="{789FEC68-FF80-4F27-BD7D-00CC132179D7}" destId="{D17A3437-373D-44EC-804D-C2D4B94A9C54}" srcOrd="0" destOrd="0" presId="urn:microsoft.com/office/officeart/2011/layout/CircleProcess"/>
    <dgm:cxn modelId="{5C4ADF72-0C03-4B2D-9762-B1BD3ADF7083}" srcId="{9E8E5A05-37CB-41E6-BE0A-4D7C77B14871}" destId="{789FEC68-FF80-4F27-BD7D-00CC132179D7}" srcOrd="1" destOrd="0" parTransId="{704B0CCB-B9B7-4622-9040-9AEB8D0FE399}" sibTransId="{6CB83FA1-9613-4F2E-A646-28ECF2F07211}"/>
    <dgm:cxn modelId="{651F9E76-9DFA-4F1F-8AA5-1C57B27C4ED3}" type="presOf" srcId="{4CCE4227-5E8F-42BC-AB8F-D85BDD81900F}" destId="{B47C9414-C4DB-47CC-9B53-32C0DA000D57}" srcOrd="0" destOrd="0" presId="urn:microsoft.com/office/officeart/2011/layout/CircleProcess"/>
    <dgm:cxn modelId="{DEBEB685-B6E9-4F71-9046-13CD4A7E9BC4}" srcId="{9E8E5A05-37CB-41E6-BE0A-4D7C77B14871}" destId="{4CCE4227-5E8F-42BC-AB8F-D85BDD81900F}" srcOrd="2" destOrd="0" parTransId="{0C2A4460-5D37-4A17-B3E3-BF9755C4FBC6}" sibTransId="{1CF2EBA9-9BB0-41B5-8D39-AC77A85CDD2C}"/>
    <dgm:cxn modelId="{DF287AE9-79DB-41F1-8524-161DE3564DF3}" type="presOf" srcId="{7DA80743-ED4D-4ECC-92D5-8CC9F01EACBA}" destId="{0560C6F3-A4B1-454B-A343-CE3E9685A327}" srcOrd="0" destOrd="0" presId="urn:microsoft.com/office/officeart/2011/layout/CircleProcess"/>
    <dgm:cxn modelId="{8A196A91-0041-4613-B93D-E509CA70FAD8}" type="presParOf" srcId="{B7C7DEBF-51CE-4702-8E4A-CE6126873DEE}" destId="{EA80C385-9496-4A55-B6F2-1F26B3FC6854}" srcOrd="0" destOrd="0" presId="urn:microsoft.com/office/officeart/2011/layout/CircleProcess"/>
    <dgm:cxn modelId="{E25E456B-1B47-4505-9E6E-144D607330FF}" type="presParOf" srcId="{EA80C385-9496-4A55-B6F2-1F26B3FC6854}" destId="{6AC1992E-8E77-4BA3-85E0-D1F568F9CFD9}" srcOrd="0" destOrd="0" presId="urn:microsoft.com/office/officeart/2011/layout/CircleProcess"/>
    <dgm:cxn modelId="{C36A2BF1-570A-4B16-B5F5-70FF993C98A3}" type="presParOf" srcId="{B7C7DEBF-51CE-4702-8E4A-CE6126873DEE}" destId="{83EC8FCC-32FB-4C47-A0A7-550CE65464DF}" srcOrd="1" destOrd="0" presId="urn:microsoft.com/office/officeart/2011/layout/CircleProcess"/>
    <dgm:cxn modelId="{7B830008-9178-4F51-B412-AA5AD517F1B8}" type="presParOf" srcId="{83EC8FCC-32FB-4C47-A0A7-550CE65464DF}" destId="{B47C9414-C4DB-47CC-9B53-32C0DA000D57}" srcOrd="0" destOrd="0" presId="urn:microsoft.com/office/officeart/2011/layout/CircleProcess"/>
    <dgm:cxn modelId="{268A7537-9D9A-4B63-93E3-3060FE75F3A0}" type="presParOf" srcId="{B7C7DEBF-51CE-4702-8E4A-CE6126873DEE}" destId="{2ADE212C-34D7-4EC4-9758-AA6F706AF9FF}" srcOrd="2" destOrd="0" presId="urn:microsoft.com/office/officeart/2011/layout/CircleProcess"/>
    <dgm:cxn modelId="{12EE7003-8896-4F56-A896-722D8E9B374F}" type="presParOf" srcId="{B7C7DEBF-51CE-4702-8E4A-CE6126873DEE}" destId="{721A0331-88C6-4671-BF2E-08586262FC7C}" srcOrd="3" destOrd="0" presId="urn:microsoft.com/office/officeart/2011/layout/CircleProcess"/>
    <dgm:cxn modelId="{7931D599-26FD-43A6-BE5F-8301BA0B209A}" type="presParOf" srcId="{721A0331-88C6-4671-BF2E-08586262FC7C}" destId="{234DF278-986A-4876-BF38-B7048C25D5EE}" srcOrd="0" destOrd="0" presId="urn:microsoft.com/office/officeart/2011/layout/CircleProcess"/>
    <dgm:cxn modelId="{941035E7-3558-4670-817D-0E0398F87CAD}" type="presParOf" srcId="{B7C7DEBF-51CE-4702-8E4A-CE6126873DEE}" destId="{861E096D-15BC-42D9-99F0-CE0EC0FB0C7F}" srcOrd="4" destOrd="0" presId="urn:microsoft.com/office/officeart/2011/layout/CircleProcess"/>
    <dgm:cxn modelId="{A668A02C-6E3A-4030-A6A0-8C573977BBF7}" type="presParOf" srcId="{861E096D-15BC-42D9-99F0-CE0EC0FB0C7F}" destId="{D17A3437-373D-44EC-804D-C2D4B94A9C54}" srcOrd="0" destOrd="0" presId="urn:microsoft.com/office/officeart/2011/layout/CircleProcess"/>
    <dgm:cxn modelId="{0B7623E6-CB9D-4085-9787-1899004C7ACB}" type="presParOf" srcId="{B7C7DEBF-51CE-4702-8E4A-CE6126873DEE}" destId="{D4A25674-FAD3-4737-AA77-DAAFF60CBB67}" srcOrd="5" destOrd="0" presId="urn:microsoft.com/office/officeart/2011/layout/CircleProcess"/>
    <dgm:cxn modelId="{F0465538-6312-494D-9B2C-C7877FCA45D7}" type="presParOf" srcId="{B7C7DEBF-51CE-4702-8E4A-CE6126873DEE}" destId="{4DC534F9-4C30-456B-8036-0764EAC39E84}" srcOrd="6" destOrd="0" presId="urn:microsoft.com/office/officeart/2011/layout/CircleProcess"/>
    <dgm:cxn modelId="{2A6C58B2-B562-466E-AAB3-388280CEB288}" type="presParOf" srcId="{4DC534F9-4C30-456B-8036-0764EAC39E84}" destId="{EF23D034-5549-4F66-A4BA-264D084FC839}" srcOrd="0" destOrd="0" presId="urn:microsoft.com/office/officeart/2011/layout/CircleProcess"/>
    <dgm:cxn modelId="{079EBA98-4631-4572-ACDE-B18C8A82C197}" type="presParOf" srcId="{B7C7DEBF-51CE-4702-8E4A-CE6126873DEE}" destId="{1644BCBF-BF51-411C-962E-8A39ABBC5F48}" srcOrd="7" destOrd="0" presId="urn:microsoft.com/office/officeart/2011/layout/CircleProcess"/>
    <dgm:cxn modelId="{EEAC7E7A-EBF3-41EF-85E3-B0F792802C06}" type="presParOf" srcId="{1644BCBF-BF51-411C-962E-8A39ABBC5F48}" destId="{0560C6F3-A4B1-454B-A343-CE3E9685A327}" srcOrd="0" destOrd="0" presId="urn:microsoft.com/office/officeart/2011/layout/CircleProcess"/>
    <dgm:cxn modelId="{41E515AE-2A1D-4B71-BF6B-91EBE956318B}" type="presParOf" srcId="{B7C7DEBF-51CE-4702-8E4A-CE6126873DEE}" destId="{F6FB711B-AE8E-4B00-B0BB-6B28E430E157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AAD80C-E089-4808-A1B7-17AEEA61EEDF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689988F5-4B5D-4B7F-B303-4751BA70F0C8}">
      <dgm:prSet phldrT="[Text]" custT="1"/>
      <dgm:spPr>
        <a:solidFill>
          <a:srgbClr val="215CA8"/>
        </a:solidFill>
      </dgm:spPr>
      <dgm:t>
        <a:bodyPr/>
        <a:lstStyle/>
        <a:p>
          <a:r>
            <a:rPr lang="en-US" sz="2200" dirty="0">
              <a:latin typeface="Calibri Light" panose="020F0302020204030204" pitchFamily="34" charset="0"/>
              <a:cs typeface="Calibri Light" panose="020F0302020204030204" pitchFamily="34" charset="0"/>
            </a:rPr>
            <a:t>Estimated savings of</a:t>
          </a:r>
          <a:br>
            <a:rPr lang="en-US" sz="2200" dirty="0">
              <a:latin typeface="Calibri Light" panose="020F0302020204030204" pitchFamily="34" charset="0"/>
              <a:cs typeface="Calibri Light" panose="020F0302020204030204" pitchFamily="34" charset="0"/>
            </a:rPr>
          </a:br>
          <a:r>
            <a:rPr lang="en-US" sz="2800" b="1" dirty="0">
              <a:latin typeface="Calibri Light" panose="020F0302020204030204" pitchFamily="34" charset="0"/>
              <a:cs typeface="Calibri Light" panose="020F0302020204030204" pitchFamily="34" charset="0"/>
            </a:rPr>
            <a:t>$365.4 million</a:t>
          </a:r>
          <a:endParaRPr lang="en-US" sz="2200" dirty="0"/>
        </a:p>
      </dgm:t>
    </dgm:pt>
    <dgm:pt modelId="{42A1D86E-99A2-42F1-9F53-506C58826406}" type="parTrans" cxnId="{C0D98EF9-CA09-4DB0-BBA6-8E3C2A6CBDAB}">
      <dgm:prSet/>
      <dgm:spPr/>
      <dgm:t>
        <a:bodyPr/>
        <a:lstStyle/>
        <a:p>
          <a:endParaRPr lang="en-US"/>
        </a:p>
      </dgm:t>
    </dgm:pt>
    <dgm:pt modelId="{D82718DE-C37C-486C-A059-825B05029450}" type="sibTrans" cxnId="{C0D98EF9-CA09-4DB0-BBA6-8E3C2A6CBDAB}">
      <dgm:prSet/>
      <dgm:spPr>
        <a:solidFill>
          <a:srgbClr val="B0B3B9"/>
        </a:solidFill>
        <a:ln>
          <a:noFill/>
        </a:ln>
      </dgm:spPr>
      <dgm:t>
        <a:bodyPr/>
        <a:lstStyle/>
        <a:p>
          <a:endParaRPr lang="en-US"/>
        </a:p>
      </dgm:t>
    </dgm:pt>
    <dgm:pt modelId="{77BF1F92-387A-4E25-8AC2-06D51BBD1DA2}">
      <dgm:prSet phldrT="[Text]" custT="1"/>
      <dgm:spPr>
        <a:solidFill>
          <a:srgbClr val="215CA8"/>
        </a:solidFill>
      </dgm:spPr>
      <dgm:t>
        <a:bodyPr/>
        <a:lstStyle/>
        <a:p>
          <a:r>
            <a:rPr lang="en-US" sz="2800" b="1" dirty="0">
              <a:latin typeface="Calibri Light" panose="020F0302020204030204" pitchFamily="34" charset="0"/>
              <a:cs typeface="Calibri Light" panose="020F0302020204030204" pitchFamily="34" charset="0"/>
            </a:rPr>
            <a:t>40,000+</a:t>
          </a:r>
          <a:r>
            <a:rPr lang="en-US" sz="290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br>
            <a:rPr lang="en-US" sz="2900" dirty="0">
              <a:latin typeface="Calibri Light" panose="020F0302020204030204" pitchFamily="34" charset="0"/>
              <a:cs typeface="Calibri Light" panose="020F0302020204030204" pitchFamily="34" charset="0"/>
            </a:rPr>
          </a:br>
          <a:r>
            <a:rPr lang="en-US" sz="2200" dirty="0">
              <a:latin typeface="Calibri Light" panose="020F0302020204030204" pitchFamily="34" charset="0"/>
              <a:cs typeface="Calibri Light" panose="020F0302020204030204" pitchFamily="34" charset="0"/>
            </a:rPr>
            <a:t>WUE awards</a:t>
          </a:r>
          <a:endParaRPr lang="en-US" sz="2200" dirty="0"/>
        </a:p>
      </dgm:t>
    </dgm:pt>
    <dgm:pt modelId="{24FBE64E-B414-4344-893D-B81186BFB524}" type="parTrans" cxnId="{92453060-7B53-498F-871C-9FA6E5F4558A}">
      <dgm:prSet/>
      <dgm:spPr/>
      <dgm:t>
        <a:bodyPr/>
        <a:lstStyle/>
        <a:p>
          <a:endParaRPr lang="en-US"/>
        </a:p>
      </dgm:t>
    </dgm:pt>
    <dgm:pt modelId="{FE1BC932-037E-47B7-A56D-A7833D4F69B9}" type="sibTrans" cxnId="{92453060-7B53-498F-871C-9FA6E5F4558A}">
      <dgm:prSet/>
      <dgm:spPr>
        <a:solidFill>
          <a:srgbClr val="B0B3B9"/>
        </a:solidFill>
        <a:ln>
          <a:noFill/>
        </a:ln>
      </dgm:spPr>
      <dgm:t>
        <a:bodyPr/>
        <a:lstStyle/>
        <a:p>
          <a:endParaRPr lang="en-US"/>
        </a:p>
      </dgm:t>
    </dgm:pt>
    <dgm:pt modelId="{EE7FFC6A-2EAD-4DE2-A318-4667DF5985DA}">
      <dgm:prSet phldrT="[Text]" custT="1"/>
      <dgm:spPr>
        <a:solidFill>
          <a:srgbClr val="215CA8"/>
        </a:solidFill>
      </dgm:spPr>
      <dgm:t>
        <a:bodyPr/>
        <a:lstStyle/>
        <a:p>
          <a:r>
            <a:rPr lang="en-US" sz="2200" dirty="0">
              <a:latin typeface="Calibri Light" panose="020F0302020204030204" pitchFamily="34" charset="0"/>
              <a:cs typeface="Calibri Light" panose="020F0302020204030204" pitchFamily="34" charset="0"/>
            </a:rPr>
            <a:t>Average student savings of </a:t>
          </a:r>
          <a:r>
            <a:rPr lang="en-US" sz="2800" b="1" dirty="0">
              <a:latin typeface="Calibri Light" panose="020F0302020204030204" pitchFamily="34" charset="0"/>
              <a:cs typeface="Calibri Light" panose="020F0302020204030204" pitchFamily="34" charset="0"/>
            </a:rPr>
            <a:t>$9,000!</a:t>
          </a:r>
          <a:endParaRPr lang="en-US" sz="2800" dirty="0"/>
        </a:p>
      </dgm:t>
    </dgm:pt>
    <dgm:pt modelId="{C1E78BC9-F60F-4EC9-BD83-EE9247D81424}" type="parTrans" cxnId="{BFDD1423-0338-4ED6-BC49-B5161C65E0A2}">
      <dgm:prSet/>
      <dgm:spPr/>
      <dgm:t>
        <a:bodyPr/>
        <a:lstStyle/>
        <a:p>
          <a:endParaRPr lang="en-US"/>
        </a:p>
      </dgm:t>
    </dgm:pt>
    <dgm:pt modelId="{A480AD02-9B1A-4213-B90A-AEE538AC66FF}" type="sibTrans" cxnId="{BFDD1423-0338-4ED6-BC49-B5161C65E0A2}">
      <dgm:prSet/>
      <dgm:spPr/>
      <dgm:t>
        <a:bodyPr/>
        <a:lstStyle/>
        <a:p>
          <a:endParaRPr lang="en-US"/>
        </a:p>
      </dgm:t>
    </dgm:pt>
    <dgm:pt modelId="{E0B5367B-8287-4C69-A591-EF558C5F745B}" type="pres">
      <dgm:prSet presAssocID="{77AAD80C-E089-4808-A1B7-17AEEA61EEDF}" presName="linearFlow" presStyleCnt="0">
        <dgm:presLayoutVars>
          <dgm:dir/>
          <dgm:resizeHandles val="exact"/>
        </dgm:presLayoutVars>
      </dgm:prSet>
      <dgm:spPr/>
    </dgm:pt>
    <dgm:pt modelId="{7AAA2F80-E8BA-435E-9B91-BDF935E9BA27}" type="pres">
      <dgm:prSet presAssocID="{689988F5-4B5D-4B7F-B303-4751BA70F0C8}" presName="node" presStyleLbl="node1" presStyleIdx="0" presStyleCnt="3" custScaleX="146410" custScaleY="146410">
        <dgm:presLayoutVars>
          <dgm:bulletEnabled val="1"/>
        </dgm:presLayoutVars>
      </dgm:prSet>
      <dgm:spPr>
        <a:prstGeom prst="ellipse">
          <a:avLst/>
        </a:prstGeom>
      </dgm:spPr>
    </dgm:pt>
    <dgm:pt modelId="{DD80DC31-DEE1-4D67-ABE9-6222BD348568}" type="pres">
      <dgm:prSet presAssocID="{D82718DE-C37C-486C-A059-825B05029450}" presName="spacerL" presStyleCnt="0"/>
      <dgm:spPr/>
    </dgm:pt>
    <dgm:pt modelId="{8F4C258D-6E6A-467B-8D07-4B172CAF63A1}" type="pres">
      <dgm:prSet presAssocID="{D82718DE-C37C-486C-A059-825B05029450}" presName="sibTrans" presStyleLbl="sibTrans2D1" presStyleIdx="0" presStyleCnt="2"/>
      <dgm:spPr>
        <a:prstGeom prst="mathDivide">
          <a:avLst/>
        </a:prstGeom>
      </dgm:spPr>
    </dgm:pt>
    <dgm:pt modelId="{AB3CFEAF-D547-400B-8707-ECE95B7FD8AD}" type="pres">
      <dgm:prSet presAssocID="{D82718DE-C37C-486C-A059-825B05029450}" presName="spacerR" presStyleCnt="0"/>
      <dgm:spPr/>
    </dgm:pt>
    <dgm:pt modelId="{24E7E394-E818-413C-995E-E8945D8394AA}" type="pres">
      <dgm:prSet presAssocID="{77BF1F92-387A-4E25-8AC2-06D51BBD1DA2}" presName="node" presStyleLbl="node1" presStyleIdx="1" presStyleCnt="3" custScaleX="146410" custScaleY="146410">
        <dgm:presLayoutVars>
          <dgm:bulletEnabled val="1"/>
        </dgm:presLayoutVars>
      </dgm:prSet>
      <dgm:spPr/>
    </dgm:pt>
    <dgm:pt modelId="{2FD60C8D-6389-498E-B18D-7EAF1A500DC9}" type="pres">
      <dgm:prSet presAssocID="{FE1BC932-037E-47B7-A56D-A7833D4F69B9}" presName="spacerL" presStyleCnt="0"/>
      <dgm:spPr/>
    </dgm:pt>
    <dgm:pt modelId="{8F6ACB53-A876-4DBF-96BE-1AF84456123A}" type="pres">
      <dgm:prSet presAssocID="{FE1BC932-037E-47B7-A56D-A7833D4F69B9}" presName="sibTrans" presStyleLbl="sibTrans2D1" presStyleIdx="1" presStyleCnt="2"/>
      <dgm:spPr/>
    </dgm:pt>
    <dgm:pt modelId="{55D6852E-1C48-41E8-9BB3-3285A322B1C2}" type="pres">
      <dgm:prSet presAssocID="{FE1BC932-037E-47B7-A56D-A7833D4F69B9}" presName="spacerR" presStyleCnt="0"/>
      <dgm:spPr/>
    </dgm:pt>
    <dgm:pt modelId="{B47E66CB-49BA-4B6A-8D3F-644DF6C15515}" type="pres">
      <dgm:prSet presAssocID="{EE7FFC6A-2EAD-4DE2-A318-4667DF5985DA}" presName="node" presStyleLbl="node1" presStyleIdx="2" presStyleCnt="3" custScaleX="146410" custScaleY="146410">
        <dgm:presLayoutVars>
          <dgm:bulletEnabled val="1"/>
        </dgm:presLayoutVars>
      </dgm:prSet>
      <dgm:spPr/>
    </dgm:pt>
  </dgm:ptLst>
  <dgm:cxnLst>
    <dgm:cxn modelId="{490E7B17-ACF5-44D5-BFEC-F5D56E33D120}" type="presOf" srcId="{77BF1F92-387A-4E25-8AC2-06D51BBD1DA2}" destId="{24E7E394-E818-413C-995E-E8945D8394AA}" srcOrd="0" destOrd="0" presId="urn:microsoft.com/office/officeart/2005/8/layout/equation1"/>
    <dgm:cxn modelId="{BFDD1423-0338-4ED6-BC49-B5161C65E0A2}" srcId="{77AAD80C-E089-4808-A1B7-17AEEA61EEDF}" destId="{EE7FFC6A-2EAD-4DE2-A318-4667DF5985DA}" srcOrd="2" destOrd="0" parTransId="{C1E78BC9-F60F-4EC9-BD83-EE9247D81424}" sibTransId="{A480AD02-9B1A-4213-B90A-AEE538AC66FF}"/>
    <dgm:cxn modelId="{27FECA3E-E802-40AE-A583-666174D15DC6}" type="presOf" srcId="{77AAD80C-E089-4808-A1B7-17AEEA61EEDF}" destId="{E0B5367B-8287-4C69-A591-EF558C5F745B}" srcOrd="0" destOrd="0" presId="urn:microsoft.com/office/officeart/2005/8/layout/equation1"/>
    <dgm:cxn modelId="{92453060-7B53-498F-871C-9FA6E5F4558A}" srcId="{77AAD80C-E089-4808-A1B7-17AEEA61EEDF}" destId="{77BF1F92-387A-4E25-8AC2-06D51BBD1DA2}" srcOrd="1" destOrd="0" parTransId="{24FBE64E-B414-4344-893D-B81186BFB524}" sibTransId="{FE1BC932-037E-47B7-A56D-A7833D4F69B9}"/>
    <dgm:cxn modelId="{3159AD67-857E-4974-A94A-3BAD380D9E90}" type="presOf" srcId="{D82718DE-C37C-486C-A059-825B05029450}" destId="{8F4C258D-6E6A-467B-8D07-4B172CAF63A1}" srcOrd="0" destOrd="0" presId="urn:microsoft.com/office/officeart/2005/8/layout/equation1"/>
    <dgm:cxn modelId="{A31C3D80-C9F7-49D7-A4F4-45A0C9AF8657}" type="presOf" srcId="{EE7FFC6A-2EAD-4DE2-A318-4667DF5985DA}" destId="{B47E66CB-49BA-4B6A-8D3F-644DF6C15515}" srcOrd="0" destOrd="0" presId="urn:microsoft.com/office/officeart/2005/8/layout/equation1"/>
    <dgm:cxn modelId="{2703B081-4E9F-404A-8055-548375FBF9A1}" type="presOf" srcId="{689988F5-4B5D-4B7F-B303-4751BA70F0C8}" destId="{7AAA2F80-E8BA-435E-9B91-BDF935E9BA27}" srcOrd="0" destOrd="0" presId="urn:microsoft.com/office/officeart/2005/8/layout/equation1"/>
    <dgm:cxn modelId="{44BEC6C6-8904-440A-A44F-177B1407F7F2}" type="presOf" srcId="{FE1BC932-037E-47B7-A56D-A7833D4F69B9}" destId="{8F6ACB53-A876-4DBF-96BE-1AF84456123A}" srcOrd="0" destOrd="0" presId="urn:microsoft.com/office/officeart/2005/8/layout/equation1"/>
    <dgm:cxn modelId="{C0D98EF9-CA09-4DB0-BBA6-8E3C2A6CBDAB}" srcId="{77AAD80C-E089-4808-A1B7-17AEEA61EEDF}" destId="{689988F5-4B5D-4B7F-B303-4751BA70F0C8}" srcOrd="0" destOrd="0" parTransId="{42A1D86E-99A2-42F1-9F53-506C58826406}" sibTransId="{D82718DE-C37C-486C-A059-825B05029450}"/>
    <dgm:cxn modelId="{A97160BA-1676-4CCC-BEF8-FF2A548CDCE4}" type="presParOf" srcId="{E0B5367B-8287-4C69-A591-EF558C5F745B}" destId="{7AAA2F80-E8BA-435E-9B91-BDF935E9BA27}" srcOrd="0" destOrd="0" presId="urn:microsoft.com/office/officeart/2005/8/layout/equation1"/>
    <dgm:cxn modelId="{D04652D3-97A2-4BFB-907C-BEB7509DAD69}" type="presParOf" srcId="{E0B5367B-8287-4C69-A591-EF558C5F745B}" destId="{DD80DC31-DEE1-4D67-ABE9-6222BD348568}" srcOrd="1" destOrd="0" presId="urn:microsoft.com/office/officeart/2005/8/layout/equation1"/>
    <dgm:cxn modelId="{63AA892A-0247-4827-83C5-C53B93B3BCB5}" type="presParOf" srcId="{E0B5367B-8287-4C69-A591-EF558C5F745B}" destId="{8F4C258D-6E6A-467B-8D07-4B172CAF63A1}" srcOrd="2" destOrd="0" presId="urn:microsoft.com/office/officeart/2005/8/layout/equation1"/>
    <dgm:cxn modelId="{57C4D0E1-40BC-4B2F-9085-CE6A3146D963}" type="presParOf" srcId="{E0B5367B-8287-4C69-A591-EF558C5F745B}" destId="{AB3CFEAF-D547-400B-8707-ECE95B7FD8AD}" srcOrd="3" destOrd="0" presId="urn:microsoft.com/office/officeart/2005/8/layout/equation1"/>
    <dgm:cxn modelId="{F5D6A13E-23E3-4CDA-8461-5FD744F3C2EB}" type="presParOf" srcId="{E0B5367B-8287-4C69-A591-EF558C5F745B}" destId="{24E7E394-E818-413C-995E-E8945D8394AA}" srcOrd="4" destOrd="0" presId="urn:microsoft.com/office/officeart/2005/8/layout/equation1"/>
    <dgm:cxn modelId="{625F9895-F9E0-4143-BD0E-E787707AFF9B}" type="presParOf" srcId="{E0B5367B-8287-4C69-A591-EF558C5F745B}" destId="{2FD60C8D-6389-498E-B18D-7EAF1A500DC9}" srcOrd="5" destOrd="0" presId="urn:microsoft.com/office/officeart/2005/8/layout/equation1"/>
    <dgm:cxn modelId="{870715B0-AD64-4EFC-97DE-8DB505AEC428}" type="presParOf" srcId="{E0B5367B-8287-4C69-A591-EF558C5F745B}" destId="{8F6ACB53-A876-4DBF-96BE-1AF84456123A}" srcOrd="6" destOrd="0" presId="urn:microsoft.com/office/officeart/2005/8/layout/equation1"/>
    <dgm:cxn modelId="{487CCBDA-1B88-44A0-9770-C16C6EF30C3F}" type="presParOf" srcId="{E0B5367B-8287-4C69-A591-EF558C5F745B}" destId="{55D6852E-1C48-41E8-9BB3-3285A322B1C2}" srcOrd="7" destOrd="0" presId="urn:microsoft.com/office/officeart/2005/8/layout/equation1"/>
    <dgm:cxn modelId="{C51BAC2D-5C88-4972-B778-378332A65F7D}" type="presParOf" srcId="{E0B5367B-8287-4C69-A591-EF558C5F745B}" destId="{B47E66CB-49BA-4B6A-8D3F-644DF6C1551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6BD8BF-86BD-494A-9779-5EC7605DAE12}" type="doc">
      <dgm:prSet loTypeId="urn:microsoft.com/office/officeart/2005/8/layout/process2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B2A86F1-1EE6-4F95-8889-687BA17EF0C5}">
      <dgm:prSet custT="1"/>
      <dgm:spPr>
        <a:solidFill>
          <a:srgbClr val="215CA8"/>
        </a:solidFill>
      </dgm:spPr>
      <dgm:t>
        <a:bodyPr/>
        <a:lstStyle/>
        <a:p>
          <a:pPr algn="ctr"/>
          <a:r>
            <a:rPr lang="en-US" sz="2000" b="1" dirty="0">
              <a:latin typeface="Calibri Light" panose="020F0302020204030204" pitchFamily="34" charset="0"/>
              <a:cs typeface="Calibri Light" panose="020F0302020204030204" pitchFamily="34" charset="0"/>
            </a:rPr>
            <a:t>Step 1:</a:t>
          </a:r>
          <a:br>
            <a:rPr lang="en-US" sz="2000" dirty="0">
              <a:latin typeface="Calibri Light" panose="020F0302020204030204" pitchFamily="34" charset="0"/>
              <a:cs typeface="Calibri Light" panose="020F0302020204030204" pitchFamily="34" charset="0"/>
            </a:rPr>
          </a:br>
          <a:r>
            <a:rPr lang="en-US" sz="2000" dirty="0">
              <a:latin typeface="Calibri Light" panose="020F0302020204030204" pitchFamily="34" charset="0"/>
              <a:cs typeface="Calibri Light" panose="020F0302020204030204" pitchFamily="34" charset="0"/>
            </a:rPr>
            <a:t>Visit </a:t>
          </a:r>
          <a:r>
            <a:rPr lang="en-US" sz="2000" u="sng" dirty="0">
              <a:latin typeface="Calibri Light" panose="020F0302020204030204" pitchFamily="34" charset="0"/>
              <a:cs typeface="Calibri Light" panose="020F0302020204030204" pitchFamily="34" charset="0"/>
            </a:rPr>
            <a:t>www.wiche.edu</a:t>
          </a:r>
          <a:endParaRPr lang="en-US" sz="2000" u="sng" dirty="0">
            <a:solidFill>
              <a:schemeClr val="bg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99ECBD0D-1B7D-42F7-87CA-5D265BCB1546}" type="parTrans" cxnId="{7CEDF707-AF90-46BF-AED2-8FBFEBA8814B}">
      <dgm:prSet/>
      <dgm:spPr/>
      <dgm:t>
        <a:bodyPr/>
        <a:lstStyle/>
        <a:p>
          <a:endParaRPr lang="en-US" sz="24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B198067B-EB7B-4CD0-9F02-5EC183F7987F}" type="sibTrans" cxnId="{7CEDF707-AF90-46BF-AED2-8FBFEBA8814B}">
      <dgm:prSet phldrT="1" phldr="0"/>
      <dgm:spPr>
        <a:solidFill>
          <a:srgbClr val="B0B3B9"/>
        </a:solidFill>
      </dgm:spPr>
      <dgm:t>
        <a:bodyPr/>
        <a:lstStyle/>
        <a:p>
          <a:endParaRPr lang="en-US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9FD7D7ED-77F7-4D4B-81B6-71EA359979DF}">
      <dgm:prSet custT="1"/>
      <dgm:spPr>
        <a:solidFill>
          <a:srgbClr val="215CA8"/>
        </a:solidFill>
      </dgm:spPr>
      <dgm:t>
        <a:bodyPr/>
        <a:lstStyle/>
        <a:p>
          <a:pPr algn="ctr"/>
          <a:r>
            <a:rPr lang="en-US" sz="2000" b="1" dirty="0">
              <a:latin typeface="Calibri Light" panose="020F0302020204030204" pitchFamily="34" charset="0"/>
              <a:cs typeface="Calibri Light" panose="020F0302020204030204" pitchFamily="34" charset="0"/>
            </a:rPr>
            <a:t>Step 2:</a:t>
          </a:r>
          <a:br>
            <a:rPr lang="en-US" sz="2000" dirty="0">
              <a:latin typeface="Calibri Light" panose="020F0302020204030204" pitchFamily="34" charset="0"/>
              <a:cs typeface="Calibri Light" panose="020F0302020204030204" pitchFamily="34" charset="0"/>
            </a:rPr>
          </a:br>
          <a:r>
            <a:rPr lang="en-US" sz="2000" dirty="0">
              <a:latin typeface="Calibri Light" panose="020F0302020204030204" pitchFamily="34" charset="0"/>
              <a:cs typeface="Calibri Light" panose="020F0302020204030204" pitchFamily="34" charset="0"/>
            </a:rPr>
            <a:t>Check the school’s website for information and call for details</a:t>
          </a:r>
        </a:p>
      </dgm:t>
    </dgm:pt>
    <dgm:pt modelId="{C1C6EFE4-81B8-4B9C-8829-9F947D4E09AA}" type="parTrans" cxnId="{9527DBF9-FC82-47F7-892F-9DB54D96943C}">
      <dgm:prSet/>
      <dgm:spPr/>
      <dgm:t>
        <a:bodyPr/>
        <a:lstStyle/>
        <a:p>
          <a:endParaRPr lang="en-US" sz="24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E3B014C1-EFE3-40B8-A865-16AA902A455E}" type="sibTrans" cxnId="{9527DBF9-FC82-47F7-892F-9DB54D96943C}">
      <dgm:prSet phldrT="2" phldr="0"/>
      <dgm:spPr/>
      <dgm:t>
        <a:bodyPr/>
        <a:lstStyle/>
        <a:p>
          <a:endParaRPr lang="en-US" dirty="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431DE29A-2B1E-4D37-9755-DDC637ACC4A6}" type="pres">
      <dgm:prSet presAssocID="{496BD8BF-86BD-494A-9779-5EC7605DAE12}" presName="linearFlow" presStyleCnt="0">
        <dgm:presLayoutVars>
          <dgm:resizeHandles val="exact"/>
        </dgm:presLayoutVars>
      </dgm:prSet>
      <dgm:spPr/>
    </dgm:pt>
    <dgm:pt modelId="{354884B6-18AD-4877-9982-1C1294367AAF}" type="pres">
      <dgm:prSet presAssocID="{EB2A86F1-1EE6-4F95-8889-687BA17EF0C5}" presName="node" presStyleLbl="node1" presStyleIdx="0" presStyleCnt="2" custScaleX="137354">
        <dgm:presLayoutVars>
          <dgm:bulletEnabled val="1"/>
        </dgm:presLayoutVars>
      </dgm:prSet>
      <dgm:spPr/>
    </dgm:pt>
    <dgm:pt modelId="{DEEB72FE-2B39-4CC3-85E9-BACFD2202670}" type="pres">
      <dgm:prSet presAssocID="{B198067B-EB7B-4CD0-9F02-5EC183F7987F}" presName="sibTrans" presStyleLbl="sibTrans2D1" presStyleIdx="0" presStyleCnt="1"/>
      <dgm:spPr/>
    </dgm:pt>
    <dgm:pt modelId="{08438A99-3F67-4D5E-B75E-D7AC43E221B8}" type="pres">
      <dgm:prSet presAssocID="{B198067B-EB7B-4CD0-9F02-5EC183F7987F}" presName="connectorText" presStyleLbl="sibTrans2D1" presStyleIdx="0" presStyleCnt="1"/>
      <dgm:spPr/>
    </dgm:pt>
    <dgm:pt modelId="{DEB9D231-FE0A-43A9-BEF0-C731D3795827}" type="pres">
      <dgm:prSet presAssocID="{9FD7D7ED-77F7-4D4B-81B6-71EA359979DF}" presName="node" presStyleLbl="node1" presStyleIdx="1" presStyleCnt="2" custScaleX="137354">
        <dgm:presLayoutVars>
          <dgm:bulletEnabled val="1"/>
        </dgm:presLayoutVars>
      </dgm:prSet>
      <dgm:spPr/>
    </dgm:pt>
  </dgm:ptLst>
  <dgm:cxnLst>
    <dgm:cxn modelId="{7CEDF707-AF90-46BF-AED2-8FBFEBA8814B}" srcId="{496BD8BF-86BD-494A-9779-5EC7605DAE12}" destId="{EB2A86F1-1EE6-4F95-8889-687BA17EF0C5}" srcOrd="0" destOrd="0" parTransId="{99ECBD0D-1B7D-42F7-87CA-5D265BCB1546}" sibTransId="{B198067B-EB7B-4CD0-9F02-5EC183F7987F}"/>
    <dgm:cxn modelId="{54BD2A16-4A67-48C2-808A-5DC16EFFB503}" type="presOf" srcId="{EB2A86F1-1EE6-4F95-8889-687BA17EF0C5}" destId="{354884B6-18AD-4877-9982-1C1294367AAF}" srcOrd="0" destOrd="0" presId="urn:microsoft.com/office/officeart/2005/8/layout/process2"/>
    <dgm:cxn modelId="{CA2DC22B-0157-4D05-BDAF-4DB3CC5E7972}" type="presOf" srcId="{496BD8BF-86BD-494A-9779-5EC7605DAE12}" destId="{431DE29A-2B1E-4D37-9755-DDC637ACC4A6}" srcOrd="0" destOrd="0" presId="urn:microsoft.com/office/officeart/2005/8/layout/process2"/>
    <dgm:cxn modelId="{786E9788-DEFA-44AB-BBEA-C46A6C038CD1}" type="presOf" srcId="{B198067B-EB7B-4CD0-9F02-5EC183F7987F}" destId="{08438A99-3F67-4D5E-B75E-D7AC43E221B8}" srcOrd="1" destOrd="0" presId="urn:microsoft.com/office/officeart/2005/8/layout/process2"/>
    <dgm:cxn modelId="{556E77AE-ADAD-4CB4-8EF4-13B3D15FD0B5}" type="presOf" srcId="{9FD7D7ED-77F7-4D4B-81B6-71EA359979DF}" destId="{DEB9D231-FE0A-43A9-BEF0-C731D3795827}" srcOrd="0" destOrd="0" presId="urn:microsoft.com/office/officeart/2005/8/layout/process2"/>
    <dgm:cxn modelId="{5AA6C3ED-4AC6-4D52-8F85-2A7180EDD8AF}" type="presOf" srcId="{B198067B-EB7B-4CD0-9F02-5EC183F7987F}" destId="{DEEB72FE-2B39-4CC3-85E9-BACFD2202670}" srcOrd="0" destOrd="0" presId="urn:microsoft.com/office/officeart/2005/8/layout/process2"/>
    <dgm:cxn modelId="{9527DBF9-FC82-47F7-892F-9DB54D96943C}" srcId="{496BD8BF-86BD-494A-9779-5EC7605DAE12}" destId="{9FD7D7ED-77F7-4D4B-81B6-71EA359979DF}" srcOrd="1" destOrd="0" parTransId="{C1C6EFE4-81B8-4B9C-8829-9F947D4E09AA}" sibTransId="{E3B014C1-EFE3-40B8-A865-16AA902A455E}"/>
    <dgm:cxn modelId="{426126E9-6252-41DF-9AF8-9EB5195D9F5A}" type="presParOf" srcId="{431DE29A-2B1E-4D37-9755-DDC637ACC4A6}" destId="{354884B6-18AD-4877-9982-1C1294367AAF}" srcOrd="0" destOrd="0" presId="urn:microsoft.com/office/officeart/2005/8/layout/process2"/>
    <dgm:cxn modelId="{405E407A-CE86-4D02-823F-8601B10AB89E}" type="presParOf" srcId="{431DE29A-2B1E-4D37-9755-DDC637ACC4A6}" destId="{DEEB72FE-2B39-4CC3-85E9-BACFD2202670}" srcOrd="1" destOrd="0" presId="urn:microsoft.com/office/officeart/2005/8/layout/process2"/>
    <dgm:cxn modelId="{4AFADAD1-067D-4EF3-A60F-F693388D7249}" type="presParOf" srcId="{DEEB72FE-2B39-4CC3-85E9-BACFD2202670}" destId="{08438A99-3F67-4D5E-B75E-D7AC43E221B8}" srcOrd="0" destOrd="0" presId="urn:microsoft.com/office/officeart/2005/8/layout/process2"/>
    <dgm:cxn modelId="{C9D23373-BB83-4FBF-81FE-B3FBAF60A988}" type="presParOf" srcId="{431DE29A-2B1E-4D37-9755-DDC637ACC4A6}" destId="{DEB9D231-FE0A-43A9-BEF0-C731D3795827}" srcOrd="2" destOrd="0" presId="urn:microsoft.com/office/officeart/2005/8/layout/process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DE94C-0867-4C1A-9F1F-0276387CE43D}">
      <dsp:nvSpPr>
        <dsp:cNvPr id="0" name=""/>
        <dsp:cNvSpPr/>
      </dsp:nvSpPr>
      <dsp:spPr>
        <a:xfrm rot="5400000">
          <a:off x="2774058" y="85185"/>
          <a:ext cx="4236147" cy="4660391"/>
        </a:xfrm>
        <a:prstGeom prst="round2SameRect">
          <a:avLst/>
        </a:prstGeom>
        <a:noFill/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355600">
            <a:lnSpc>
              <a:spcPct val="150000"/>
            </a:lnSpc>
            <a:spcBef>
              <a:spcPct val="0"/>
            </a:spcBef>
            <a:spcAft>
              <a:spcPts val="1200"/>
            </a:spcAft>
            <a:buChar char="•"/>
          </a:pPr>
          <a:endParaRPr lang="en-US" sz="8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ts val="1200"/>
            </a:spcAft>
            <a:buClr>
              <a:schemeClr val="accent6">
                <a:lumMod val="60000"/>
                <a:lumOff val="40000"/>
              </a:schemeClr>
            </a:buClr>
            <a:buFont typeface="Wingdings" panose="05000000000000000000" pitchFamily="2" charset="2"/>
            <a:buChar char="§"/>
          </a:pPr>
          <a:r>
            <a:rPr lang="en-US" sz="24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Resident = 	 $10,872</a:t>
          </a: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1200"/>
            </a:spcAft>
            <a:buClr>
              <a:schemeClr val="accent6">
                <a:lumMod val="60000"/>
                <a:lumOff val="40000"/>
              </a:schemeClr>
            </a:buClr>
            <a:buFont typeface="Wingdings" panose="05000000000000000000" pitchFamily="2" charset="2"/>
            <a:buChar char="§"/>
          </a:pPr>
          <a:r>
            <a:rPr lang="en-US" sz="24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WUE       = 	 $16,308</a:t>
          </a:r>
          <a:br>
            <a:rPr lang="en-US" sz="2400" kern="1200" dirty="0">
              <a:latin typeface="Calibri Light" panose="020F0302020204030204" pitchFamily="34" charset="0"/>
              <a:cs typeface="Calibri Light" panose="020F0302020204030204" pitchFamily="34" charset="0"/>
            </a:rPr>
          </a:br>
          <a:r>
            <a:rPr lang="en-US" sz="20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(resident x 1.5)</a:t>
          </a:r>
        </a:p>
        <a:p>
          <a:pPr marL="228600" lvl="1" indent="-228600" algn="l" defTabSz="1066800">
            <a:lnSpc>
              <a:spcPct val="150000"/>
            </a:lnSpc>
            <a:spcBef>
              <a:spcPct val="0"/>
            </a:spcBef>
            <a:spcAft>
              <a:spcPts val="1200"/>
            </a:spcAft>
            <a:buClr>
              <a:schemeClr val="accent6">
                <a:lumMod val="60000"/>
                <a:lumOff val="40000"/>
              </a:schemeClr>
            </a:buClr>
            <a:buFont typeface="Wingdings" panose="05000000000000000000" pitchFamily="2" charset="2"/>
            <a:buChar char="§"/>
          </a:pPr>
          <a:r>
            <a:rPr lang="en-US" sz="24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Nonresident =   $32,904</a:t>
          </a:r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ts val="1200"/>
            </a:spcAft>
            <a:buClr>
              <a:schemeClr val="accent6">
                <a:lumMod val="60000"/>
                <a:lumOff val="40000"/>
              </a:schemeClr>
            </a:buClr>
            <a:buFont typeface="Wingdings" panose="05000000000000000000" pitchFamily="2" charset="2"/>
            <a:buChar char="§"/>
          </a:pPr>
          <a:r>
            <a:rPr lang="en-US" sz="24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Tuition Savings =  </a:t>
          </a:r>
          <a:r>
            <a:rPr lang="en-US" sz="2400" b="1" kern="1200" dirty="0">
              <a:latin typeface="Calibri Light" panose="020F0302020204030204" pitchFamily="34" charset="0"/>
              <a:cs typeface="Calibri Light" panose="020F0302020204030204" pitchFamily="34" charset="0"/>
            </a:rPr>
            <a:t>$16,596!!  </a:t>
          </a:r>
          <a:br>
            <a:rPr lang="en-US" sz="2400" kern="1200" dirty="0">
              <a:latin typeface="Calibri Light" panose="020F0302020204030204" pitchFamily="34" charset="0"/>
              <a:cs typeface="Calibri Light" panose="020F0302020204030204" pitchFamily="34" charset="0"/>
            </a:rPr>
          </a:br>
          <a:r>
            <a:rPr lang="en-US" sz="20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($32,904 - $16,308) </a:t>
          </a:r>
          <a:endParaRPr lang="en-US" sz="14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 rot="-5400000">
        <a:off x="2561936" y="504099"/>
        <a:ext cx="4453599" cy="3822563"/>
      </dsp:txXfrm>
    </dsp:sp>
    <dsp:sp modelId="{0FE467C8-E87C-4386-8490-8276AB3583BD}">
      <dsp:nvSpPr>
        <dsp:cNvPr id="0" name=""/>
        <dsp:cNvSpPr/>
      </dsp:nvSpPr>
      <dsp:spPr>
        <a:xfrm>
          <a:off x="0" y="2358"/>
          <a:ext cx="2621470" cy="4826044"/>
        </a:xfrm>
        <a:prstGeom prst="roundRect">
          <a:avLst/>
        </a:prstGeom>
        <a:solidFill>
          <a:srgbClr val="215C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WUE is 150% </a:t>
          </a:r>
          <a:br>
            <a:rPr lang="en-US" sz="2400" kern="1200" dirty="0">
              <a:latin typeface="Calibri Light" panose="020F0302020204030204" pitchFamily="34" charset="0"/>
              <a:cs typeface="Calibri Light" panose="020F0302020204030204" pitchFamily="34" charset="0"/>
            </a:rPr>
          </a:br>
          <a:r>
            <a:rPr lang="en-US" sz="24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of the enrolling </a:t>
          </a:r>
          <a:r>
            <a:rPr lang="en-US" sz="2800" b="1" kern="1200" dirty="0">
              <a:solidFill>
                <a:schemeClr val="accent5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INSTITUTION’S</a:t>
          </a:r>
          <a:r>
            <a:rPr lang="en-US" sz="28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r>
            <a:rPr lang="en-US" sz="24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resident tuition</a:t>
          </a:r>
        </a:p>
        <a:p>
          <a:pPr marL="0" lvl="0" indent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(sometimes less!)</a:t>
          </a:r>
        </a:p>
      </dsp:txBody>
      <dsp:txXfrm>
        <a:off x="127970" y="130328"/>
        <a:ext cx="2365530" cy="45701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1992E-8E77-4BA3-85E0-D1F568F9CFD9}">
      <dsp:nvSpPr>
        <dsp:cNvPr id="0" name=""/>
        <dsp:cNvSpPr/>
      </dsp:nvSpPr>
      <dsp:spPr>
        <a:xfrm>
          <a:off x="5866924" y="1142998"/>
          <a:ext cx="1699427" cy="1653773"/>
        </a:xfrm>
        <a:prstGeom prst="ellipse">
          <a:avLst/>
        </a:prstGeom>
        <a:solidFill>
          <a:srgbClr val="1F497D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7C9414-C4DB-47CC-9B53-32C0DA000D57}">
      <dsp:nvSpPr>
        <dsp:cNvPr id="0" name=""/>
        <dsp:cNvSpPr/>
      </dsp:nvSpPr>
      <dsp:spPr>
        <a:xfrm>
          <a:off x="5622213" y="940255"/>
          <a:ext cx="2172736" cy="2112448"/>
        </a:xfrm>
        <a:prstGeom prst="ellipse">
          <a:avLst/>
        </a:prstGeom>
        <a:solidFill>
          <a:srgbClr val="215CA8"/>
        </a:solidFill>
        <a:ln w="25400" cap="flat" cmpd="sng" algn="ctr">
          <a:solidFill>
            <a:srgbClr val="E7E6E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Meet the institution’s </a:t>
          </a:r>
          <a:r>
            <a:rPr lang="en-US" sz="2200" b="1" kern="1200" dirty="0">
              <a:solidFill>
                <a:schemeClr val="accent5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WUE requirements</a:t>
          </a:r>
        </a:p>
      </dsp:txBody>
      <dsp:txXfrm>
        <a:off x="5932821" y="1242090"/>
        <a:ext cx="1551521" cy="1508778"/>
      </dsp:txXfrm>
    </dsp:sp>
    <dsp:sp modelId="{234DF278-986A-4876-BF38-B7048C25D5EE}">
      <dsp:nvSpPr>
        <dsp:cNvPr id="0" name=""/>
        <dsp:cNvSpPr/>
      </dsp:nvSpPr>
      <dsp:spPr>
        <a:xfrm rot="2700000">
          <a:off x="3223709" y="867533"/>
          <a:ext cx="2257496" cy="2257496"/>
        </a:xfrm>
        <a:prstGeom prst="teardrop">
          <a:avLst>
            <a:gd name="adj" fmla="val 100000"/>
          </a:avLst>
        </a:prstGeom>
        <a:solidFill>
          <a:srgbClr val="215CA8"/>
        </a:solidFill>
        <a:ln w="25400" cap="flat" cmpd="sng" algn="ctr">
          <a:solidFill>
            <a:srgbClr val="E7E6E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7A3437-373D-44EC-804D-C2D4B94A9C54}">
      <dsp:nvSpPr>
        <dsp:cNvPr id="0" name=""/>
        <dsp:cNvSpPr/>
      </dsp:nvSpPr>
      <dsp:spPr>
        <a:xfrm>
          <a:off x="3296206" y="940255"/>
          <a:ext cx="2112673" cy="2112448"/>
        </a:xfrm>
        <a:prstGeom prst="ellipse">
          <a:avLst/>
        </a:prstGeom>
        <a:solidFill>
          <a:srgbClr val="215CA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accent5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Apply</a:t>
          </a:r>
          <a:r>
            <a:rPr lang="en-US" sz="2200" kern="1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to a participating institution</a:t>
          </a:r>
        </a:p>
      </dsp:txBody>
      <dsp:txXfrm>
        <a:off x="3598227" y="1242090"/>
        <a:ext cx="1508631" cy="1508778"/>
      </dsp:txXfrm>
    </dsp:sp>
    <dsp:sp modelId="{EF23D034-5549-4F66-A4BA-264D084FC839}">
      <dsp:nvSpPr>
        <dsp:cNvPr id="0" name=""/>
        <dsp:cNvSpPr/>
      </dsp:nvSpPr>
      <dsp:spPr>
        <a:xfrm rot="2700000">
          <a:off x="793197" y="867533"/>
          <a:ext cx="2257496" cy="2257496"/>
        </a:xfrm>
        <a:prstGeom prst="teardrop">
          <a:avLst>
            <a:gd name="adj" fmla="val 100000"/>
          </a:avLst>
        </a:prstGeom>
        <a:solidFill>
          <a:srgbClr val="215CA8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60C6F3-A4B1-454B-A343-CE3E9685A327}">
      <dsp:nvSpPr>
        <dsp:cNvPr id="0" name=""/>
        <dsp:cNvSpPr/>
      </dsp:nvSpPr>
      <dsp:spPr>
        <a:xfrm>
          <a:off x="865590" y="940255"/>
          <a:ext cx="2112673" cy="2112448"/>
        </a:xfrm>
        <a:prstGeom prst="ellipse">
          <a:avLst/>
        </a:prstGeom>
        <a:solidFill>
          <a:srgbClr val="215CA8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Be a </a:t>
          </a:r>
          <a:r>
            <a:rPr lang="en-US" sz="2200" b="1" kern="1200" dirty="0">
              <a:solidFill>
                <a:schemeClr val="accent5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resident</a:t>
          </a:r>
          <a:r>
            <a:rPr lang="en-US" sz="2200" kern="12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rPr>
            <a:t> of a WICHE state</a:t>
          </a:r>
        </a:p>
      </dsp:txBody>
      <dsp:txXfrm>
        <a:off x="1167611" y="1242090"/>
        <a:ext cx="1508631" cy="15087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A2F80-E8BA-435E-9B91-BDF935E9BA27}">
      <dsp:nvSpPr>
        <dsp:cNvPr id="0" name=""/>
        <dsp:cNvSpPr/>
      </dsp:nvSpPr>
      <dsp:spPr>
        <a:xfrm>
          <a:off x="5563" y="1239290"/>
          <a:ext cx="2047381" cy="2047381"/>
        </a:xfrm>
        <a:prstGeom prst="ellipse">
          <a:avLst/>
        </a:prstGeom>
        <a:solidFill>
          <a:srgbClr val="215C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Estimated savings of</a:t>
          </a:r>
          <a:br>
            <a:rPr lang="en-US" sz="2200" kern="1200" dirty="0">
              <a:latin typeface="Calibri Light" panose="020F0302020204030204" pitchFamily="34" charset="0"/>
              <a:cs typeface="Calibri Light" panose="020F0302020204030204" pitchFamily="34" charset="0"/>
            </a:rPr>
          </a:br>
          <a:r>
            <a:rPr lang="en-US" sz="2800" b="1" kern="1200" dirty="0">
              <a:latin typeface="Calibri Light" panose="020F0302020204030204" pitchFamily="34" charset="0"/>
              <a:cs typeface="Calibri Light" panose="020F0302020204030204" pitchFamily="34" charset="0"/>
            </a:rPr>
            <a:t>$365.4 million</a:t>
          </a:r>
          <a:endParaRPr lang="en-US" sz="2200" kern="1200" dirty="0"/>
        </a:p>
      </dsp:txBody>
      <dsp:txXfrm>
        <a:off x="305395" y="1539122"/>
        <a:ext cx="1447717" cy="1447717"/>
      </dsp:txXfrm>
    </dsp:sp>
    <dsp:sp modelId="{8F4C258D-6E6A-467B-8D07-4B172CAF63A1}">
      <dsp:nvSpPr>
        <dsp:cNvPr id="0" name=""/>
        <dsp:cNvSpPr/>
      </dsp:nvSpPr>
      <dsp:spPr>
        <a:xfrm>
          <a:off x="2166494" y="1857448"/>
          <a:ext cx="811065" cy="811065"/>
        </a:xfrm>
        <a:prstGeom prst="mathDivide">
          <a:avLst/>
        </a:prstGeom>
        <a:solidFill>
          <a:srgbClr val="B0B3B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2274001" y="2167599"/>
        <a:ext cx="596051" cy="190763"/>
      </dsp:txXfrm>
    </dsp:sp>
    <dsp:sp modelId="{24E7E394-E818-413C-995E-E8945D8394AA}">
      <dsp:nvSpPr>
        <dsp:cNvPr id="0" name=""/>
        <dsp:cNvSpPr/>
      </dsp:nvSpPr>
      <dsp:spPr>
        <a:xfrm>
          <a:off x="3091109" y="1239290"/>
          <a:ext cx="2047381" cy="2047381"/>
        </a:xfrm>
        <a:prstGeom prst="ellipse">
          <a:avLst/>
        </a:prstGeom>
        <a:solidFill>
          <a:srgbClr val="215C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Calibri Light" panose="020F0302020204030204" pitchFamily="34" charset="0"/>
              <a:cs typeface="Calibri Light" panose="020F0302020204030204" pitchFamily="34" charset="0"/>
            </a:rPr>
            <a:t>40,000+</a:t>
          </a:r>
          <a:r>
            <a:rPr lang="en-US" sz="29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 </a:t>
          </a:r>
          <a:br>
            <a:rPr lang="en-US" sz="2900" kern="1200" dirty="0">
              <a:latin typeface="Calibri Light" panose="020F0302020204030204" pitchFamily="34" charset="0"/>
              <a:cs typeface="Calibri Light" panose="020F0302020204030204" pitchFamily="34" charset="0"/>
            </a:rPr>
          </a:br>
          <a:r>
            <a:rPr lang="en-US" sz="22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WUE awards</a:t>
          </a:r>
          <a:endParaRPr lang="en-US" sz="2200" kern="1200" dirty="0"/>
        </a:p>
      </dsp:txBody>
      <dsp:txXfrm>
        <a:off x="3390941" y="1539122"/>
        <a:ext cx="1447717" cy="1447717"/>
      </dsp:txXfrm>
    </dsp:sp>
    <dsp:sp modelId="{8F6ACB53-A876-4DBF-96BE-1AF84456123A}">
      <dsp:nvSpPr>
        <dsp:cNvPr id="0" name=""/>
        <dsp:cNvSpPr/>
      </dsp:nvSpPr>
      <dsp:spPr>
        <a:xfrm>
          <a:off x="5252039" y="1857448"/>
          <a:ext cx="811065" cy="811065"/>
        </a:xfrm>
        <a:prstGeom prst="mathEqual">
          <a:avLst/>
        </a:prstGeom>
        <a:solidFill>
          <a:srgbClr val="B0B3B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/>
        </a:p>
      </dsp:txBody>
      <dsp:txXfrm>
        <a:off x="5359546" y="2024527"/>
        <a:ext cx="596051" cy="476907"/>
      </dsp:txXfrm>
    </dsp:sp>
    <dsp:sp modelId="{B47E66CB-49BA-4B6A-8D3F-644DF6C15515}">
      <dsp:nvSpPr>
        <dsp:cNvPr id="0" name=""/>
        <dsp:cNvSpPr/>
      </dsp:nvSpPr>
      <dsp:spPr>
        <a:xfrm>
          <a:off x="6176654" y="1239290"/>
          <a:ext cx="2047381" cy="2047381"/>
        </a:xfrm>
        <a:prstGeom prst="ellipse">
          <a:avLst/>
        </a:prstGeom>
        <a:solidFill>
          <a:srgbClr val="215CA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Average student savings of </a:t>
          </a:r>
          <a:r>
            <a:rPr lang="en-US" sz="2800" b="1" kern="1200" dirty="0">
              <a:latin typeface="Calibri Light" panose="020F0302020204030204" pitchFamily="34" charset="0"/>
              <a:cs typeface="Calibri Light" panose="020F0302020204030204" pitchFamily="34" charset="0"/>
            </a:rPr>
            <a:t>$9,000!</a:t>
          </a:r>
          <a:endParaRPr lang="en-US" sz="2800" kern="1200" dirty="0"/>
        </a:p>
      </dsp:txBody>
      <dsp:txXfrm>
        <a:off x="6476486" y="1539122"/>
        <a:ext cx="1447717" cy="14477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884B6-18AD-4877-9982-1C1294367AAF}">
      <dsp:nvSpPr>
        <dsp:cNvPr id="0" name=""/>
        <dsp:cNvSpPr/>
      </dsp:nvSpPr>
      <dsp:spPr>
        <a:xfrm>
          <a:off x="2252071" y="418"/>
          <a:ext cx="3649257" cy="1371265"/>
        </a:xfrm>
        <a:prstGeom prst="roundRect">
          <a:avLst>
            <a:gd name="adj" fmla="val 10000"/>
          </a:avLst>
        </a:prstGeom>
        <a:solidFill>
          <a:srgbClr val="215CA8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 Light" panose="020F0302020204030204" pitchFamily="34" charset="0"/>
              <a:cs typeface="Calibri Light" panose="020F0302020204030204" pitchFamily="34" charset="0"/>
            </a:rPr>
            <a:t>Step 1:</a:t>
          </a:r>
          <a:br>
            <a:rPr lang="en-US" sz="2000" kern="1200" dirty="0">
              <a:latin typeface="Calibri Light" panose="020F0302020204030204" pitchFamily="34" charset="0"/>
              <a:cs typeface="Calibri Light" panose="020F0302020204030204" pitchFamily="34" charset="0"/>
            </a:rPr>
          </a:br>
          <a:r>
            <a:rPr lang="en-US" sz="20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Visit </a:t>
          </a:r>
          <a:r>
            <a:rPr lang="en-US" sz="2000" u="sng" kern="1200" dirty="0">
              <a:latin typeface="Calibri Light" panose="020F0302020204030204" pitchFamily="34" charset="0"/>
              <a:cs typeface="Calibri Light" panose="020F0302020204030204" pitchFamily="34" charset="0"/>
            </a:rPr>
            <a:t>www.wiche.edu</a:t>
          </a:r>
          <a:endParaRPr lang="en-US" sz="2000" u="sng" kern="1200" dirty="0">
            <a:solidFill>
              <a:schemeClr val="bg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2292234" y="40581"/>
        <a:ext cx="3568931" cy="1290939"/>
      </dsp:txXfrm>
    </dsp:sp>
    <dsp:sp modelId="{DEEB72FE-2B39-4CC3-85E9-BACFD2202670}">
      <dsp:nvSpPr>
        <dsp:cNvPr id="0" name=""/>
        <dsp:cNvSpPr/>
      </dsp:nvSpPr>
      <dsp:spPr>
        <a:xfrm rot="5400000">
          <a:off x="3819587" y="1405965"/>
          <a:ext cx="514224" cy="617069"/>
        </a:xfrm>
        <a:prstGeom prst="rightArrow">
          <a:avLst>
            <a:gd name="adj1" fmla="val 60000"/>
            <a:gd name="adj2" fmla="val 50000"/>
          </a:avLst>
        </a:prstGeom>
        <a:solidFill>
          <a:srgbClr val="B0B3B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 rot="-5400000">
        <a:off x="3891579" y="1457388"/>
        <a:ext cx="370241" cy="359957"/>
      </dsp:txXfrm>
    </dsp:sp>
    <dsp:sp modelId="{DEB9D231-FE0A-43A9-BEF0-C731D3795827}">
      <dsp:nvSpPr>
        <dsp:cNvPr id="0" name=""/>
        <dsp:cNvSpPr/>
      </dsp:nvSpPr>
      <dsp:spPr>
        <a:xfrm>
          <a:off x="2252071" y="2057316"/>
          <a:ext cx="3649257" cy="1371265"/>
        </a:xfrm>
        <a:prstGeom prst="roundRect">
          <a:avLst>
            <a:gd name="adj" fmla="val 10000"/>
          </a:avLst>
        </a:prstGeom>
        <a:solidFill>
          <a:srgbClr val="215CA8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 Light" panose="020F0302020204030204" pitchFamily="34" charset="0"/>
              <a:cs typeface="Calibri Light" panose="020F0302020204030204" pitchFamily="34" charset="0"/>
            </a:rPr>
            <a:t>Step 2:</a:t>
          </a:r>
          <a:br>
            <a:rPr lang="en-US" sz="2000" kern="1200" dirty="0">
              <a:latin typeface="Calibri Light" panose="020F0302020204030204" pitchFamily="34" charset="0"/>
              <a:cs typeface="Calibri Light" panose="020F0302020204030204" pitchFamily="34" charset="0"/>
            </a:rPr>
          </a:br>
          <a:r>
            <a:rPr lang="en-US" sz="2000" kern="1200" dirty="0">
              <a:latin typeface="Calibri Light" panose="020F0302020204030204" pitchFamily="34" charset="0"/>
              <a:cs typeface="Calibri Light" panose="020F0302020204030204" pitchFamily="34" charset="0"/>
            </a:rPr>
            <a:t>Check the school’s website for information and call for details</a:t>
          </a:r>
        </a:p>
      </dsp:txBody>
      <dsp:txXfrm>
        <a:off x="2292234" y="2097479"/>
        <a:ext cx="3568931" cy="1290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3F9EDF-1371-4B39-960C-FC9C6C640C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4CCC6A-259B-48FC-B76C-077F7293F1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E89A8-99B1-4F46-8C64-931CCD197E3A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F1E1AB-9EA7-4B55-A370-D4DD071300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9096A0-4A8F-4FDE-BFEF-262934CAAE8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95609-AC51-4290-B733-238F27C7D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06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B01710C-6C60-4B8C-B65B-2800AC5567D3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5C392BA-ED73-47DB-9D8B-59A20845B4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392BA-ED73-47DB-9D8B-59A20845B4A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03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392BA-ED73-47DB-9D8B-59A20845B4A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20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392BA-ED73-47DB-9D8B-59A20845B4A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41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392BA-ED73-47DB-9D8B-59A20845B4A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56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392BA-ED73-47DB-9D8B-59A20845B4A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552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392BA-ED73-47DB-9D8B-59A20845B4A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07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392BA-ED73-47DB-9D8B-59A20845B4A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319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392BA-ED73-47DB-9D8B-59A20845B4A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023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392BA-ED73-47DB-9D8B-59A20845B4A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904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392BA-ED73-47DB-9D8B-59A20845B4A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14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392BA-ED73-47DB-9D8B-59A20845B4A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89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392BA-ED73-47DB-9D8B-59A20845B4A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9094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392BA-ED73-47DB-9D8B-59A20845B4A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246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392BA-ED73-47DB-9D8B-59A20845B4A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229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392BA-ED73-47DB-9D8B-59A20845B4A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560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392BA-ED73-47DB-9D8B-59A20845B4A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736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392BA-ED73-47DB-9D8B-59A20845B4A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588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392BA-ED73-47DB-9D8B-59A20845B4A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519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392BA-ED73-47DB-9D8B-59A20845B4A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300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392BA-ED73-47DB-9D8B-59A20845B4A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38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392BA-ED73-47DB-9D8B-59A20845B4A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38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392BA-ED73-47DB-9D8B-59A20845B4A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90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392BA-ED73-47DB-9D8B-59A20845B4A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94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392BA-ED73-47DB-9D8B-59A20845B4A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743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392BA-ED73-47DB-9D8B-59A20845B4A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06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392BA-ED73-47DB-9D8B-59A20845B4A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71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392BA-ED73-47DB-9D8B-59A20845B4A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91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D0C2397-D0EC-4A2E-BA5A-11556DD788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828"/>
          <a:stretch/>
        </p:blipFill>
        <p:spPr>
          <a:xfrm>
            <a:off x="237018" y="233128"/>
            <a:ext cx="2506183" cy="883169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-8626" y="6324600"/>
            <a:ext cx="9144000" cy="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838202"/>
            <a:ext cx="5486400" cy="2743199"/>
          </a:xfrm>
        </p:spPr>
        <p:txBody>
          <a:bodyPr lIns="0" tIns="0" rIns="0" bIns="0">
            <a:normAutofit/>
          </a:bodyPr>
          <a:lstStyle>
            <a:lvl1pPr algn="l">
              <a:lnSpc>
                <a:spcPts val="4000"/>
              </a:lnSpc>
              <a:spcAft>
                <a:spcPts val="600"/>
              </a:spcAft>
              <a:defRPr sz="3600">
                <a:solidFill>
                  <a:schemeClr val="accent1"/>
                </a:solidFill>
                <a:latin typeface="Humnst777 BT" panose="020B0603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3810000"/>
            <a:ext cx="5486400" cy="2133600"/>
          </a:xfr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accent3">
                    <a:lumMod val="75000"/>
                  </a:schemeClr>
                </a:solidFill>
                <a:latin typeface="Humnst777 Lt BT" panose="020B0402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56E5DA-A654-45D3-85B3-0A8B703698CB}"/>
              </a:ext>
            </a:extLst>
          </p:cNvPr>
          <p:cNvSpPr/>
          <p:nvPr userDrawn="1"/>
        </p:nvSpPr>
        <p:spPr>
          <a:xfrm>
            <a:off x="237018" y="6172200"/>
            <a:ext cx="2125182" cy="685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9499" y="6324600"/>
            <a:ext cx="8905002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100" spc="110" dirty="0"/>
              <a:t>ALASKA </a:t>
            </a:r>
            <a:r>
              <a:rPr lang="en-US" sz="1100" spc="110" dirty="0">
                <a:solidFill>
                  <a:srgbClr val="CC9900"/>
                </a:solidFill>
              </a:rPr>
              <a:t>•</a:t>
            </a:r>
            <a:r>
              <a:rPr lang="en-US" sz="1100" spc="110" dirty="0"/>
              <a:t> ARIZONA </a:t>
            </a:r>
            <a:r>
              <a:rPr lang="en-US" sz="1100" spc="110" dirty="0">
                <a:solidFill>
                  <a:srgbClr val="CC9900"/>
                </a:solidFill>
              </a:rPr>
              <a:t>•</a:t>
            </a:r>
            <a:r>
              <a:rPr lang="en-US" sz="1100" spc="110" dirty="0"/>
              <a:t> CALIFORNIA </a:t>
            </a:r>
            <a:r>
              <a:rPr lang="en-US" sz="1100" spc="110" dirty="0">
                <a:solidFill>
                  <a:srgbClr val="CC9900"/>
                </a:solidFill>
              </a:rPr>
              <a:t>•</a:t>
            </a:r>
            <a:r>
              <a:rPr lang="en-US" sz="1100" spc="110" dirty="0"/>
              <a:t> COLORADO </a:t>
            </a:r>
            <a:r>
              <a:rPr lang="en-US" sz="1100" spc="110" dirty="0">
                <a:solidFill>
                  <a:srgbClr val="CC9900"/>
                </a:solidFill>
              </a:rPr>
              <a:t>•</a:t>
            </a:r>
            <a:r>
              <a:rPr lang="en-US" sz="1100" spc="110" dirty="0"/>
              <a:t> HAWAI‘I </a:t>
            </a:r>
            <a:r>
              <a:rPr lang="en-US" sz="1100" spc="110" dirty="0">
                <a:solidFill>
                  <a:srgbClr val="CC9900"/>
                </a:solidFill>
              </a:rPr>
              <a:t>•</a:t>
            </a:r>
            <a:r>
              <a:rPr lang="en-US" sz="1100" spc="110" dirty="0"/>
              <a:t> IDAHO </a:t>
            </a:r>
            <a:r>
              <a:rPr lang="en-US" sz="1100" spc="110" dirty="0">
                <a:solidFill>
                  <a:srgbClr val="CC9900"/>
                </a:solidFill>
              </a:rPr>
              <a:t>•</a:t>
            </a:r>
            <a:r>
              <a:rPr lang="en-US" sz="1100" spc="110" dirty="0"/>
              <a:t> MONTANA </a:t>
            </a:r>
            <a:r>
              <a:rPr lang="en-US" sz="1100" spc="110" dirty="0">
                <a:solidFill>
                  <a:srgbClr val="CC9900"/>
                </a:solidFill>
              </a:rPr>
              <a:t>•</a:t>
            </a:r>
            <a:r>
              <a:rPr lang="en-US" sz="1100" spc="110" dirty="0"/>
              <a:t> NEVADA </a:t>
            </a:r>
            <a:r>
              <a:rPr lang="en-US" sz="1100" spc="110" dirty="0">
                <a:solidFill>
                  <a:srgbClr val="CC9900"/>
                </a:solidFill>
              </a:rPr>
              <a:t>•</a:t>
            </a:r>
            <a:r>
              <a:rPr lang="en-US" sz="1100" spc="110" dirty="0"/>
              <a:t> NEW MEXICO </a:t>
            </a:r>
            <a:r>
              <a:rPr lang="en-US" sz="1100" spc="110" dirty="0">
                <a:solidFill>
                  <a:srgbClr val="CC9900"/>
                </a:solidFill>
              </a:rPr>
              <a:t>•</a:t>
            </a:r>
            <a:r>
              <a:rPr lang="en-US" sz="1100" spc="110" dirty="0"/>
              <a:t> NORTH DAKOTA</a:t>
            </a:r>
          </a:p>
          <a:p>
            <a:pPr algn="ctr">
              <a:lnSpc>
                <a:spcPts val="1400"/>
              </a:lnSpc>
            </a:pPr>
            <a:r>
              <a:rPr lang="en-US" sz="1100" spc="110" dirty="0"/>
              <a:t>OREGON </a:t>
            </a:r>
            <a:r>
              <a:rPr lang="en-US" sz="1100" spc="110" dirty="0">
                <a:solidFill>
                  <a:srgbClr val="CC9900"/>
                </a:solidFill>
              </a:rPr>
              <a:t>•</a:t>
            </a:r>
            <a:r>
              <a:rPr lang="en-US" sz="1100" spc="110" dirty="0"/>
              <a:t> SOUTH DAKOTA </a:t>
            </a:r>
            <a:r>
              <a:rPr lang="en-US" sz="1100" spc="110" dirty="0">
                <a:solidFill>
                  <a:srgbClr val="CC9900"/>
                </a:solidFill>
              </a:rPr>
              <a:t>•</a:t>
            </a:r>
            <a:r>
              <a:rPr lang="en-US" sz="1100" spc="110" dirty="0"/>
              <a:t> UTAH </a:t>
            </a:r>
            <a:r>
              <a:rPr lang="en-US" sz="1100" spc="110" dirty="0">
                <a:solidFill>
                  <a:srgbClr val="CC9900"/>
                </a:solidFill>
              </a:rPr>
              <a:t>•</a:t>
            </a:r>
            <a:r>
              <a:rPr lang="en-US" sz="1100" spc="110" dirty="0"/>
              <a:t> WASHINGTON </a:t>
            </a:r>
            <a:r>
              <a:rPr lang="en-US" sz="1100" spc="110" dirty="0">
                <a:solidFill>
                  <a:srgbClr val="CC9900"/>
                </a:solidFill>
              </a:rPr>
              <a:t>•</a:t>
            </a:r>
            <a:r>
              <a:rPr lang="en-US" sz="1100" spc="110" dirty="0"/>
              <a:t> WYOMING </a:t>
            </a:r>
            <a:r>
              <a:rPr lang="en-US" sz="1100" spc="110" dirty="0">
                <a:solidFill>
                  <a:srgbClr val="CC9900"/>
                </a:solidFill>
              </a:rPr>
              <a:t>•</a:t>
            </a:r>
            <a:r>
              <a:rPr lang="en-US" sz="1100" spc="110" dirty="0"/>
              <a:t> U.S. PACIFIC TERRITORIES &amp; FREELY ASSOCIATED STATES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Humnst777 BT" panose="020B0603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umnst777 Lt BT" panose="020B0402030504020204" pitchFamily="34" charset="0"/>
              </a:defRPr>
            </a:lvl1pPr>
            <a:lvl2pPr>
              <a:defRPr>
                <a:latin typeface="Humnst777 Lt BT" panose="020B0402030504020204" pitchFamily="34" charset="0"/>
              </a:defRPr>
            </a:lvl2pPr>
            <a:lvl3pPr>
              <a:defRPr>
                <a:latin typeface="Humnst777 Lt BT" panose="020B040203050402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352800"/>
          </a:xfrm>
          <a:prstGeom prst="rect">
            <a:avLst/>
          </a:prstGeom>
          <a:gradFill flip="none" rotWithShape="1">
            <a:gsLst>
              <a:gs pos="5000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umnst777 BT" panose="020B0603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umnst777 Lt BT" panose="020B0402030504020204" pitchFamily="34" charset="0"/>
              </a:defRPr>
            </a:lvl1pPr>
            <a:lvl2pPr>
              <a:defRPr>
                <a:latin typeface="Humnst777 Lt BT" panose="020B0402030504020204" pitchFamily="34" charset="0"/>
              </a:defRPr>
            </a:lvl2pPr>
            <a:lvl3pPr>
              <a:defRPr>
                <a:latin typeface="Humnst777 Lt BT" panose="020B040203050402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2400" cy="2286000"/>
          </a:xfrm>
        </p:spPr>
        <p:txBody>
          <a:bodyPr anchor="b"/>
          <a:lstStyle>
            <a:lvl1pPr algn="l">
              <a:defRPr sz="4000" b="0" cap="none" baseline="0">
                <a:latin typeface="Humnst777 BT" panose="020B0603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618" y="3529015"/>
            <a:ext cx="7772400" cy="2262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rgbClr val="786F44"/>
                </a:solidFill>
                <a:latin typeface="Humnst777 Lt BT" panose="020B04020305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85800" y="3429000"/>
            <a:ext cx="77724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umnst777 BT" panose="020B0603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AB89172F-C2C3-4114-9FE4-921A1164D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57"/>
          <a:stretch/>
        </p:blipFill>
        <p:spPr>
          <a:xfrm>
            <a:off x="381000" y="6367067"/>
            <a:ext cx="1778480" cy="3385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1" r:id="rId4"/>
    <p:sldLayoutId id="2147483654" r:id="rId5"/>
    <p:sldLayoutId id="2147483655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Humnst777 BT" panose="020B0603030504020204" pitchFamily="34" charset="0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Humnst777 Lt BT" panose="020B0402030504020204" pitchFamily="34" charset="0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Humnst777 Lt BT" panose="020B0402030504020204" pitchFamily="34" charset="0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Humnst777 Lt BT" panose="020B0402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 Ligh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 Ligh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73270-148F-4090-8A88-F114333C5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  <a:cs typeface="Calibri Light" panose="020F0302020204030204" pitchFamily="34" charset="0"/>
              </a:rPr>
              <a:t>Instructions for use: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13374-5A5A-4C3F-BCCB-7A5EC4FFE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If you are from </a:t>
            </a:r>
            <a:r>
              <a:rPr lang="en-US" sz="2600" b="1" i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Hawaii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26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delete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slide 4 (UH </a:t>
            </a:r>
            <a:r>
              <a:rPr lang="en-US" sz="2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Manoa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tuition example) and </a:t>
            </a:r>
            <a:r>
              <a:rPr lang="en-US" sz="26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use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slide 5 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(UNLV tuition example)</a:t>
            </a:r>
          </a:p>
          <a:p>
            <a:pPr>
              <a:spcBef>
                <a:spcPts val="180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If you are from </a:t>
            </a:r>
            <a:r>
              <a:rPr lang="en-US" sz="2600" b="1" i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Nevada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26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delete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slide 5 (UNLV tuition example) and </a:t>
            </a:r>
            <a:r>
              <a:rPr lang="en-US" sz="26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use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slide 4 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(UH </a:t>
            </a:r>
            <a:r>
              <a:rPr lang="en-US" sz="2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Manoa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tuition example)</a:t>
            </a:r>
          </a:p>
          <a:p>
            <a:pPr>
              <a:spcBef>
                <a:spcPts val="180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All other states – </a:t>
            </a:r>
            <a:r>
              <a:rPr lang="en-US" sz="26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delete</a:t>
            </a:r>
            <a:r>
              <a:rPr lang="en-US" sz="2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either</a:t>
            </a:r>
            <a:r>
              <a:rPr lang="en-US" sz="26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slide 4 or 5</a:t>
            </a:r>
          </a:p>
          <a:p>
            <a:pPr>
              <a:spcBef>
                <a:spcPts val="1800"/>
              </a:spcBef>
            </a:pP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Slides 12-28 – </a:t>
            </a:r>
            <a:r>
              <a:rPr lang="en-US" sz="26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pick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your state’s slide, </a:t>
            </a:r>
            <a:r>
              <a:rPr lang="en-US" sz="26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delete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all others</a:t>
            </a:r>
          </a:p>
          <a:p>
            <a:pPr>
              <a:spcBef>
                <a:spcPts val="1800"/>
              </a:spcBef>
            </a:pPr>
            <a:r>
              <a:rPr lang="en-US" sz="26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Delete</a:t>
            </a: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 this slide before presenting!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64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B5B8E-F660-4A04-99DD-58477AC3D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2017-18 Savings F</a:t>
            </a:r>
            <a:r>
              <a:rPr lang="en-US" dirty="0">
                <a:solidFill>
                  <a:srgbClr val="215CA8"/>
                </a:solidFill>
                <a:latin typeface="+mj-lt"/>
              </a:rPr>
              <a:t>a</a:t>
            </a:r>
            <a:r>
              <a:rPr lang="en-US" dirty="0">
                <a:latin typeface="+mj-lt"/>
              </a:rPr>
              <a:t>cts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D749FF2-BE79-4658-BB0A-1FECE2ABDC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914435"/>
              </p:ext>
            </p:extLst>
          </p:nvPr>
        </p:nvGraphicFramePr>
        <p:xfrm>
          <a:off x="457200" y="10366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5376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AE133-BBE1-4D8A-A9BE-68450A9D1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Alaska by the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4B247-775C-4742-BE3E-8E98A59CD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00" y="3505200"/>
            <a:ext cx="2619754" cy="228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1,239 Alaska undergrads paid 150% or less of resident tuition to save $11.6 million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900927-6497-4BEE-A227-43444ACA6CFB}"/>
              </a:ext>
            </a:extLst>
          </p:cNvPr>
          <p:cNvSpPr txBox="1"/>
          <p:nvPr/>
        </p:nvSpPr>
        <p:spPr>
          <a:xfrm>
            <a:off x="6934200" y="6477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7C391D-0173-4739-B850-C78F83F5CDA2}"/>
              </a:ext>
            </a:extLst>
          </p:cNvPr>
          <p:cNvSpPr txBox="1"/>
          <p:nvPr/>
        </p:nvSpPr>
        <p:spPr>
          <a:xfrm>
            <a:off x="5334000" y="6362093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AY 2017-18 Enrollment Data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B95B4D-00D0-4DA2-BE50-382F1529E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23209"/>
            <a:ext cx="5132028" cy="459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53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AE133-BBE1-4D8A-A9BE-68450A9D1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Arizona by the Numbers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900927-6497-4BEE-A227-43444ACA6CFB}"/>
              </a:ext>
            </a:extLst>
          </p:cNvPr>
          <p:cNvSpPr txBox="1"/>
          <p:nvPr/>
        </p:nvSpPr>
        <p:spPr>
          <a:xfrm>
            <a:off x="6934200" y="6477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7C391D-0173-4739-B850-C78F83F5CDA2}"/>
              </a:ext>
            </a:extLst>
          </p:cNvPr>
          <p:cNvSpPr txBox="1"/>
          <p:nvPr/>
        </p:nvSpPr>
        <p:spPr>
          <a:xfrm>
            <a:off x="5334000" y="6362093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AY 2017-18 Enrollment Data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DDADD13-4E76-4E24-88C8-BC8EEE28D34E}"/>
              </a:ext>
            </a:extLst>
          </p:cNvPr>
          <p:cNvSpPr txBox="1">
            <a:spLocks/>
          </p:cNvSpPr>
          <p:nvPr/>
        </p:nvSpPr>
        <p:spPr>
          <a:xfrm>
            <a:off x="6248400" y="3505200"/>
            <a:ext cx="26670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Humnst777 Lt BT" panose="020B0402030504020204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Humnst777 Lt BT" panose="020B040203050402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Humnst777 Lt BT" panose="020B040203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1,641 Arizona undergrads paid 150% or less of resident tuition to save $13.2 million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D47A2CA-03E3-40D4-A97A-4FFF49300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1411742"/>
            <a:ext cx="5120037" cy="459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AE133-BBE1-4D8A-A9BE-68450A9D1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California by the Numbers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7C391D-0173-4739-B850-C78F83F5CDA2}"/>
              </a:ext>
            </a:extLst>
          </p:cNvPr>
          <p:cNvSpPr txBox="1"/>
          <p:nvPr/>
        </p:nvSpPr>
        <p:spPr>
          <a:xfrm>
            <a:off x="5334000" y="6362093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AY 2017-18 Enrollment Data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10C88D-85BB-4F13-AD4D-757BE9A70D5D}"/>
              </a:ext>
            </a:extLst>
          </p:cNvPr>
          <p:cNvSpPr txBox="1">
            <a:spLocks/>
          </p:cNvSpPr>
          <p:nvPr/>
        </p:nvSpPr>
        <p:spPr>
          <a:xfrm>
            <a:off x="6248400" y="3505200"/>
            <a:ext cx="26670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Humnst777 Lt BT" panose="020B0402030504020204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Humnst777 Lt BT" panose="020B040203050402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Humnst777 Lt BT" panose="020B040203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17,584 California undergrads paid 150% or less of resident tuition to save $175.3 million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6CEECC-AB65-4CFC-BE40-B2FB0995F1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14463"/>
            <a:ext cx="5127625" cy="460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25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AE133-BBE1-4D8A-A9BE-68450A9D1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Colorado by the Numbers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900927-6497-4BEE-A227-43444ACA6CFB}"/>
              </a:ext>
            </a:extLst>
          </p:cNvPr>
          <p:cNvSpPr txBox="1"/>
          <p:nvPr/>
        </p:nvSpPr>
        <p:spPr>
          <a:xfrm>
            <a:off x="6934200" y="6477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7C391D-0173-4739-B850-C78F83F5CDA2}"/>
              </a:ext>
            </a:extLst>
          </p:cNvPr>
          <p:cNvSpPr txBox="1"/>
          <p:nvPr/>
        </p:nvSpPr>
        <p:spPr>
          <a:xfrm>
            <a:off x="5334000" y="6362093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AY 2017-18 Enrollment Data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EBE7B24-8C74-4D8F-ACA5-8E480D94B85F}"/>
              </a:ext>
            </a:extLst>
          </p:cNvPr>
          <p:cNvSpPr txBox="1">
            <a:spLocks/>
          </p:cNvSpPr>
          <p:nvPr/>
        </p:nvSpPr>
        <p:spPr>
          <a:xfrm>
            <a:off x="6248400" y="3505200"/>
            <a:ext cx="26670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Humnst777 Lt BT" panose="020B0402030504020204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Humnst777 Lt BT" panose="020B040203050402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Humnst777 Lt BT" panose="020B040203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3,010 Colorado undergrads paid 150% or less of resident tuition to save $24.2 million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FD5F52-5E57-4F6B-9B52-0482E45381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14463"/>
            <a:ext cx="5127625" cy="460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06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AE133-BBE1-4D8A-A9BE-68450A9D1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CNMI by the Numbers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900927-6497-4BEE-A227-43444ACA6CFB}"/>
              </a:ext>
            </a:extLst>
          </p:cNvPr>
          <p:cNvSpPr txBox="1"/>
          <p:nvPr/>
        </p:nvSpPr>
        <p:spPr>
          <a:xfrm>
            <a:off x="6934200" y="6477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7C391D-0173-4739-B850-C78F83F5CDA2}"/>
              </a:ext>
            </a:extLst>
          </p:cNvPr>
          <p:cNvSpPr txBox="1"/>
          <p:nvPr/>
        </p:nvSpPr>
        <p:spPr>
          <a:xfrm>
            <a:off x="5334000" y="6362093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AY 2017-18 Enrollment Data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B47F440-1627-48C3-A5C7-C36650C702C6}"/>
              </a:ext>
            </a:extLst>
          </p:cNvPr>
          <p:cNvSpPr txBox="1">
            <a:spLocks/>
          </p:cNvSpPr>
          <p:nvPr/>
        </p:nvSpPr>
        <p:spPr>
          <a:xfrm>
            <a:off x="6248400" y="3505200"/>
            <a:ext cx="26670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Humnst777 Lt BT" panose="020B0402030504020204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Humnst777 Lt BT" panose="020B040203050402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Humnst777 Lt BT" panose="020B040203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87 CNMI undergrads paid 150% or less </a:t>
            </a:r>
            <a:br>
              <a:rPr lang="en-US" sz="22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of resident tuition to save more than $680,000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51BB6F-DD4F-49B3-815C-EB93B042B2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23389"/>
            <a:ext cx="5127625" cy="458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38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AE133-BBE1-4D8A-A9BE-68450A9D1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Guam by the Numbers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900927-6497-4BEE-A227-43444ACA6CFB}"/>
              </a:ext>
            </a:extLst>
          </p:cNvPr>
          <p:cNvSpPr txBox="1"/>
          <p:nvPr/>
        </p:nvSpPr>
        <p:spPr>
          <a:xfrm>
            <a:off x="6934200" y="6477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7C391D-0173-4739-B850-C78F83F5CDA2}"/>
              </a:ext>
            </a:extLst>
          </p:cNvPr>
          <p:cNvSpPr txBox="1"/>
          <p:nvPr/>
        </p:nvSpPr>
        <p:spPr>
          <a:xfrm>
            <a:off x="5334000" y="6362093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AY 2017-18 Enrollment Data</a:t>
            </a:r>
          </a:p>
          <a:p>
            <a:pPr algn="r"/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*2016 was Guam’s first year of WUE eligibility</a:t>
            </a:r>
          </a:p>
          <a:p>
            <a:pPr algn="r"/>
            <a:endParaRPr 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42EE297-EFA2-4FC2-9A24-22FC9C5BE475}"/>
              </a:ext>
            </a:extLst>
          </p:cNvPr>
          <p:cNvSpPr txBox="1">
            <a:spLocks/>
          </p:cNvSpPr>
          <p:nvPr/>
        </p:nvSpPr>
        <p:spPr>
          <a:xfrm>
            <a:off x="6172200" y="3505200"/>
            <a:ext cx="2800709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Humnst777 Lt BT" panose="020B0402030504020204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Humnst777 Lt BT" panose="020B040203050402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Humnst777 Lt BT" panose="020B040203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56 Guam undergrads paid 150% or less of resident tuition to save almost $781,000*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2411B9-33D8-48A4-848B-08817AC42F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17638"/>
            <a:ext cx="5143326" cy="460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67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AE133-BBE1-4D8A-A9BE-68450A9D1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+mj-lt"/>
              </a:rPr>
              <a:t>Hawaiʻi</a:t>
            </a:r>
            <a:r>
              <a:rPr lang="en-US" dirty="0">
                <a:latin typeface="+mj-lt"/>
              </a:rPr>
              <a:t> by the Numbers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900927-6497-4BEE-A227-43444ACA6CFB}"/>
              </a:ext>
            </a:extLst>
          </p:cNvPr>
          <p:cNvSpPr txBox="1"/>
          <p:nvPr/>
        </p:nvSpPr>
        <p:spPr>
          <a:xfrm>
            <a:off x="6934200" y="6477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7C391D-0173-4739-B850-C78F83F5CDA2}"/>
              </a:ext>
            </a:extLst>
          </p:cNvPr>
          <p:cNvSpPr txBox="1"/>
          <p:nvPr/>
        </p:nvSpPr>
        <p:spPr>
          <a:xfrm>
            <a:off x="5334000" y="6362093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AY 2017-18 Enrollment Data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124C219-D04E-4052-90CB-E725E2AF1C00}"/>
              </a:ext>
            </a:extLst>
          </p:cNvPr>
          <p:cNvSpPr txBox="1">
            <a:spLocks/>
          </p:cNvSpPr>
          <p:nvPr/>
        </p:nvSpPr>
        <p:spPr>
          <a:xfrm>
            <a:off x="6248400" y="3505200"/>
            <a:ext cx="26670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Humnst777 Lt BT" panose="020B0402030504020204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Humnst777 Lt BT" panose="020B040203050402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Humnst777 Lt BT" panose="020B040203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2,426 </a:t>
            </a:r>
            <a:r>
              <a:rPr lang="en-US" sz="2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Hawaiʻi</a:t>
            </a:r>
            <a:r>
              <a:rPr lang="en-U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 undergrads paid 150% or less of resident tuition to save $22.1 million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82A5ED-A7F5-4DE6-AFF1-567D788487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17638"/>
            <a:ext cx="5127625" cy="460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22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AE133-BBE1-4D8A-A9BE-68450A9D1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Idaho by the Numbers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900927-6497-4BEE-A227-43444ACA6CFB}"/>
              </a:ext>
            </a:extLst>
          </p:cNvPr>
          <p:cNvSpPr txBox="1"/>
          <p:nvPr/>
        </p:nvSpPr>
        <p:spPr>
          <a:xfrm>
            <a:off x="6934200" y="6477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7C391D-0173-4739-B850-C78F83F5CDA2}"/>
              </a:ext>
            </a:extLst>
          </p:cNvPr>
          <p:cNvSpPr txBox="1"/>
          <p:nvPr/>
        </p:nvSpPr>
        <p:spPr>
          <a:xfrm>
            <a:off x="5334000" y="6362093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AY 2017-18 Enrollment Data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DF1C836-A196-47A9-B960-235178028F4A}"/>
              </a:ext>
            </a:extLst>
          </p:cNvPr>
          <p:cNvSpPr txBox="1">
            <a:spLocks/>
          </p:cNvSpPr>
          <p:nvPr/>
        </p:nvSpPr>
        <p:spPr>
          <a:xfrm>
            <a:off x="6248400" y="3505200"/>
            <a:ext cx="26670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Humnst777 Lt BT" panose="020B0402030504020204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Humnst777 Lt BT" panose="020B040203050402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Humnst777 Lt BT" panose="020B040203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1,964 Idaho undergrads paid 150% or less of resident tuition to save $16 million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3327F8-EC25-4D56-806F-D6A853B788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77" y="1433153"/>
            <a:ext cx="5113248" cy="459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454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AE133-BBE1-4D8A-A9BE-68450A9D1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Montana by the Numbers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900927-6497-4BEE-A227-43444ACA6CFB}"/>
              </a:ext>
            </a:extLst>
          </p:cNvPr>
          <p:cNvSpPr txBox="1"/>
          <p:nvPr/>
        </p:nvSpPr>
        <p:spPr>
          <a:xfrm>
            <a:off x="6934200" y="6477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7C391D-0173-4739-B850-C78F83F5CDA2}"/>
              </a:ext>
            </a:extLst>
          </p:cNvPr>
          <p:cNvSpPr txBox="1"/>
          <p:nvPr/>
        </p:nvSpPr>
        <p:spPr>
          <a:xfrm>
            <a:off x="5334000" y="6362093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AY 2017-18 Enrollment Data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B17C5F6-3CC0-462F-9045-FA2F8D052923}"/>
              </a:ext>
            </a:extLst>
          </p:cNvPr>
          <p:cNvSpPr txBox="1">
            <a:spLocks/>
          </p:cNvSpPr>
          <p:nvPr/>
        </p:nvSpPr>
        <p:spPr>
          <a:xfrm>
            <a:off x="6248400" y="3505200"/>
            <a:ext cx="26670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Humnst777 Lt BT" panose="020B0402030504020204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Humnst777 Lt BT" panose="020B040203050402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Humnst777 Lt BT" panose="020B040203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1,044 Montana undergrads paid 150% or less of resident tuition to save $6.1 million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DD69BF-C2A2-4469-A2E4-E1B8BF21D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17638"/>
            <a:ext cx="5127625" cy="460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67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atiron.png">
            <a:extLst>
              <a:ext uri="{FF2B5EF4-FFF2-40B4-BE49-F238E27FC236}">
                <a16:creationId xmlns:a16="http://schemas.microsoft.com/office/drawing/2014/main" id="{2439B39E-A883-4512-8A2F-E2BD90B38FC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r="3334" b="5339"/>
          <a:stretch>
            <a:fillRect/>
          </a:stretch>
        </p:blipFill>
        <p:spPr>
          <a:xfrm>
            <a:off x="3369911" y="901237"/>
            <a:ext cx="6002691" cy="552727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5486400" cy="2667000"/>
          </a:xfrm>
        </p:spPr>
        <p:txBody>
          <a:bodyPr>
            <a:normAutofit/>
          </a:bodyPr>
          <a:lstStyle/>
          <a:p>
            <a:pPr>
              <a:lnSpc>
                <a:spcPts val="3800"/>
              </a:lnSpc>
            </a:pPr>
            <a:r>
              <a:rPr lang="en-US" dirty="0">
                <a:latin typeface="+mn-lt"/>
              </a:rPr>
              <a:t>Considering an out-of-state school?</a:t>
            </a:r>
            <a:br>
              <a:rPr lang="en-US" dirty="0">
                <a:latin typeface="+mn-lt"/>
              </a:rPr>
            </a:b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Let WUE help you save money on tuition!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-8626" y="6324600"/>
            <a:ext cx="9144000" cy="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759CB41-11B9-49A3-8248-3F0C9F9AF1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18" y="4577182"/>
            <a:ext cx="2011680" cy="1518818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AE133-BBE1-4D8A-A9BE-68450A9D1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Nevada by the Numbers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900927-6497-4BEE-A227-43444ACA6CFB}"/>
              </a:ext>
            </a:extLst>
          </p:cNvPr>
          <p:cNvSpPr txBox="1"/>
          <p:nvPr/>
        </p:nvSpPr>
        <p:spPr>
          <a:xfrm>
            <a:off x="6934200" y="6477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7C391D-0173-4739-B850-C78F83F5CDA2}"/>
              </a:ext>
            </a:extLst>
          </p:cNvPr>
          <p:cNvSpPr txBox="1"/>
          <p:nvPr/>
        </p:nvSpPr>
        <p:spPr>
          <a:xfrm>
            <a:off x="5334000" y="6362093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AY 2017-18 Enrollment Data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1CC1791-B5C9-4F25-9E95-A50967A08F1C}"/>
              </a:ext>
            </a:extLst>
          </p:cNvPr>
          <p:cNvSpPr txBox="1">
            <a:spLocks/>
          </p:cNvSpPr>
          <p:nvPr/>
        </p:nvSpPr>
        <p:spPr>
          <a:xfrm>
            <a:off x="6248400" y="3505200"/>
            <a:ext cx="26670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Humnst777 Lt BT" panose="020B0402030504020204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Humnst777 Lt BT" panose="020B040203050402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Humnst777 Lt BT" panose="020B040203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1,772 Nevada undergrads paid 150% or less of resident tuition to save $14.7 million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CB227F-5913-48D7-864E-59CD1F0E4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62" y="1417638"/>
            <a:ext cx="5129063" cy="460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52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AE133-BBE1-4D8A-A9BE-68450A9D1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New Mexico by the Numbers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900927-6497-4BEE-A227-43444ACA6CFB}"/>
              </a:ext>
            </a:extLst>
          </p:cNvPr>
          <p:cNvSpPr txBox="1"/>
          <p:nvPr/>
        </p:nvSpPr>
        <p:spPr>
          <a:xfrm>
            <a:off x="6934200" y="6477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7C391D-0173-4739-B850-C78F83F5CDA2}"/>
              </a:ext>
            </a:extLst>
          </p:cNvPr>
          <p:cNvSpPr txBox="1"/>
          <p:nvPr/>
        </p:nvSpPr>
        <p:spPr>
          <a:xfrm>
            <a:off x="5334000" y="6362093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AY 2017-18 Enrollment Data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BB7109-3A2A-405C-91C0-4D6B3B493E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60" y="1414463"/>
            <a:ext cx="5140565" cy="461787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0B86CAF-7A5B-45E5-9CD8-AEF8E839794B}"/>
              </a:ext>
            </a:extLst>
          </p:cNvPr>
          <p:cNvSpPr txBox="1">
            <a:spLocks/>
          </p:cNvSpPr>
          <p:nvPr/>
        </p:nvSpPr>
        <p:spPr>
          <a:xfrm>
            <a:off x="6248400" y="3505200"/>
            <a:ext cx="26670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Humnst777 Lt BT" panose="020B0402030504020204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Humnst777 Lt BT" panose="020B040203050402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Humnst777 Lt BT" panose="020B040203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749 New Mexico undergrads paid 150% or less of resident tuition to save $6.1 million</a:t>
            </a:r>
          </a:p>
        </p:txBody>
      </p:sp>
    </p:spTree>
    <p:extLst>
      <p:ext uri="{BB962C8B-B14F-4D97-AF65-F5344CB8AC3E}">
        <p14:creationId xmlns:p14="http://schemas.microsoft.com/office/powerpoint/2010/main" val="9201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AE133-BBE1-4D8A-A9BE-68450A9D1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North Dakota by the Numbers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900927-6497-4BEE-A227-43444ACA6CFB}"/>
              </a:ext>
            </a:extLst>
          </p:cNvPr>
          <p:cNvSpPr txBox="1"/>
          <p:nvPr/>
        </p:nvSpPr>
        <p:spPr>
          <a:xfrm>
            <a:off x="6934200" y="6477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7C391D-0173-4739-B850-C78F83F5CDA2}"/>
              </a:ext>
            </a:extLst>
          </p:cNvPr>
          <p:cNvSpPr txBox="1"/>
          <p:nvPr/>
        </p:nvSpPr>
        <p:spPr>
          <a:xfrm>
            <a:off x="5334000" y="6362093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AY 2017-18 Enrollment Data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49D789D-3091-4471-8FC1-B6EED7370C08}"/>
              </a:ext>
            </a:extLst>
          </p:cNvPr>
          <p:cNvSpPr txBox="1">
            <a:spLocks/>
          </p:cNvSpPr>
          <p:nvPr/>
        </p:nvSpPr>
        <p:spPr>
          <a:xfrm>
            <a:off x="6248400" y="3505200"/>
            <a:ext cx="26670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Humnst777 Lt BT" panose="020B0402030504020204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Humnst777 Lt BT" panose="020B040203050402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Humnst777 Lt BT" panose="020B040203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484 Colorado undergrads paid 150% or less of resident tuition to save $1.7 million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094C13-A580-4982-B08A-004A7B516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58" y="1417638"/>
            <a:ext cx="5123076" cy="460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50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AE133-BBE1-4D8A-A9BE-68450A9D1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Oregon by the Numbers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900927-6497-4BEE-A227-43444ACA6CFB}"/>
              </a:ext>
            </a:extLst>
          </p:cNvPr>
          <p:cNvSpPr txBox="1"/>
          <p:nvPr/>
        </p:nvSpPr>
        <p:spPr>
          <a:xfrm>
            <a:off x="6934200" y="6477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7C391D-0173-4739-B850-C78F83F5CDA2}"/>
              </a:ext>
            </a:extLst>
          </p:cNvPr>
          <p:cNvSpPr txBox="1"/>
          <p:nvPr/>
        </p:nvSpPr>
        <p:spPr>
          <a:xfrm>
            <a:off x="5334000" y="6362093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AY 2017-18 Enrollment Data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24CD16B-AAE6-4E17-894F-159069B674AA}"/>
              </a:ext>
            </a:extLst>
          </p:cNvPr>
          <p:cNvSpPr txBox="1">
            <a:spLocks/>
          </p:cNvSpPr>
          <p:nvPr/>
        </p:nvSpPr>
        <p:spPr>
          <a:xfrm>
            <a:off x="6248400" y="3505200"/>
            <a:ext cx="26670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Humnst777 Lt BT" panose="020B0402030504020204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Humnst777 Lt BT" panose="020B040203050402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Humnst777 Lt BT" panose="020B040203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1,599 Oregon undergrads paid 150% or less of resident tuition to save $15.8 million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2005F8-C2F0-44D3-A8E1-12D78DF2B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20515"/>
            <a:ext cx="5127625" cy="460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17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AE133-BBE1-4D8A-A9BE-68450A9D1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South Dakota by the Numbers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900927-6497-4BEE-A227-43444ACA6CFB}"/>
              </a:ext>
            </a:extLst>
          </p:cNvPr>
          <p:cNvSpPr txBox="1"/>
          <p:nvPr/>
        </p:nvSpPr>
        <p:spPr>
          <a:xfrm>
            <a:off x="6934200" y="6477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7C391D-0173-4739-B850-C78F83F5CDA2}"/>
              </a:ext>
            </a:extLst>
          </p:cNvPr>
          <p:cNvSpPr txBox="1"/>
          <p:nvPr/>
        </p:nvSpPr>
        <p:spPr>
          <a:xfrm>
            <a:off x="5334000" y="6362093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AY 2017-18 Enrollment Data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3D15645-97A7-4F91-B587-397D1FFDA5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17638"/>
            <a:ext cx="5123076" cy="460216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0F6B910-1D97-4802-B9BD-602A5B4B3C4C}"/>
              </a:ext>
            </a:extLst>
          </p:cNvPr>
          <p:cNvSpPr txBox="1">
            <a:spLocks/>
          </p:cNvSpPr>
          <p:nvPr/>
        </p:nvSpPr>
        <p:spPr>
          <a:xfrm>
            <a:off x="6248400" y="3505200"/>
            <a:ext cx="27432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Humnst777 Lt BT" panose="020B0402030504020204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Humnst777 Lt BT" panose="020B040203050402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Humnst777 Lt BT" panose="020B040203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563 South Dakota undergrads paid 150% or less of resident tuition to save more than $4 million</a:t>
            </a:r>
          </a:p>
        </p:txBody>
      </p:sp>
    </p:spTree>
    <p:extLst>
      <p:ext uri="{BB962C8B-B14F-4D97-AF65-F5344CB8AC3E}">
        <p14:creationId xmlns:p14="http://schemas.microsoft.com/office/powerpoint/2010/main" val="2185696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AE133-BBE1-4D8A-A9BE-68450A9D1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Utah by the Numbers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900927-6497-4BEE-A227-43444ACA6CFB}"/>
              </a:ext>
            </a:extLst>
          </p:cNvPr>
          <p:cNvSpPr txBox="1"/>
          <p:nvPr/>
        </p:nvSpPr>
        <p:spPr>
          <a:xfrm>
            <a:off x="6934200" y="6477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7C391D-0173-4739-B850-C78F83F5CDA2}"/>
              </a:ext>
            </a:extLst>
          </p:cNvPr>
          <p:cNvSpPr txBox="1"/>
          <p:nvPr/>
        </p:nvSpPr>
        <p:spPr>
          <a:xfrm>
            <a:off x="5334000" y="6362093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AY 2017-18 Enrollment Data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AC30F71-63C8-45E0-B507-6DDBEA3C8F74}"/>
              </a:ext>
            </a:extLst>
          </p:cNvPr>
          <p:cNvSpPr txBox="1">
            <a:spLocks/>
          </p:cNvSpPr>
          <p:nvPr/>
        </p:nvSpPr>
        <p:spPr>
          <a:xfrm>
            <a:off x="6248400" y="3505200"/>
            <a:ext cx="26670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Humnst777 Lt BT" panose="020B0402030504020204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Humnst777 Lt BT" panose="020B040203050402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Humnst777 Lt BT" panose="020B040203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919 Utah undergrads paid 150% or less of resident tuition to save $6 million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0B9736-D543-4D9A-B9FC-800325955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17638"/>
            <a:ext cx="5143326" cy="460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864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AE133-BBE1-4D8A-A9BE-68450A9D1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Washington by the Numbers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900927-6497-4BEE-A227-43444ACA6CFB}"/>
              </a:ext>
            </a:extLst>
          </p:cNvPr>
          <p:cNvSpPr txBox="1"/>
          <p:nvPr/>
        </p:nvSpPr>
        <p:spPr>
          <a:xfrm>
            <a:off x="6934200" y="6477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7C391D-0173-4739-B850-C78F83F5CDA2}"/>
              </a:ext>
            </a:extLst>
          </p:cNvPr>
          <p:cNvSpPr txBox="1"/>
          <p:nvPr/>
        </p:nvSpPr>
        <p:spPr>
          <a:xfrm>
            <a:off x="5334000" y="6362093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AY 2017-18 Enrollment Data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4D93D3A-1313-4ADC-93F9-E21730627B4E}"/>
              </a:ext>
            </a:extLst>
          </p:cNvPr>
          <p:cNvSpPr txBox="1">
            <a:spLocks/>
          </p:cNvSpPr>
          <p:nvPr/>
        </p:nvSpPr>
        <p:spPr>
          <a:xfrm>
            <a:off x="6248400" y="3505200"/>
            <a:ext cx="26670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Humnst777 Lt BT" panose="020B0402030504020204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Humnst777 Lt BT" panose="020B040203050402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Humnst777 Lt BT" panose="020B040203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3,817 Washington undergrads paid 150% or less of resident tuition to save $41.2 million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7F983E-BD0C-4BB4-968F-65C7C85C2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39" y="1423388"/>
            <a:ext cx="5136899" cy="459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06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AE133-BBE1-4D8A-A9BE-68450A9D1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Wyoming by the Numbers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900927-6497-4BEE-A227-43444ACA6CFB}"/>
              </a:ext>
            </a:extLst>
          </p:cNvPr>
          <p:cNvSpPr txBox="1"/>
          <p:nvPr/>
        </p:nvSpPr>
        <p:spPr>
          <a:xfrm>
            <a:off x="6934200" y="6477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7C391D-0173-4739-B850-C78F83F5CDA2}"/>
              </a:ext>
            </a:extLst>
          </p:cNvPr>
          <p:cNvSpPr txBox="1"/>
          <p:nvPr/>
        </p:nvSpPr>
        <p:spPr>
          <a:xfrm>
            <a:off x="5334000" y="6362093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AY 2017-18 Enrollment Data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E3ADF86-0687-45D1-A62C-D2584D821ADF}"/>
              </a:ext>
            </a:extLst>
          </p:cNvPr>
          <p:cNvSpPr txBox="1">
            <a:spLocks/>
          </p:cNvSpPr>
          <p:nvPr/>
        </p:nvSpPr>
        <p:spPr>
          <a:xfrm>
            <a:off x="6248400" y="3505200"/>
            <a:ext cx="26670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Humnst777 Lt BT" panose="020B0402030504020204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Humnst777 Lt BT" panose="020B0402030504020204" pitchFamily="34" charset="0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Humnst777 Lt BT" panose="020B040203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1,140 Wyoming undergrads paid 150% or less of resident tuition to save $5.8 million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3F9AA4-E6F5-4383-B6BF-3E4CFAF22B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17638"/>
            <a:ext cx="5143326" cy="460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47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CCFC9-ACAE-4AD1-83EB-FCD60D436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Questions about WUE? </a:t>
            </a: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1CFD8479-6A4A-461C-82CE-DCFD74CB99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4834818"/>
              </p:ext>
            </p:extLst>
          </p:nvPr>
        </p:nvGraphicFramePr>
        <p:xfrm>
          <a:off x="533400" y="1447800"/>
          <a:ext cx="81534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A5AD292-1A76-4B2E-9656-8D32B11BCEF2}"/>
              </a:ext>
            </a:extLst>
          </p:cNvPr>
          <p:cNvSpPr txBox="1"/>
          <p:nvPr/>
        </p:nvSpPr>
        <p:spPr>
          <a:xfrm>
            <a:off x="1066800" y="50292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The institutions are your best resource! </a:t>
            </a:r>
          </a:p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If you still have questions after speaking with them, contact WICHE at: </a:t>
            </a:r>
          </a:p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TEL: 303.541.0270 </a:t>
            </a:r>
          </a:p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info-sep@wiche.edu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36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54884B6-18AD-4877-9982-1C1294367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>
                                            <p:graphicEl>
                                              <a:dgm id="{354884B6-18AD-4877-9982-1C1294367A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EEB72FE-2B39-4CC3-85E9-BACFD22026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9">
                                            <p:graphicEl>
                                              <a:dgm id="{DEEB72FE-2B39-4CC3-85E9-BACFD22026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EB9D231-FE0A-43A9-BEF0-C731D3795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9">
                                            <p:graphicEl>
                                              <a:dgm id="{DEB9D231-FE0A-43A9-BEF0-C731D37958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Dgm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FFAF5-4B97-49A4-A8A2-C9135DE1B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What is WUE?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43FCA-B04B-4F24-A546-ADC1CCE4554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06450" y="1417638"/>
            <a:ext cx="8337550" cy="2011362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WUE (pronounced (“woo-wee”) offers reduced nonresident tuition to residents in the West studying out-of-state at 160 public institutions in the region</a:t>
            </a:r>
          </a:p>
          <a:p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Eligible states and territories include:</a:t>
            </a:r>
          </a:p>
          <a:p>
            <a:pPr lvl="1"/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DBFA362-83BB-4591-99D5-F4A83148F1BA}"/>
              </a:ext>
            </a:extLst>
          </p:cNvPr>
          <p:cNvSpPr txBox="1">
            <a:spLocks/>
          </p:cNvSpPr>
          <p:nvPr/>
        </p:nvSpPr>
        <p:spPr>
          <a:xfrm>
            <a:off x="457199" y="3276600"/>
            <a:ext cx="8337090" cy="1828800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Humnst777 Lt BT" panose="020B0402030504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Humnst777 Lt BT" panose="020B040203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Humnst777 Lt BT" panose="020B040203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 Ligh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6313"/>
            <a:r>
              <a:rPr lang="en-US" sz="8000" dirty="0">
                <a:latin typeface="Calibri Light" panose="020F0302020204030204" pitchFamily="34" charset="0"/>
                <a:cs typeface="Calibri Light" panose="020F0302020204030204" pitchFamily="34" charset="0"/>
              </a:rPr>
              <a:t>Alaska</a:t>
            </a:r>
          </a:p>
          <a:p>
            <a:pPr marL="976313"/>
            <a:r>
              <a:rPr lang="en-US" sz="8000" dirty="0">
                <a:latin typeface="Calibri Light" panose="020F0302020204030204" pitchFamily="34" charset="0"/>
                <a:cs typeface="Calibri Light" panose="020F0302020204030204" pitchFamily="34" charset="0"/>
              </a:rPr>
              <a:t>Arizona</a:t>
            </a:r>
          </a:p>
          <a:p>
            <a:pPr marL="976313"/>
            <a:r>
              <a:rPr lang="en-US" sz="8000" dirty="0">
                <a:latin typeface="Calibri Light" panose="020F0302020204030204" pitchFamily="34" charset="0"/>
                <a:cs typeface="Calibri Light" panose="020F0302020204030204" pitchFamily="34" charset="0"/>
              </a:rPr>
              <a:t>California</a:t>
            </a:r>
          </a:p>
          <a:p>
            <a:pPr marL="976313"/>
            <a:r>
              <a:rPr lang="en-US" sz="8000" dirty="0">
                <a:latin typeface="Calibri Light" panose="020F0302020204030204" pitchFamily="34" charset="0"/>
                <a:cs typeface="Calibri Light" panose="020F0302020204030204" pitchFamily="34" charset="0"/>
              </a:rPr>
              <a:t>Colorado</a:t>
            </a:r>
          </a:p>
          <a:p>
            <a:pPr marL="976313"/>
            <a:r>
              <a:rPr lang="en-US" sz="8000" dirty="0">
                <a:latin typeface="Calibri Light" panose="020F0302020204030204" pitchFamily="34" charset="0"/>
                <a:cs typeface="Calibri Light" panose="020F0302020204030204" pitchFamily="34" charset="0"/>
              </a:rPr>
              <a:t>Hawai'i</a:t>
            </a:r>
          </a:p>
          <a:p>
            <a:pPr marL="976313"/>
            <a:r>
              <a:rPr lang="en-US" sz="8000" dirty="0">
                <a:latin typeface="Calibri Light" panose="020F0302020204030204" pitchFamily="34" charset="0"/>
                <a:cs typeface="Calibri Light" panose="020F0302020204030204" pitchFamily="34" charset="0"/>
              </a:rPr>
              <a:t>Idaho</a:t>
            </a:r>
          </a:p>
          <a:p>
            <a:pPr marL="976313"/>
            <a:r>
              <a:rPr lang="en-US" sz="8000" dirty="0">
                <a:latin typeface="Calibri Light" panose="020F0302020204030204" pitchFamily="34" charset="0"/>
                <a:cs typeface="Calibri Light" panose="020F0302020204030204" pitchFamily="34" charset="0"/>
              </a:rPr>
              <a:t>Montana</a:t>
            </a:r>
          </a:p>
          <a:p>
            <a:pPr marL="976313"/>
            <a:r>
              <a:rPr lang="en-US" sz="8000" dirty="0">
                <a:latin typeface="Calibri Light" panose="020F0302020204030204" pitchFamily="34" charset="0"/>
                <a:cs typeface="Calibri Light" panose="020F0302020204030204" pitchFamily="34" charset="0"/>
              </a:rPr>
              <a:t>Nevada</a:t>
            </a:r>
          </a:p>
          <a:p>
            <a:pPr marL="976313"/>
            <a:r>
              <a:rPr lang="en-US" sz="8000" dirty="0">
                <a:latin typeface="Calibri Light" panose="020F0302020204030204" pitchFamily="34" charset="0"/>
                <a:cs typeface="Calibri Light" panose="020F0302020204030204" pitchFamily="34" charset="0"/>
              </a:rPr>
              <a:t>New Mexico</a:t>
            </a:r>
          </a:p>
          <a:p>
            <a:r>
              <a:rPr lang="en-US" sz="8000" dirty="0">
                <a:latin typeface="Calibri Light" panose="020F0302020204030204" pitchFamily="34" charset="0"/>
                <a:cs typeface="Calibri Light" panose="020F0302020204030204" pitchFamily="34" charset="0"/>
              </a:rPr>
              <a:t>North Dakota</a:t>
            </a:r>
          </a:p>
          <a:p>
            <a:r>
              <a:rPr lang="en-US" sz="8000" dirty="0">
                <a:latin typeface="Calibri Light" panose="020F0302020204030204" pitchFamily="34" charset="0"/>
                <a:cs typeface="Calibri Light" panose="020F0302020204030204" pitchFamily="34" charset="0"/>
              </a:rPr>
              <a:t>Oregon</a:t>
            </a:r>
          </a:p>
          <a:p>
            <a:r>
              <a:rPr lang="en-US" sz="8000" dirty="0">
                <a:latin typeface="Calibri Light" panose="020F0302020204030204" pitchFamily="34" charset="0"/>
                <a:cs typeface="Calibri Light" panose="020F0302020204030204" pitchFamily="34" charset="0"/>
              </a:rPr>
              <a:t>South Dakota</a:t>
            </a:r>
          </a:p>
          <a:p>
            <a:r>
              <a:rPr lang="en-US" sz="8000" dirty="0">
                <a:latin typeface="Calibri Light" panose="020F0302020204030204" pitchFamily="34" charset="0"/>
                <a:cs typeface="Calibri Light" panose="020F0302020204030204" pitchFamily="34" charset="0"/>
              </a:rPr>
              <a:t>U.S. Pacific Territories and </a:t>
            </a:r>
            <a:br>
              <a:rPr lang="en-US" sz="8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8000" dirty="0">
                <a:latin typeface="Calibri Light" panose="020F0302020204030204" pitchFamily="34" charset="0"/>
                <a:cs typeface="Calibri Light" panose="020F0302020204030204" pitchFamily="34" charset="0"/>
              </a:rPr>
              <a:t>Freely Associated States </a:t>
            </a:r>
            <a:br>
              <a:rPr lang="en-US" sz="8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8000" dirty="0">
                <a:latin typeface="Calibri Light" panose="020F0302020204030204" pitchFamily="34" charset="0"/>
                <a:cs typeface="Calibri Light" panose="020F0302020204030204" pitchFamily="34" charset="0"/>
              </a:rPr>
              <a:t>(currently CNMI and Guam)</a:t>
            </a:r>
          </a:p>
          <a:p>
            <a:r>
              <a:rPr lang="en-US" sz="8000" dirty="0">
                <a:latin typeface="Calibri Light" panose="020F0302020204030204" pitchFamily="34" charset="0"/>
                <a:cs typeface="Calibri Light" panose="020F0302020204030204" pitchFamily="34" charset="0"/>
              </a:rPr>
              <a:t>Utah</a:t>
            </a:r>
          </a:p>
          <a:p>
            <a:r>
              <a:rPr lang="en-US" sz="8000" dirty="0">
                <a:latin typeface="Calibri Light" panose="020F0302020204030204" pitchFamily="34" charset="0"/>
                <a:cs typeface="Calibri Light" panose="020F0302020204030204" pitchFamily="34" charset="0"/>
              </a:rPr>
              <a:t>Washington</a:t>
            </a:r>
          </a:p>
          <a:p>
            <a:r>
              <a:rPr lang="en-US" sz="8000" dirty="0">
                <a:latin typeface="Calibri Light" panose="020F0302020204030204" pitchFamily="34" charset="0"/>
                <a:cs typeface="Calibri Light" panose="020F0302020204030204" pitchFamily="34" charset="0"/>
              </a:rPr>
              <a:t>Wyoming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989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C5401-D689-4E58-9DBE-9405EC3F7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How much is WUE tuition?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198288FE-4626-478B-9B5B-4C2C43212F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9655801"/>
              </p:ext>
            </p:extLst>
          </p:nvPr>
        </p:nvGraphicFramePr>
        <p:xfrm>
          <a:off x="931069" y="1295400"/>
          <a:ext cx="7281862" cy="4830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5173560-A2E5-4B38-9187-765A3674CF05}"/>
              </a:ext>
            </a:extLst>
          </p:cNvPr>
          <p:cNvSpPr txBox="1"/>
          <p:nvPr/>
        </p:nvSpPr>
        <p:spPr>
          <a:xfrm>
            <a:off x="3639649" y="1976735"/>
            <a:ext cx="2667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For Example*: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F0F2C0-01F4-4544-B08B-D626886CF6B6}"/>
              </a:ext>
            </a:extLst>
          </p:cNvPr>
          <p:cNvSpPr txBox="1"/>
          <p:nvPr/>
        </p:nvSpPr>
        <p:spPr>
          <a:xfrm>
            <a:off x="5334000" y="6362093"/>
            <a:ext cx="381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*Estimates from University of Hawai'i, </a:t>
            </a:r>
            <a:r>
              <a:rPr lang="en-US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Manoa</a:t>
            </a: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2017 Tuition</a:t>
            </a:r>
          </a:p>
        </p:txBody>
      </p:sp>
    </p:spTree>
    <p:extLst>
      <p:ext uri="{BB962C8B-B14F-4D97-AF65-F5344CB8AC3E}">
        <p14:creationId xmlns:p14="http://schemas.microsoft.com/office/powerpoint/2010/main" val="17694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10AFA-8E6E-45F9-977E-F14E07A49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How do I qualify for WUE?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D50D0A6-CCDB-4143-A483-E736BEF5CDA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23502212"/>
              </p:ext>
            </p:extLst>
          </p:nvPr>
        </p:nvGraphicFramePr>
        <p:xfrm>
          <a:off x="0" y="1295400"/>
          <a:ext cx="8229600" cy="3992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1732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E7CEA-6AA5-46D7-BC92-CBADA7537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+mj-lt"/>
              </a:rPr>
              <a:t>Where are the WUE institutions?</a:t>
            </a:r>
            <a:endParaRPr lang="en-US" dirty="0">
              <a:latin typeface="+mj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407E96-8D76-4082-B6E6-BAB43E8D5CD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800600" y="1803400"/>
            <a:ext cx="4343400" cy="40386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Our 160 two- and four-year schools are located throughout the WICHE region.</a:t>
            </a:r>
          </a:p>
          <a:p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All WICHE members except Guam have one or more participating institutions.</a:t>
            </a:r>
            <a:endParaRPr lang="en-US" sz="2800" dirty="0"/>
          </a:p>
        </p:txBody>
      </p:sp>
      <p:pic>
        <p:nvPicPr>
          <p:cNvPr id="10" name="Content Placeholder 82" descr="A close up of a map&#10;&#10;Description generated with high confidence">
            <a:extLst>
              <a:ext uri="{FF2B5EF4-FFF2-40B4-BE49-F238E27FC236}">
                <a16:creationId xmlns:a16="http://schemas.microsoft.com/office/drawing/2014/main" id="{D0CE6F80-86EB-46A4-AE40-F143DCEDA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36" y="1802838"/>
            <a:ext cx="4174264" cy="403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917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15DFE-1687-4FDD-8D81-C25F9687F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Applying for WUE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FD894-6954-4885-A5F2-ADC4C57FA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500" dirty="0">
                <a:latin typeface="Calibri Light" panose="020F0302020204030204" pitchFamily="34" charset="0"/>
                <a:cs typeface="Calibri Light" panose="020F0302020204030204" pitchFamily="34" charset="0"/>
              </a:rPr>
              <a:t>There is not a general WUE application: </a:t>
            </a:r>
            <a:br>
              <a:rPr lang="en-US" sz="35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5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Apply directly to the institution.</a:t>
            </a:r>
          </a:p>
          <a:p>
            <a:r>
              <a:rPr lang="en-US" sz="3500" dirty="0">
                <a:latin typeface="Calibri Light" panose="020F0302020204030204" pitchFamily="34" charset="0"/>
                <a:cs typeface="Calibri Light" panose="020F0302020204030204" pitchFamily="34" charset="0"/>
              </a:rPr>
              <a:t>Many of WICHE’s partner institutions use WUE as a merit scholarship. When you apply, look for: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Early deadlines or first-come, first-served programs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Is a separate application required? 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Minimum GPA and SAT/ACT scores</a:t>
            </a:r>
          </a:p>
          <a:p>
            <a:pPr lvl="1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Restrictions on eligible majors </a:t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300" dirty="0">
                <a:latin typeface="Calibri Light" panose="020F0302020204030204" pitchFamily="34" charset="0"/>
                <a:cs typeface="Calibri Light" panose="020F0302020204030204" pitchFamily="34" charset="0"/>
              </a:rPr>
              <a:t>(i.e.: University of Arizona only offers WUE for mining engineering)</a:t>
            </a:r>
            <a:endParaRPr lang="en-US" sz="2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011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15DFE-1687-4FDD-8D81-C25F9687F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Applying for WUE (</a:t>
            </a:r>
            <a:r>
              <a:rPr lang="en-US" dirty="0" err="1">
                <a:latin typeface="+mj-lt"/>
              </a:rPr>
              <a:t>cont</a:t>
            </a:r>
            <a:r>
              <a:rPr lang="en-US" dirty="0">
                <a:latin typeface="+mj-lt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FD894-6954-4885-A5F2-ADC4C57FA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Can’t find application details? Contact the school directly</a:t>
            </a:r>
          </a:p>
          <a:p>
            <a:pPr lvl="1"/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Offices that handle WUE (this varies by school): </a:t>
            </a:r>
            <a:b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Admissions, financial aid, or scholarship office</a:t>
            </a:r>
          </a:p>
        </p:txBody>
      </p:sp>
    </p:spTree>
    <p:extLst>
      <p:ext uri="{BB962C8B-B14F-4D97-AF65-F5344CB8AC3E}">
        <p14:creationId xmlns:p14="http://schemas.microsoft.com/office/powerpoint/2010/main" val="4091600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1FF4F-E2B9-46E1-A094-53FA229F2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Things to remember: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01498-6769-416E-9E7C-7A88B2D78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WUE awards are time-limited, or may max out after a certain number of credits are earned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Students must remain in good academic standing </a:t>
            </a:r>
          </a:p>
          <a:p>
            <a:pPr lvl="1"/>
            <a:r>
              <a:rPr lang="en-US" sz="2600" dirty="0">
                <a:latin typeface="Calibri Light" panose="020F0302020204030204" pitchFamily="34" charset="0"/>
                <a:cs typeface="Calibri Light" panose="020F0302020204030204" pitchFamily="34" charset="0"/>
              </a:rPr>
              <a:t>Check with the school for specific GPA/minimum credit hours requirements</a:t>
            </a: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Students can’t use time paying the WUE rate to gain in-state residency</a:t>
            </a:r>
          </a:p>
          <a:p>
            <a:pPr marL="457200" lvl="1" indent="0">
              <a:buNone/>
            </a:pPr>
            <a:endParaRPr lang="en-US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590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ICHE color palet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15CA8"/>
      </a:accent1>
      <a:accent2>
        <a:srgbClr val="F3B927"/>
      </a:accent2>
      <a:accent3>
        <a:srgbClr val="AFA99D"/>
      </a:accent3>
      <a:accent4>
        <a:srgbClr val="EB5B50"/>
      </a:accent4>
      <a:accent5>
        <a:srgbClr val="6DC82C"/>
      </a:accent5>
      <a:accent6>
        <a:srgbClr val="FFFFFF"/>
      </a:accent6>
      <a:hlink>
        <a:srgbClr val="2E75B5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6474</TotalTime>
  <Words>818</Words>
  <Application>Microsoft Office PowerPoint</Application>
  <PresentationFormat>On-screen Show (4:3)</PresentationFormat>
  <Paragraphs>148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Humnst777 BT</vt:lpstr>
      <vt:lpstr>Humnst777 Lt BT</vt:lpstr>
      <vt:lpstr>Wingdings</vt:lpstr>
      <vt:lpstr>Office Theme</vt:lpstr>
      <vt:lpstr>Instructions for use:</vt:lpstr>
      <vt:lpstr>Considering an out-of-state school?  Let WUE help you save money on tuition!</vt:lpstr>
      <vt:lpstr>What is WUE?</vt:lpstr>
      <vt:lpstr>How much is WUE tuition?</vt:lpstr>
      <vt:lpstr>How do I qualify for WUE?</vt:lpstr>
      <vt:lpstr>Where are the WUE institutions?</vt:lpstr>
      <vt:lpstr>Applying for WUE</vt:lpstr>
      <vt:lpstr>Applying for WUE (cont)</vt:lpstr>
      <vt:lpstr>Things to remember:</vt:lpstr>
      <vt:lpstr>2017-18 Savings Facts</vt:lpstr>
      <vt:lpstr>Alaska by the Numbers</vt:lpstr>
      <vt:lpstr>Arizona by the Numbers</vt:lpstr>
      <vt:lpstr>California by the Numbers</vt:lpstr>
      <vt:lpstr>Colorado by the Numbers</vt:lpstr>
      <vt:lpstr>CNMI by the Numbers</vt:lpstr>
      <vt:lpstr>Guam by the Numbers</vt:lpstr>
      <vt:lpstr>Hawaiʻi by the Numbers</vt:lpstr>
      <vt:lpstr>Idaho by the Numbers</vt:lpstr>
      <vt:lpstr>Montana by the Numbers</vt:lpstr>
      <vt:lpstr>Nevada by the Numbers</vt:lpstr>
      <vt:lpstr>New Mexico by the Numbers</vt:lpstr>
      <vt:lpstr>North Dakota by the Numbers</vt:lpstr>
      <vt:lpstr>Oregon by the Numbers</vt:lpstr>
      <vt:lpstr>South Dakota by the Numbers</vt:lpstr>
      <vt:lpstr>Utah by the Numbers</vt:lpstr>
      <vt:lpstr>Washington by the Numbers</vt:lpstr>
      <vt:lpstr>Wyoming by the Numbers</vt:lpstr>
      <vt:lpstr>Questions about WUE? </vt:lpstr>
    </vt:vector>
  </TitlesOfParts>
  <Company>WICHE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callen</dc:creator>
  <cp:lastModifiedBy>Kim Nawrocki</cp:lastModifiedBy>
  <cp:revision>93</cp:revision>
  <cp:lastPrinted>2018-02-21T21:18:20Z</cp:lastPrinted>
  <dcterms:created xsi:type="dcterms:W3CDTF">2014-05-30T15:48:08Z</dcterms:created>
  <dcterms:modified xsi:type="dcterms:W3CDTF">2018-03-27T15:45:08Z</dcterms:modified>
</cp:coreProperties>
</file>